
<file path=[Content_Types].xml><?xml version="1.0" encoding="utf-8"?>
<Types xmlns="http://schemas.openxmlformats.org/package/2006/content-types">
  <Default Extension="emf" ContentType="image/x-emf"/>
  <Default Extension="m4a" ContentType="audi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374" r:id="rId3"/>
    <p:sldId id="375" r:id="rId4"/>
    <p:sldId id="373" r:id="rId5"/>
    <p:sldId id="360" r:id="rId6"/>
    <p:sldId id="279" r:id="rId7"/>
    <p:sldId id="378" r:id="rId8"/>
    <p:sldId id="280" r:id="rId9"/>
    <p:sldId id="376" r:id="rId10"/>
    <p:sldId id="353" r:id="rId11"/>
    <p:sldId id="281" r:id="rId12"/>
    <p:sldId id="336" r:id="rId13"/>
    <p:sldId id="337" r:id="rId14"/>
    <p:sldId id="282" r:id="rId15"/>
    <p:sldId id="354" r:id="rId16"/>
    <p:sldId id="3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2F2F2"/>
    <a:srgbClr val="000099"/>
    <a:srgbClr val="0000CC"/>
    <a:srgbClr val="FFFFFF"/>
    <a:srgbClr val="8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88" autoAdjust="0"/>
    <p:restoredTop sz="94660"/>
  </p:normalViewPr>
  <p:slideViewPr>
    <p:cSldViewPr snapToGrid="0">
      <p:cViewPr varScale="1">
        <p:scale>
          <a:sx n="86" d="100"/>
          <a:sy n="86" d="100"/>
        </p:scale>
        <p:origin x="168" y="2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2B269D-EECA-426E-A6DD-72EC4A8B647A}"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DA3A85-7DCF-4251-9010-A6E15415E54B}" type="slidenum">
              <a:rPr lang="en-GB" smtClean="0"/>
              <a:t>‹#›</a:t>
            </a:fld>
            <a:endParaRPr lang="en-GB"/>
          </a:p>
        </p:txBody>
      </p:sp>
    </p:spTree>
    <p:extLst>
      <p:ext uri="{BB962C8B-B14F-4D97-AF65-F5344CB8AC3E}">
        <p14:creationId xmlns:p14="http://schemas.microsoft.com/office/powerpoint/2010/main" val="3785168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2B269D-EECA-426E-A6DD-72EC4A8B647A}"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DA3A85-7DCF-4251-9010-A6E15415E54B}" type="slidenum">
              <a:rPr lang="en-GB" smtClean="0"/>
              <a:t>‹#›</a:t>
            </a:fld>
            <a:endParaRPr lang="en-GB"/>
          </a:p>
        </p:txBody>
      </p:sp>
    </p:spTree>
    <p:extLst>
      <p:ext uri="{BB962C8B-B14F-4D97-AF65-F5344CB8AC3E}">
        <p14:creationId xmlns:p14="http://schemas.microsoft.com/office/powerpoint/2010/main" val="4013270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2B269D-EECA-426E-A6DD-72EC4A8B647A}"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DA3A85-7DCF-4251-9010-A6E15415E54B}" type="slidenum">
              <a:rPr lang="en-GB" smtClean="0"/>
              <a:t>‹#›</a:t>
            </a:fld>
            <a:endParaRPr lang="en-GB"/>
          </a:p>
        </p:txBody>
      </p:sp>
    </p:spTree>
    <p:extLst>
      <p:ext uri="{BB962C8B-B14F-4D97-AF65-F5344CB8AC3E}">
        <p14:creationId xmlns:p14="http://schemas.microsoft.com/office/powerpoint/2010/main" val="1704377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31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2B269D-EECA-426E-A6DD-72EC4A8B647A}"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DA3A85-7DCF-4251-9010-A6E15415E54B}" type="slidenum">
              <a:rPr lang="en-GB" smtClean="0"/>
              <a:t>‹#›</a:t>
            </a:fld>
            <a:endParaRPr lang="en-GB"/>
          </a:p>
        </p:txBody>
      </p:sp>
    </p:spTree>
    <p:extLst>
      <p:ext uri="{BB962C8B-B14F-4D97-AF65-F5344CB8AC3E}">
        <p14:creationId xmlns:p14="http://schemas.microsoft.com/office/powerpoint/2010/main" val="135460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2B269D-EECA-426E-A6DD-72EC4A8B647A}"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DA3A85-7DCF-4251-9010-A6E15415E54B}" type="slidenum">
              <a:rPr lang="en-GB" smtClean="0"/>
              <a:t>‹#›</a:t>
            </a:fld>
            <a:endParaRPr lang="en-GB"/>
          </a:p>
        </p:txBody>
      </p:sp>
    </p:spTree>
    <p:extLst>
      <p:ext uri="{BB962C8B-B14F-4D97-AF65-F5344CB8AC3E}">
        <p14:creationId xmlns:p14="http://schemas.microsoft.com/office/powerpoint/2010/main" val="3687222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02B269D-EECA-426E-A6DD-72EC4A8B647A}" type="datetimeFigureOut">
              <a:rPr lang="en-GB" smtClean="0"/>
              <a:t>29/06/2026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DA3A85-7DCF-4251-9010-A6E15415E54B}" type="slidenum">
              <a:rPr lang="en-GB" smtClean="0"/>
              <a:t>‹#›</a:t>
            </a:fld>
            <a:endParaRPr lang="en-GB"/>
          </a:p>
        </p:txBody>
      </p:sp>
    </p:spTree>
    <p:extLst>
      <p:ext uri="{BB962C8B-B14F-4D97-AF65-F5344CB8AC3E}">
        <p14:creationId xmlns:p14="http://schemas.microsoft.com/office/powerpoint/2010/main" val="104291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02B269D-EECA-426E-A6DD-72EC4A8B647A}" type="datetimeFigureOut">
              <a:rPr lang="en-GB" smtClean="0"/>
              <a:t>29/06/2026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DA3A85-7DCF-4251-9010-A6E15415E54B}" type="slidenum">
              <a:rPr lang="en-GB" smtClean="0"/>
              <a:t>‹#›</a:t>
            </a:fld>
            <a:endParaRPr lang="en-GB"/>
          </a:p>
        </p:txBody>
      </p:sp>
    </p:spTree>
    <p:extLst>
      <p:ext uri="{BB962C8B-B14F-4D97-AF65-F5344CB8AC3E}">
        <p14:creationId xmlns:p14="http://schemas.microsoft.com/office/powerpoint/2010/main" val="2267467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02B269D-EECA-426E-A6DD-72EC4A8B647A}" type="datetimeFigureOut">
              <a:rPr lang="en-GB" smtClean="0"/>
              <a:t>29/06/2026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DA3A85-7DCF-4251-9010-A6E15415E54B}" type="slidenum">
              <a:rPr lang="en-GB" smtClean="0"/>
              <a:t>‹#›</a:t>
            </a:fld>
            <a:endParaRPr lang="en-GB"/>
          </a:p>
        </p:txBody>
      </p:sp>
    </p:spTree>
    <p:extLst>
      <p:ext uri="{BB962C8B-B14F-4D97-AF65-F5344CB8AC3E}">
        <p14:creationId xmlns:p14="http://schemas.microsoft.com/office/powerpoint/2010/main" val="54006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B269D-EECA-426E-A6DD-72EC4A8B647A}" type="datetimeFigureOut">
              <a:rPr lang="en-GB" smtClean="0"/>
              <a:t>29/06/2026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DA3A85-7DCF-4251-9010-A6E15415E54B}" type="slidenum">
              <a:rPr lang="en-GB" smtClean="0"/>
              <a:t>‹#›</a:t>
            </a:fld>
            <a:endParaRPr lang="en-GB"/>
          </a:p>
        </p:txBody>
      </p:sp>
    </p:spTree>
    <p:extLst>
      <p:ext uri="{BB962C8B-B14F-4D97-AF65-F5344CB8AC3E}">
        <p14:creationId xmlns:p14="http://schemas.microsoft.com/office/powerpoint/2010/main" val="4270764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2B269D-EECA-426E-A6DD-72EC4A8B647A}" type="datetimeFigureOut">
              <a:rPr lang="en-GB" smtClean="0"/>
              <a:t>29/06/2026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DA3A85-7DCF-4251-9010-A6E15415E54B}" type="slidenum">
              <a:rPr lang="en-GB" smtClean="0"/>
              <a:t>‹#›</a:t>
            </a:fld>
            <a:endParaRPr lang="en-GB"/>
          </a:p>
        </p:txBody>
      </p:sp>
    </p:spTree>
    <p:extLst>
      <p:ext uri="{BB962C8B-B14F-4D97-AF65-F5344CB8AC3E}">
        <p14:creationId xmlns:p14="http://schemas.microsoft.com/office/powerpoint/2010/main" val="1753645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2B269D-EECA-426E-A6DD-72EC4A8B647A}" type="datetimeFigureOut">
              <a:rPr lang="en-GB" smtClean="0"/>
              <a:t>29/06/2026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DA3A85-7DCF-4251-9010-A6E15415E54B}" type="slidenum">
              <a:rPr lang="en-GB" smtClean="0"/>
              <a:t>‹#›</a:t>
            </a:fld>
            <a:endParaRPr lang="en-GB"/>
          </a:p>
        </p:txBody>
      </p:sp>
    </p:spTree>
    <p:extLst>
      <p:ext uri="{BB962C8B-B14F-4D97-AF65-F5344CB8AC3E}">
        <p14:creationId xmlns:p14="http://schemas.microsoft.com/office/powerpoint/2010/main" val="130187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B269D-EECA-426E-A6DD-72EC4A8B647A}" type="datetimeFigureOut">
              <a:rPr lang="en-GB" smtClean="0"/>
              <a:t>29/06/2026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A3A85-7DCF-4251-9010-A6E15415E54B}" type="slidenum">
              <a:rPr lang="en-GB" smtClean="0"/>
              <a:t>‹#›</a:t>
            </a:fld>
            <a:endParaRPr lang="en-GB"/>
          </a:p>
        </p:txBody>
      </p:sp>
    </p:spTree>
    <p:extLst>
      <p:ext uri="{BB962C8B-B14F-4D97-AF65-F5344CB8AC3E}">
        <p14:creationId xmlns:p14="http://schemas.microsoft.com/office/powerpoint/2010/main" val="961506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file:///C:\G&#246;ttingen\W.Link\Daten%20(D)\pdf-Dateien\F&#252;r%20Lehre\ab%20Februar%202022\Change%20&#916;q%20of%20frequency%20q%20of%20unfafourable%20allele.docx" TargetMode="External"/><Relationship Id="rId3" Type="http://schemas.openxmlformats.org/officeDocument/2006/relationships/audio" Target="../media/media1.m4a"/><Relationship Id="rId7" Type="http://schemas.openxmlformats.org/officeDocument/2006/relationships/image" Target="../media/image4.png"/><Relationship Id="rId2" Type="http://schemas.microsoft.com/office/2007/relationships/media" Target="../media/media1.m4a"/><Relationship Id="rId1" Type="http://schemas.openxmlformats.org/officeDocument/2006/relationships/vmlDrawing" Target="../drawings/vmlDrawing1.vml"/><Relationship Id="rId6" Type="http://schemas.openxmlformats.org/officeDocument/2006/relationships/slideLayout" Target="../slideLayouts/slideLayout12.xml"/><Relationship Id="rId5" Type="http://schemas.openxmlformats.org/officeDocument/2006/relationships/audio" Target="../media/media2.m4a"/><Relationship Id="rId4" Type="http://schemas.microsoft.com/office/2007/relationships/media" Target="../media/media2.m4a"/><Relationship Id="rId9"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file:///C:\G&#246;ttingen\W.Link\Daten%20(D)\pdf-Dateien\F&#252;r%20Lehre\ab%20Februar%202022\18%20Mai%202022\Change%20&#916;q%20of%20frequency%20q%20of%20unfafourable%20allele.docx" TargetMode="External"/><Relationship Id="rId7"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file:///C:\G&#246;ttingen\W.Link\Daten%20(D)\pdf-Dateien\F&#252;r%20Lehre\ab%20Februar%202022\Die%20Chapter%20Population%20Genetics\selection%20delta%20q%20partial%20dominance.docx" TargetMode="External"/><Relationship Id="rId5" Type="http://schemas.openxmlformats.org/officeDocument/2006/relationships/image" Target="../media/image5.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0.png"/><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01" y="96000"/>
            <a:ext cx="12035972" cy="22055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5839967" y="171398"/>
            <a:ext cx="6247213" cy="46166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GB" sz="2400" dirty="0"/>
              <a:t>https://www.uni-goettingen.de/en/48115.html</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99" y="2404867"/>
            <a:ext cx="12000000" cy="104403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5"/>
          <p:cNvSpPr txBox="1"/>
          <p:nvPr/>
        </p:nvSpPr>
        <p:spPr>
          <a:xfrm>
            <a:off x="11592000" y="6300000"/>
            <a:ext cx="5122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US" sz="2400">
                <a:latin typeface="Arial" panose="020B0604020202020204" pitchFamily="34" charset="0"/>
                <a:cs typeface="Arial" panose="020B0604020202020204" pitchFamily="34" charset="0"/>
              </a:rPr>
              <a:t>1</a:t>
            </a:fld>
            <a:endParaRPr lang="en-US" sz="2400" dirty="0">
              <a:latin typeface="Arial" panose="020B0604020202020204" pitchFamily="34" charset="0"/>
              <a:cs typeface="Arial" panose="020B0604020202020204" pitchFamily="34" charset="0"/>
            </a:endParaRPr>
          </a:p>
        </p:txBody>
      </p:sp>
      <p:sp>
        <p:nvSpPr>
          <p:cNvPr id="8" name="Textfeld 2"/>
          <p:cNvSpPr txBox="1"/>
          <p:nvPr/>
        </p:nvSpPr>
        <p:spPr>
          <a:xfrm>
            <a:off x="77302" y="5946390"/>
            <a:ext cx="10256306" cy="83099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de-DE" sz="2400" dirty="0">
                <a:latin typeface="Arial" panose="020B0604020202020204" pitchFamily="34" charset="0"/>
                <a:cs typeface="Arial" panose="020B0604020202020204" pitchFamily="34" charset="0"/>
              </a:rPr>
              <a:t>PopGen_Ch-7</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Population Genetics; </a:t>
            </a:r>
            <a:r>
              <a:rPr lang="el-GR" altLang="de-DE" sz="2400" dirty="0">
                <a:latin typeface="Arial" panose="020B0604020202020204" pitchFamily="34" charset="0"/>
                <a:cs typeface="Arial" panose="020B0604020202020204" pitchFamily="34" charset="0"/>
              </a:rPr>
              <a:t>Δ</a:t>
            </a:r>
            <a:r>
              <a:rPr lang="de-DE" altLang="de-DE" sz="2400" dirty="0">
                <a:latin typeface="Arial" panose="020B0604020202020204" pitchFamily="34" charset="0"/>
                <a:cs typeface="Arial" panose="020B0604020202020204" pitchFamily="34" charset="0"/>
              </a:rPr>
              <a:t>q = </a:t>
            </a:r>
            <a:r>
              <a:rPr lang="en-GB" sz="2400" dirty="0">
                <a:latin typeface="Arial" panose="020B0604020202020204" pitchFamily="34" charset="0"/>
                <a:cs typeface="Arial" panose="020B0604020202020204" pitchFamily="34" charset="0"/>
              </a:rPr>
              <a:t>change of allele frequency q due to selection</a:t>
            </a:r>
          </a:p>
        </p:txBody>
      </p:sp>
      <p:sp>
        <p:nvSpPr>
          <p:cNvPr id="9" name="TextBox 6">
            <a:extLst>
              <a:ext uri="{FF2B5EF4-FFF2-40B4-BE49-F238E27FC236}">
                <a16:creationId xmlns:a16="http://schemas.microsoft.com/office/drawing/2014/main" id="{05C5BF7B-8EA8-4941-BBB8-3949654FD7FE}"/>
              </a:ext>
            </a:extLst>
          </p:cNvPr>
          <p:cNvSpPr txBox="1"/>
          <p:nvPr/>
        </p:nvSpPr>
        <p:spPr>
          <a:xfrm>
            <a:off x="86149" y="3537560"/>
            <a:ext cx="12019702" cy="181588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rgbClr val="3366CC"/>
                </a:solidFill>
                <a:latin typeface="Arial" panose="020B0604020202020204" pitchFamily="34" charset="0"/>
                <a:cs typeface="Arial" panose="020B0604020202020204" pitchFamily="34" charset="0"/>
              </a:rPr>
              <a:t>Unless I explicitly state otherwise, images and cartoons are created using </a:t>
            </a:r>
            <a:r>
              <a:rPr lang="en-GB" sz="1600" dirty="0" err="1">
                <a:solidFill>
                  <a:srgbClr val="3366CC"/>
                </a:solidFill>
                <a:latin typeface="Arial" panose="020B0604020202020204" pitchFamily="34" charset="0"/>
                <a:cs typeface="Arial" panose="020B0604020202020204" pitchFamily="34" charset="0"/>
              </a:rPr>
              <a:t>ChatGPT</a:t>
            </a:r>
            <a:r>
              <a:rPr lang="en-GB" sz="1600" dirty="0">
                <a:solidFill>
                  <a:srgbClr val="3366CC"/>
                </a:solidFill>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You may use this material free of charge under the terms of the CC BY license. This requires that you provide appropriate attribution to the author: </a:t>
            </a:r>
            <a:r>
              <a:rPr lang="en-GB" sz="1600" b="1" dirty="0">
                <a:latin typeface="Arial" panose="020B0604020202020204" pitchFamily="34" charset="0"/>
                <a:cs typeface="Arial" panose="020B0604020202020204" pitchFamily="34" charset="0"/>
              </a:rPr>
              <a:t>W. Link, University of </a:t>
            </a:r>
            <a:r>
              <a:rPr lang="en-GB" sz="1600" b="1" dirty="0" err="1">
                <a:latin typeface="Arial" panose="020B0604020202020204" pitchFamily="34" charset="0"/>
                <a:cs typeface="Arial" panose="020B0604020202020204" pitchFamily="34" charset="0"/>
              </a:rPr>
              <a:t>Goettingen</a:t>
            </a:r>
            <a:r>
              <a:rPr lang="en-GB" sz="1600" b="1" dirty="0">
                <a:latin typeface="Arial" panose="020B0604020202020204" pitchFamily="34" charset="0"/>
                <a:cs typeface="Arial" panose="020B0604020202020204" pitchFamily="34" charset="0"/>
              </a:rPr>
              <a:t>, Germany</a:t>
            </a:r>
            <a:r>
              <a:rPr lang="en-GB" sz="1600" dirty="0">
                <a:latin typeface="Arial" panose="020B0604020202020204" pitchFamily="34" charset="0"/>
                <a:cs typeface="Arial" panose="020B0604020202020204" pitchFamily="34" charset="0"/>
              </a:rPr>
              <a:t>.</a:t>
            </a:r>
          </a:p>
          <a:p>
            <a:r>
              <a:rPr lang="en-GB" sz="1600" dirty="0">
                <a:latin typeface="Arial" panose="020B0604020202020204" pitchFamily="34" charset="0"/>
                <a:cs typeface="Arial" panose="020B0604020202020204" pitchFamily="34" charset="0"/>
              </a:rPr>
              <a:t>In a few cases, individual images, photographs, or similar material may be subject to a more restrictive Creative Commons license. Where this applies, it is explicitly indicated, and you must comply with the stated license terms for those items.</a:t>
            </a:r>
          </a:p>
          <a:p>
            <a:r>
              <a:rPr lang="en-GB" sz="1600" dirty="0">
                <a:latin typeface="Arial" panose="020B0604020202020204" pitchFamily="34" charset="0"/>
                <a:cs typeface="Arial" panose="020B0604020202020204" pitchFamily="34" charset="0"/>
              </a:rPr>
              <a:t>Please check the license information carefully before reuse. Responsibility for complying with the applicable license terms rests entirely with you.</a:t>
            </a:r>
            <a:endParaRPr lang="en-GB" dirty="0">
              <a:solidFill>
                <a:srgbClr val="3366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492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54501" y="6064764"/>
            <a:ext cx="12137501" cy="708912"/>
          </a:xfrm>
          <a:prstGeom prst="rect">
            <a:avLst/>
          </a:prstGeom>
          <a:solidFill>
            <a:schemeClr val="bg1"/>
          </a:solidFill>
          <a:ln>
            <a:noFill/>
          </a:ln>
          <a:effectLst>
            <a:outerShdw dist="35921" dir="2700000" algn="ctr" rotWithShape="0">
              <a:schemeClr val="bg2"/>
            </a:outerShdw>
          </a:effec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nSpc>
                <a:spcPct val="115000"/>
              </a:lnSpc>
              <a:spcAft>
                <a:spcPts val="1000"/>
              </a:spcAft>
              <a:buNone/>
            </a:pPr>
            <a:r>
              <a:rPr lang="el-GR" altLang="de-DE" sz="1800" dirty="0"/>
              <a:t>Δ</a:t>
            </a:r>
            <a:r>
              <a:rPr lang="de-DE" altLang="de-DE" sz="1800" dirty="0"/>
              <a:t>q </a:t>
            </a:r>
            <a:r>
              <a:rPr lang="en-GB" altLang="de-DE" sz="1800" dirty="0"/>
              <a:t>caused by one step of selection in a diploid, randomly mating population, dominance of favourable allele. </a:t>
            </a:r>
            <a:br>
              <a:rPr lang="en-GB" altLang="de-DE" sz="1800" dirty="0"/>
            </a:br>
            <a:r>
              <a:rPr lang="en-GB" sz="1800" dirty="0" err="1">
                <a:effectLst/>
                <a:latin typeface="Arial" panose="020B0604020202020204" pitchFamily="34" charset="0"/>
                <a:ea typeface="Calibri" panose="020F0502020204030204" pitchFamily="34" charset="0"/>
                <a:cs typeface="Arial" panose="020B0604020202020204" pitchFamily="34" charset="0"/>
              </a:rPr>
              <a:t>Δq</a:t>
            </a:r>
            <a:r>
              <a:rPr lang="en-GB" sz="1800" dirty="0">
                <a:effectLst/>
                <a:latin typeface="Arial" panose="020B0604020202020204" pitchFamily="34" charset="0"/>
                <a:ea typeface="Calibri" panose="020F0502020204030204" pitchFamily="34" charset="0"/>
                <a:cs typeface="Arial" panose="020B0604020202020204" pitchFamily="34" charset="0"/>
              </a:rPr>
              <a:t> in this selection step is between </a:t>
            </a:r>
            <a:r>
              <a:rPr lang="en-GB"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very small</a:t>
            </a:r>
            <a:r>
              <a:rPr lang="en-GB" sz="1800" dirty="0">
                <a:effectLst/>
                <a:latin typeface="Arial" panose="020B0604020202020204" pitchFamily="34" charset="0"/>
                <a:ea typeface="Calibri" panose="020F0502020204030204" pitchFamily="34" charset="0"/>
                <a:cs typeface="Arial" panose="020B0604020202020204" pitchFamily="34" charset="0"/>
              </a:rPr>
              <a:t> and </a:t>
            </a:r>
            <a:r>
              <a:rPr lang="en-GB"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nearly -0.5</a:t>
            </a:r>
            <a:r>
              <a:rPr lang="en-GB" sz="1800" dirty="0">
                <a:effectLst/>
                <a:latin typeface="Arial" panose="020B0604020202020204" pitchFamily="34" charset="0"/>
                <a:ea typeface="Calibri" panose="020F0502020204030204" pitchFamily="34" charset="0"/>
                <a:cs typeface="Arial" panose="020B0604020202020204" pitchFamily="34" charset="0"/>
              </a:rPr>
              <a:t>, depending on s and on q</a:t>
            </a:r>
            <a:r>
              <a:rPr lang="en-GB" sz="1800" baseline="-25000" dirty="0">
                <a:effectLst/>
                <a:latin typeface="Arial" panose="020B0604020202020204" pitchFamily="34" charset="0"/>
                <a:ea typeface="Calibri" panose="020F0502020204030204" pitchFamily="34" charset="0"/>
                <a:cs typeface="Arial" panose="020B0604020202020204" pitchFamily="34" charset="0"/>
              </a:rPr>
              <a:t>0</a:t>
            </a: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altLang="de-DE" sz="1800" dirty="0">
              <a:latin typeface="Arial" panose="020B0604020202020204" pitchFamily="34" charset="0"/>
              <a:cs typeface="Arial" panose="020B0604020202020204" pitchFamily="34" charset="0"/>
            </a:endParaRPr>
          </a:p>
        </p:txBody>
      </p:sp>
      <p:sp>
        <p:nvSpPr>
          <p:cNvPr id="2" name="Textfeld 5"/>
          <p:cNvSpPr txBox="1"/>
          <p:nvPr/>
        </p:nvSpPr>
        <p:spPr>
          <a:xfrm>
            <a:off x="11409830" y="6365558"/>
            <a:ext cx="782172" cy="461665"/>
          </a:xfrm>
          <a:prstGeom prst="rect">
            <a:avLst/>
          </a:prstGeom>
          <a:noFill/>
        </p:spPr>
        <p:txBody>
          <a:bodyPr wrap="square" rtlCol="0">
            <a:spAutoFit/>
          </a:bodyPr>
          <a:lstStyle/>
          <a:p>
            <a:fld id="{5B255CE3-06F4-4E80-85AD-A0878CDD5C50}" type="slidenum">
              <a:rPr lang="en-US" sz="2400"/>
              <a:t>10</a:t>
            </a:fld>
            <a:endParaRPr lang="en-US" sz="2400" dirty="0"/>
          </a:p>
        </p:txBody>
      </p:sp>
      <p:grpSp>
        <p:nvGrpSpPr>
          <p:cNvPr id="930" name="Group 929"/>
          <p:cNvGrpSpPr/>
          <p:nvPr/>
        </p:nvGrpSpPr>
        <p:grpSpPr>
          <a:xfrm>
            <a:off x="48938" y="395783"/>
            <a:ext cx="7206734" cy="5760000"/>
            <a:chOff x="48938" y="395783"/>
            <a:chExt cx="7206734" cy="5760000"/>
          </a:xfrm>
        </p:grpSpPr>
        <p:sp>
          <p:nvSpPr>
            <p:cNvPr id="10" name="AutoShape 3"/>
            <p:cNvSpPr>
              <a:spLocks noChangeAspect="1" noChangeArrowheads="1" noTextEdit="1"/>
            </p:cNvSpPr>
            <p:nvPr/>
          </p:nvSpPr>
          <p:spPr bwMode="auto">
            <a:xfrm>
              <a:off x="48938" y="395783"/>
              <a:ext cx="7204810" cy="57580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4" name="Rectangle 5"/>
            <p:cNvSpPr>
              <a:spLocks noChangeArrowheads="1"/>
            </p:cNvSpPr>
            <p:nvPr/>
          </p:nvSpPr>
          <p:spPr bwMode="auto">
            <a:xfrm>
              <a:off x="48938" y="395783"/>
              <a:ext cx="7206734" cy="576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25" name="Line 6"/>
            <p:cNvSpPr>
              <a:spLocks noChangeShapeType="1"/>
            </p:cNvSpPr>
            <p:nvPr/>
          </p:nvSpPr>
          <p:spPr bwMode="auto">
            <a:xfrm flipV="1">
              <a:off x="1184008" y="763238"/>
              <a:ext cx="0" cy="4540281"/>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26" name="Line 7"/>
            <p:cNvSpPr>
              <a:spLocks noChangeShapeType="1"/>
            </p:cNvSpPr>
            <p:nvPr/>
          </p:nvSpPr>
          <p:spPr bwMode="auto">
            <a:xfrm flipV="1">
              <a:off x="6572706" y="763238"/>
              <a:ext cx="0" cy="4540281"/>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7" name="Line 8"/>
            <p:cNvSpPr>
              <a:spLocks noChangeShapeType="1"/>
            </p:cNvSpPr>
            <p:nvPr/>
          </p:nvSpPr>
          <p:spPr bwMode="auto">
            <a:xfrm flipH="1">
              <a:off x="1097435" y="5303518"/>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28" name="Line 9"/>
            <p:cNvSpPr>
              <a:spLocks noChangeShapeType="1"/>
            </p:cNvSpPr>
            <p:nvPr/>
          </p:nvSpPr>
          <p:spPr bwMode="auto">
            <a:xfrm>
              <a:off x="6572706" y="5303518"/>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29" name="Rectangle 10"/>
            <p:cNvSpPr>
              <a:spLocks noChangeArrowheads="1"/>
            </p:cNvSpPr>
            <p:nvPr/>
          </p:nvSpPr>
          <p:spPr bwMode="auto">
            <a:xfrm>
              <a:off x="531824" y="5203478"/>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cs typeface="Arial" panose="020B0604020202020204" pitchFamily="34" charset="0"/>
                </a:rPr>
                <a:t>-0.50</a:t>
              </a:r>
              <a:endParaRPr kumimoji="0" lang="en-US" altLang="en-US" b="0" i="0" u="none" strike="noStrike" cap="none" normalizeH="0" baseline="0">
                <a:ln>
                  <a:noFill/>
                </a:ln>
                <a:solidFill>
                  <a:schemeClr val="tx1"/>
                </a:solidFill>
                <a:effectLst/>
                <a:cs typeface="Arial" panose="020B0604020202020204" pitchFamily="34" charset="0"/>
              </a:endParaRPr>
            </a:p>
          </p:txBody>
        </p:sp>
        <p:sp>
          <p:nvSpPr>
            <p:cNvPr id="730" name="Line 11"/>
            <p:cNvSpPr>
              <a:spLocks noChangeShapeType="1"/>
            </p:cNvSpPr>
            <p:nvPr/>
          </p:nvSpPr>
          <p:spPr bwMode="auto">
            <a:xfrm flipH="1">
              <a:off x="1139760" y="5076504"/>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31" name="Line 12"/>
            <p:cNvSpPr>
              <a:spLocks noChangeShapeType="1"/>
            </p:cNvSpPr>
            <p:nvPr/>
          </p:nvSpPr>
          <p:spPr bwMode="auto">
            <a:xfrm>
              <a:off x="6572706" y="5076504"/>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2" name="Line 13"/>
            <p:cNvSpPr>
              <a:spLocks noChangeShapeType="1"/>
            </p:cNvSpPr>
            <p:nvPr/>
          </p:nvSpPr>
          <p:spPr bwMode="auto">
            <a:xfrm flipH="1">
              <a:off x="1097435" y="4849490"/>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33" name="Line 14"/>
            <p:cNvSpPr>
              <a:spLocks noChangeShapeType="1"/>
            </p:cNvSpPr>
            <p:nvPr/>
          </p:nvSpPr>
          <p:spPr bwMode="auto">
            <a:xfrm>
              <a:off x="6572706" y="4849490"/>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4" name="Rectangle 15"/>
            <p:cNvSpPr>
              <a:spLocks noChangeArrowheads="1"/>
            </p:cNvSpPr>
            <p:nvPr/>
          </p:nvSpPr>
          <p:spPr bwMode="auto">
            <a:xfrm>
              <a:off x="531824" y="4751374"/>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cs typeface="Arial" panose="020B0604020202020204" pitchFamily="34" charset="0"/>
                </a:rPr>
                <a:t>-0.45</a:t>
              </a:r>
              <a:endParaRPr kumimoji="0" lang="en-US" altLang="en-US" b="0" i="0" u="none" strike="noStrike" cap="none" normalizeH="0" baseline="0">
                <a:ln>
                  <a:noFill/>
                </a:ln>
                <a:solidFill>
                  <a:schemeClr val="tx1"/>
                </a:solidFill>
                <a:effectLst/>
                <a:cs typeface="Arial" panose="020B0604020202020204" pitchFamily="34" charset="0"/>
              </a:endParaRPr>
            </a:p>
          </p:txBody>
        </p:sp>
        <p:sp>
          <p:nvSpPr>
            <p:cNvPr id="735" name="Line 16"/>
            <p:cNvSpPr>
              <a:spLocks noChangeShapeType="1"/>
            </p:cNvSpPr>
            <p:nvPr/>
          </p:nvSpPr>
          <p:spPr bwMode="auto">
            <a:xfrm flipH="1">
              <a:off x="1139760" y="4622476"/>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36" name="Line 17"/>
            <p:cNvSpPr>
              <a:spLocks noChangeShapeType="1"/>
            </p:cNvSpPr>
            <p:nvPr/>
          </p:nvSpPr>
          <p:spPr bwMode="auto">
            <a:xfrm>
              <a:off x="6572706" y="4622476"/>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7" name="Line 18"/>
            <p:cNvSpPr>
              <a:spLocks noChangeShapeType="1"/>
            </p:cNvSpPr>
            <p:nvPr/>
          </p:nvSpPr>
          <p:spPr bwMode="auto">
            <a:xfrm flipH="1">
              <a:off x="1097435" y="4395462"/>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38" name="Line 19"/>
            <p:cNvSpPr>
              <a:spLocks noChangeShapeType="1"/>
            </p:cNvSpPr>
            <p:nvPr/>
          </p:nvSpPr>
          <p:spPr bwMode="auto">
            <a:xfrm>
              <a:off x="6572706" y="4395462"/>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9" name="Rectangle 20"/>
            <p:cNvSpPr>
              <a:spLocks noChangeArrowheads="1"/>
            </p:cNvSpPr>
            <p:nvPr/>
          </p:nvSpPr>
          <p:spPr bwMode="auto">
            <a:xfrm>
              <a:off x="531824" y="4297346"/>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cs typeface="Arial" panose="020B0604020202020204" pitchFamily="34" charset="0"/>
                </a:rPr>
                <a:t>-0.40</a:t>
              </a:r>
              <a:endParaRPr kumimoji="0" lang="en-US" altLang="en-US" b="0" i="0" u="none" strike="noStrike" cap="none" normalizeH="0" baseline="0">
                <a:ln>
                  <a:noFill/>
                </a:ln>
                <a:solidFill>
                  <a:schemeClr val="tx1"/>
                </a:solidFill>
                <a:effectLst/>
                <a:cs typeface="Arial" panose="020B0604020202020204" pitchFamily="34" charset="0"/>
              </a:endParaRPr>
            </a:p>
          </p:txBody>
        </p:sp>
        <p:sp>
          <p:nvSpPr>
            <p:cNvPr id="740" name="Line 21"/>
            <p:cNvSpPr>
              <a:spLocks noChangeShapeType="1"/>
            </p:cNvSpPr>
            <p:nvPr/>
          </p:nvSpPr>
          <p:spPr bwMode="auto">
            <a:xfrm flipH="1">
              <a:off x="1139760" y="4168448"/>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41" name="Line 22"/>
            <p:cNvSpPr>
              <a:spLocks noChangeShapeType="1"/>
            </p:cNvSpPr>
            <p:nvPr/>
          </p:nvSpPr>
          <p:spPr bwMode="auto">
            <a:xfrm>
              <a:off x="6572706" y="4168448"/>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2" name="Line 23"/>
            <p:cNvSpPr>
              <a:spLocks noChangeShapeType="1"/>
            </p:cNvSpPr>
            <p:nvPr/>
          </p:nvSpPr>
          <p:spPr bwMode="auto">
            <a:xfrm flipH="1">
              <a:off x="1097435" y="3941434"/>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43" name="Line 24"/>
            <p:cNvSpPr>
              <a:spLocks noChangeShapeType="1"/>
            </p:cNvSpPr>
            <p:nvPr/>
          </p:nvSpPr>
          <p:spPr bwMode="auto">
            <a:xfrm>
              <a:off x="6572706" y="3941434"/>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4" name="Rectangle 25"/>
            <p:cNvSpPr>
              <a:spLocks noChangeArrowheads="1"/>
            </p:cNvSpPr>
            <p:nvPr/>
          </p:nvSpPr>
          <p:spPr bwMode="auto">
            <a:xfrm>
              <a:off x="531824" y="3841394"/>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cs typeface="Arial" panose="020B0604020202020204" pitchFamily="34" charset="0"/>
                </a:rPr>
                <a:t>-0.35</a:t>
              </a:r>
              <a:endParaRPr kumimoji="0" lang="en-US" altLang="en-US" b="0" i="0" u="none" strike="noStrike" cap="none" normalizeH="0" baseline="0">
                <a:ln>
                  <a:noFill/>
                </a:ln>
                <a:solidFill>
                  <a:schemeClr val="tx1"/>
                </a:solidFill>
                <a:effectLst/>
                <a:cs typeface="Arial" panose="020B0604020202020204" pitchFamily="34" charset="0"/>
              </a:endParaRPr>
            </a:p>
          </p:txBody>
        </p:sp>
        <p:sp>
          <p:nvSpPr>
            <p:cNvPr id="745" name="Line 26"/>
            <p:cNvSpPr>
              <a:spLocks noChangeShapeType="1"/>
            </p:cNvSpPr>
            <p:nvPr/>
          </p:nvSpPr>
          <p:spPr bwMode="auto">
            <a:xfrm flipH="1">
              <a:off x="1139760" y="3714420"/>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46" name="Line 27"/>
            <p:cNvSpPr>
              <a:spLocks noChangeShapeType="1"/>
            </p:cNvSpPr>
            <p:nvPr/>
          </p:nvSpPr>
          <p:spPr bwMode="auto">
            <a:xfrm>
              <a:off x="6572706" y="3714420"/>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7" name="Line 28"/>
            <p:cNvSpPr>
              <a:spLocks noChangeShapeType="1"/>
            </p:cNvSpPr>
            <p:nvPr/>
          </p:nvSpPr>
          <p:spPr bwMode="auto">
            <a:xfrm flipH="1">
              <a:off x="1097435" y="3487406"/>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48" name="Line 29"/>
            <p:cNvSpPr>
              <a:spLocks noChangeShapeType="1"/>
            </p:cNvSpPr>
            <p:nvPr/>
          </p:nvSpPr>
          <p:spPr bwMode="auto">
            <a:xfrm>
              <a:off x="6572706" y="3487406"/>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9" name="Rectangle 30"/>
            <p:cNvSpPr>
              <a:spLocks noChangeArrowheads="1"/>
            </p:cNvSpPr>
            <p:nvPr/>
          </p:nvSpPr>
          <p:spPr bwMode="auto">
            <a:xfrm>
              <a:off x="531824" y="3389290"/>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cs typeface="Arial" panose="020B0604020202020204" pitchFamily="34" charset="0"/>
                </a:rPr>
                <a:t>-0.30</a:t>
              </a:r>
              <a:endParaRPr kumimoji="0" lang="en-US" altLang="en-US" b="0" i="0" u="none" strike="noStrike" cap="none" normalizeH="0" baseline="0">
                <a:ln>
                  <a:noFill/>
                </a:ln>
                <a:solidFill>
                  <a:schemeClr val="tx1"/>
                </a:solidFill>
                <a:effectLst/>
                <a:cs typeface="Arial" panose="020B0604020202020204" pitchFamily="34" charset="0"/>
              </a:endParaRPr>
            </a:p>
          </p:txBody>
        </p:sp>
        <p:sp>
          <p:nvSpPr>
            <p:cNvPr id="750" name="Line 31"/>
            <p:cNvSpPr>
              <a:spLocks noChangeShapeType="1"/>
            </p:cNvSpPr>
            <p:nvPr/>
          </p:nvSpPr>
          <p:spPr bwMode="auto">
            <a:xfrm flipH="1">
              <a:off x="1139760" y="3260392"/>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51" name="Line 32"/>
            <p:cNvSpPr>
              <a:spLocks noChangeShapeType="1"/>
            </p:cNvSpPr>
            <p:nvPr/>
          </p:nvSpPr>
          <p:spPr bwMode="auto">
            <a:xfrm>
              <a:off x="6572706" y="3260392"/>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2" name="Line 33"/>
            <p:cNvSpPr>
              <a:spLocks noChangeShapeType="1"/>
            </p:cNvSpPr>
            <p:nvPr/>
          </p:nvSpPr>
          <p:spPr bwMode="auto">
            <a:xfrm flipH="1">
              <a:off x="1097435" y="3033378"/>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53" name="Line 34"/>
            <p:cNvSpPr>
              <a:spLocks noChangeShapeType="1"/>
            </p:cNvSpPr>
            <p:nvPr/>
          </p:nvSpPr>
          <p:spPr bwMode="auto">
            <a:xfrm>
              <a:off x="6572706" y="3033378"/>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4" name="Rectangle 35"/>
            <p:cNvSpPr>
              <a:spLocks noChangeArrowheads="1"/>
            </p:cNvSpPr>
            <p:nvPr/>
          </p:nvSpPr>
          <p:spPr bwMode="auto">
            <a:xfrm>
              <a:off x="531824" y="2935262"/>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cs typeface="Arial" panose="020B0604020202020204" pitchFamily="34" charset="0"/>
                </a:rPr>
                <a:t>-0.25</a:t>
              </a:r>
              <a:endParaRPr kumimoji="0" lang="en-US" altLang="en-US" b="0" i="0" u="none" strike="noStrike" cap="none" normalizeH="0" baseline="0">
                <a:ln>
                  <a:noFill/>
                </a:ln>
                <a:solidFill>
                  <a:schemeClr val="tx1"/>
                </a:solidFill>
                <a:effectLst/>
                <a:cs typeface="Arial" panose="020B0604020202020204" pitchFamily="34" charset="0"/>
              </a:endParaRPr>
            </a:p>
          </p:txBody>
        </p:sp>
        <p:sp>
          <p:nvSpPr>
            <p:cNvPr id="755" name="Line 36"/>
            <p:cNvSpPr>
              <a:spLocks noChangeShapeType="1"/>
            </p:cNvSpPr>
            <p:nvPr/>
          </p:nvSpPr>
          <p:spPr bwMode="auto">
            <a:xfrm flipH="1">
              <a:off x="1139760" y="2806364"/>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56" name="Line 37"/>
            <p:cNvSpPr>
              <a:spLocks noChangeShapeType="1"/>
            </p:cNvSpPr>
            <p:nvPr/>
          </p:nvSpPr>
          <p:spPr bwMode="auto">
            <a:xfrm>
              <a:off x="6572706" y="2806364"/>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7" name="Line 38"/>
            <p:cNvSpPr>
              <a:spLocks noChangeShapeType="1"/>
            </p:cNvSpPr>
            <p:nvPr/>
          </p:nvSpPr>
          <p:spPr bwMode="auto">
            <a:xfrm flipH="1">
              <a:off x="1097435" y="2579350"/>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58" name="Line 39"/>
            <p:cNvSpPr>
              <a:spLocks noChangeShapeType="1"/>
            </p:cNvSpPr>
            <p:nvPr/>
          </p:nvSpPr>
          <p:spPr bwMode="auto">
            <a:xfrm>
              <a:off x="6572706" y="2579350"/>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9" name="Rectangle 40"/>
            <p:cNvSpPr>
              <a:spLocks noChangeArrowheads="1"/>
            </p:cNvSpPr>
            <p:nvPr/>
          </p:nvSpPr>
          <p:spPr bwMode="auto">
            <a:xfrm>
              <a:off x="531824" y="2481234"/>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cs typeface="Arial" panose="020B0604020202020204" pitchFamily="34" charset="0"/>
                </a:rPr>
                <a:t>-0.20</a:t>
              </a:r>
              <a:endParaRPr kumimoji="0" lang="en-US" altLang="en-US" b="0" i="0" u="none" strike="noStrike" cap="none" normalizeH="0" baseline="0">
                <a:ln>
                  <a:noFill/>
                </a:ln>
                <a:solidFill>
                  <a:schemeClr val="tx1"/>
                </a:solidFill>
                <a:effectLst/>
                <a:cs typeface="Arial" panose="020B0604020202020204" pitchFamily="34" charset="0"/>
              </a:endParaRPr>
            </a:p>
          </p:txBody>
        </p:sp>
        <p:sp>
          <p:nvSpPr>
            <p:cNvPr id="760" name="Line 41"/>
            <p:cNvSpPr>
              <a:spLocks noChangeShapeType="1"/>
            </p:cNvSpPr>
            <p:nvPr/>
          </p:nvSpPr>
          <p:spPr bwMode="auto">
            <a:xfrm flipH="1">
              <a:off x="1139760" y="2352336"/>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61" name="Line 42"/>
            <p:cNvSpPr>
              <a:spLocks noChangeShapeType="1"/>
            </p:cNvSpPr>
            <p:nvPr/>
          </p:nvSpPr>
          <p:spPr bwMode="auto">
            <a:xfrm>
              <a:off x="6572706" y="2352336"/>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2" name="Line 43"/>
            <p:cNvSpPr>
              <a:spLocks noChangeShapeType="1"/>
            </p:cNvSpPr>
            <p:nvPr/>
          </p:nvSpPr>
          <p:spPr bwMode="auto">
            <a:xfrm flipH="1">
              <a:off x="1097435" y="2125322"/>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63" name="Line 44"/>
            <p:cNvSpPr>
              <a:spLocks noChangeShapeType="1"/>
            </p:cNvSpPr>
            <p:nvPr/>
          </p:nvSpPr>
          <p:spPr bwMode="auto">
            <a:xfrm>
              <a:off x="6572706" y="2125322"/>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4" name="Rectangle 45"/>
            <p:cNvSpPr>
              <a:spLocks noChangeArrowheads="1"/>
            </p:cNvSpPr>
            <p:nvPr/>
          </p:nvSpPr>
          <p:spPr bwMode="auto">
            <a:xfrm>
              <a:off x="531824" y="2027206"/>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cs typeface="Arial" panose="020B0604020202020204" pitchFamily="34" charset="0"/>
                </a:rPr>
                <a:t>-0.15</a:t>
              </a:r>
              <a:endParaRPr kumimoji="0" lang="en-US" altLang="en-US" b="0" i="0" u="none" strike="noStrike" cap="none" normalizeH="0" baseline="0">
                <a:ln>
                  <a:noFill/>
                </a:ln>
                <a:solidFill>
                  <a:schemeClr val="tx1"/>
                </a:solidFill>
                <a:effectLst/>
                <a:cs typeface="Arial" panose="020B0604020202020204" pitchFamily="34" charset="0"/>
              </a:endParaRPr>
            </a:p>
          </p:txBody>
        </p:sp>
        <p:sp>
          <p:nvSpPr>
            <p:cNvPr id="765" name="Line 46"/>
            <p:cNvSpPr>
              <a:spLocks noChangeShapeType="1"/>
            </p:cNvSpPr>
            <p:nvPr/>
          </p:nvSpPr>
          <p:spPr bwMode="auto">
            <a:xfrm flipH="1">
              <a:off x="1139760" y="1898308"/>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66" name="Line 47"/>
            <p:cNvSpPr>
              <a:spLocks noChangeShapeType="1"/>
            </p:cNvSpPr>
            <p:nvPr/>
          </p:nvSpPr>
          <p:spPr bwMode="auto">
            <a:xfrm>
              <a:off x="6572706" y="1898308"/>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7" name="Line 48"/>
            <p:cNvSpPr>
              <a:spLocks noChangeShapeType="1"/>
            </p:cNvSpPr>
            <p:nvPr/>
          </p:nvSpPr>
          <p:spPr bwMode="auto">
            <a:xfrm flipH="1">
              <a:off x="1097435" y="1673218"/>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68" name="Line 49"/>
            <p:cNvSpPr>
              <a:spLocks noChangeShapeType="1"/>
            </p:cNvSpPr>
            <p:nvPr/>
          </p:nvSpPr>
          <p:spPr bwMode="auto">
            <a:xfrm>
              <a:off x="6572706" y="1673218"/>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9" name="Rectangle 50"/>
            <p:cNvSpPr>
              <a:spLocks noChangeArrowheads="1"/>
            </p:cNvSpPr>
            <p:nvPr/>
          </p:nvSpPr>
          <p:spPr bwMode="auto">
            <a:xfrm>
              <a:off x="531824" y="1573178"/>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cs typeface="Arial" panose="020B0604020202020204" pitchFamily="34" charset="0"/>
                </a:rPr>
                <a:t>-0.10</a:t>
              </a:r>
              <a:endParaRPr kumimoji="0" lang="en-US" altLang="en-US" b="0" i="0" u="none" strike="noStrike" cap="none" normalizeH="0" baseline="0">
                <a:ln>
                  <a:noFill/>
                </a:ln>
                <a:solidFill>
                  <a:schemeClr val="tx1"/>
                </a:solidFill>
                <a:effectLst/>
                <a:cs typeface="Arial" panose="020B0604020202020204" pitchFamily="34" charset="0"/>
              </a:endParaRPr>
            </a:p>
          </p:txBody>
        </p:sp>
        <p:sp>
          <p:nvSpPr>
            <p:cNvPr id="770" name="Line 51"/>
            <p:cNvSpPr>
              <a:spLocks noChangeShapeType="1"/>
            </p:cNvSpPr>
            <p:nvPr/>
          </p:nvSpPr>
          <p:spPr bwMode="auto">
            <a:xfrm flipH="1">
              <a:off x="1139760" y="1444280"/>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71" name="Line 52"/>
            <p:cNvSpPr>
              <a:spLocks noChangeShapeType="1"/>
            </p:cNvSpPr>
            <p:nvPr/>
          </p:nvSpPr>
          <p:spPr bwMode="auto">
            <a:xfrm>
              <a:off x="6572706" y="1444280"/>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2" name="Line 53"/>
            <p:cNvSpPr>
              <a:spLocks noChangeShapeType="1"/>
            </p:cNvSpPr>
            <p:nvPr/>
          </p:nvSpPr>
          <p:spPr bwMode="auto">
            <a:xfrm flipH="1">
              <a:off x="1097435" y="1217266"/>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73" name="Line 54"/>
            <p:cNvSpPr>
              <a:spLocks noChangeShapeType="1"/>
            </p:cNvSpPr>
            <p:nvPr/>
          </p:nvSpPr>
          <p:spPr bwMode="auto">
            <a:xfrm>
              <a:off x="6572706" y="1217266"/>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4" name="Rectangle 55"/>
            <p:cNvSpPr>
              <a:spLocks noChangeArrowheads="1"/>
            </p:cNvSpPr>
            <p:nvPr/>
          </p:nvSpPr>
          <p:spPr bwMode="auto">
            <a:xfrm>
              <a:off x="531824" y="1119150"/>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cs typeface="Arial" panose="020B0604020202020204" pitchFamily="34" charset="0"/>
                </a:rPr>
                <a:t>-0.05</a:t>
              </a:r>
              <a:endParaRPr kumimoji="0" lang="en-US" altLang="en-US" b="0" i="0" u="none" strike="noStrike" cap="none" normalizeH="0" baseline="0">
                <a:ln>
                  <a:noFill/>
                </a:ln>
                <a:solidFill>
                  <a:schemeClr val="tx1"/>
                </a:solidFill>
                <a:effectLst/>
                <a:cs typeface="Arial" panose="020B0604020202020204" pitchFamily="34" charset="0"/>
              </a:endParaRPr>
            </a:p>
          </p:txBody>
        </p:sp>
        <p:sp>
          <p:nvSpPr>
            <p:cNvPr id="775" name="Line 56"/>
            <p:cNvSpPr>
              <a:spLocks noChangeShapeType="1"/>
            </p:cNvSpPr>
            <p:nvPr/>
          </p:nvSpPr>
          <p:spPr bwMode="auto">
            <a:xfrm flipH="1">
              <a:off x="1139760" y="990252"/>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76" name="Line 57"/>
            <p:cNvSpPr>
              <a:spLocks noChangeShapeType="1"/>
            </p:cNvSpPr>
            <p:nvPr/>
          </p:nvSpPr>
          <p:spPr bwMode="auto">
            <a:xfrm>
              <a:off x="6572706" y="990252"/>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7" name="Line 58"/>
            <p:cNvSpPr>
              <a:spLocks noChangeShapeType="1"/>
            </p:cNvSpPr>
            <p:nvPr/>
          </p:nvSpPr>
          <p:spPr bwMode="auto">
            <a:xfrm flipH="1">
              <a:off x="1097435" y="763238"/>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78" name="Line 59"/>
            <p:cNvSpPr>
              <a:spLocks noChangeShapeType="1"/>
            </p:cNvSpPr>
            <p:nvPr/>
          </p:nvSpPr>
          <p:spPr bwMode="auto">
            <a:xfrm>
              <a:off x="6572706" y="763238"/>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9" name="Rectangle 60"/>
            <p:cNvSpPr>
              <a:spLocks noChangeArrowheads="1"/>
            </p:cNvSpPr>
            <p:nvPr/>
          </p:nvSpPr>
          <p:spPr bwMode="auto">
            <a:xfrm>
              <a:off x="599158" y="665122"/>
              <a:ext cx="44884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cs typeface="Arial" panose="020B0604020202020204" pitchFamily="34" charset="0"/>
                </a:rPr>
                <a:t>0.00</a:t>
              </a:r>
              <a:endParaRPr kumimoji="0" lang="en-US" altLang="en-US" b="0" i="0" u="none" strike="noStrike" cap="none" normalizeH="0" baseline="0">
                <a:ln>
                  <a:noFill/>
                </a:ln>
                <a:solidFill>
                  <a:schemeClr val="tx1"/>
                </a:solidFill>
                <a:effectLst/>
                <a:cs typeface="Arial" panose="020B0604020202020204" pitchFamily="34" charset="0"/>
              </a:endParaRPr>
            </a:p>
          </p:txBody>
        </p:sp>
        <p:sp>
          <p:nvSpPr>
            <p:cNvPr id="780" name="Rectangle 61"/>
            <p:cNvSpPr>
              <a:spLocks noChangeArrowheads="1"/>
            </p:cNvSpPr>
            <p:nvPr/>
          </p:nvSpPr>
          <p:spPr bwMode="auto">
            <a:xfrm rot="16200000">
              <a:off x="-1388623" y="2896803"/>
              <a:ext cx="3552319"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cs typeface="Arial" panose="020B0604020202020204" pitchFamily="34" charset="0"/>
                </a:rPr>
                <a:t>Change </a:t>
              </a:r>
              <a:r>
                <a:rPr kumimoji="0" lang="el-GR" altLang="en-US" b="0" i="0" u="none" strike="noStrike" cap="none" normalizeH="0" baseline="0" dirty="0">
                  <a:ln>
                    <a:noFill/>
                  </a:ln>
                  <a:solidFill>
                    <a:srgbClr val="000000"/>
                  </a:solidFill>
                  <a:effectLst/>
                  <a:cs typeface="Arial" panose="020B0604020202020204" pitchFamily="34" charset="0"/>
                </a:rPr>
                <a:t>Δ</a:t>
              </a:r>
              <a:r>
                <a:rPr kumimoji="0" lang="de-DE" altLang="en-US" b="0" i="0" u="none" strike="noStrike" cap="none" normalizeH="0" baseline="0" dirty="0">
                  <a:ln>
                    <a:noFill/>
                  </a:ln>
                  <a:solidFill>
                    <a:srgbClr val="000000"/>
                  </a:solidFill>
                  <a:effectLst/>
                  <a:cs typeface="Arial" panose="020B0604020202020204" pitchFamily="34" charset="0"/>
                </a:rPr>
                <a:t>q </a:t>
              </a:r>
              <a:r>
                <a:rPr kumimoji="0" lang="en-US" altLang="en-US" b="0" i="0" u="none" strike="noStrike" cap="none" normalizeH="0" baseline="0" dirty="0">
                  <a:ln>
                    <a:noFill/>
                  </a:ln>
                  <a:solidFill>
                    <a:srgbClr val="000000"/>
                  </a:solidFill>
                  <a:effectLst/>
                  <a:cs typeface="Arial" panose="020B0604020202020204" pitchFamily="34" charset="0"/>
                </a:rPr>
                <a:t>of allele frequency q(a)</a:t>
              </a:r>
              <a:endParaRPr kumimoji="0" lang="en-US" altLang="en-US" b="0" i="0" u="none" strike="noStrike" cap="none" normalizeH="0" baseline="0" dirty="0">
                <a:ln>
                  <a:noFill/>
                </a:ln>
                <a:solidFill>
                  <a:schemeClr val="tx1"/>
                </a:solidFill>
                <a:effectLst/>
                <a:cs typeface="Arial" panose="020B0604020202020204" pitchFamily="34" charset="0"/>
              </a:endParaRPr>
            </a:p>
          </p:txBody>
        </p:sp>
        <p:sp>
          <p:nvSpPr>
            <p:cNvPr id="781" name="Line 62"/>
            <p:cNvSpPr>
              <a:spLocks noChangeShapeType="1"/>
            </p:cNvSpPr>
            <p:nvPr/>
          </p:nvSpPr>
          <p:spPr bwMode="auto">
            <a:xfrm>
              <a:off x="1184008" y="5303518"/>
              <a:ext cx="5388698"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82" name="Line 63"/>
            <p:cNvSpPr>
              <a:spLocks noChangeShapeType="1"/>
            </p:cNvSpPr>
            <p:nvPr/>
          </p:nvSpPr>
          <p:spPr bwMode="auto">
            <a:xfrm>
              <a:off x="1184008" y="763238"/>
              <a:ext cx="5388698"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3" name="Line 64"/>
            <p:cNvSpPr>
              <a:spLocks noChangeShapeType="1"/>
            </p:cNvSpPr>
            <p:nvPr/>
          </p:nvSpPr>
          <p:spPr bwMode="auto">
            <a:xfrm>
              <a:off x="1184008"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84" name="Line 65"/>
            <p:cNvSpPr>
              <a:spLocks noChangeShapeType="1"/>
            </p:cNvSpPr>
            <p:nvPr/>
          </p:nvSpPr>
          <p:spPr bwMode="auto">
            <a:xfrm flipV="1">
              <a:off x="1184008" y="678589"/>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85" name="Rectangle 66"/>
            <p:cNvSpPr>
              <a:spLocks noChangeArrowheads="1"/>
            </p:cNvSpPr>
            <p:nvPr/>
          </p:nvSpPr>
          <p:spPr bwMode="auto">
            <a:xfrm>
              <a:off x="1001243"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cs typeface="Arial" panose="020B0604020202020204" pitchFamily="34" charset="0"/>
                </a:rPr>
                <a:t>0.0</a:t>
              </a:r>
              <a:endParaRPr kumimoji="0" lang="en-US" altLang="en-US" b="0" i="0" u="none" strike="noStrike" cap="none" normalizeH="0" baseline="0">
                <a:ln>
                  <a:noFill/>
                </a:ln>
                <a:solidFill>
                  <a:schemeClr val="tx1"/>
                </a:solidFill>
                <a:effectLst/>
                <a:cs typeface="Arial" panose="020B0604020202020204" pitchFamily="34" charset="0"/>
              </a:endParaRPr>
            </a:p>
          </p:txBody>
        </p:sp>
        <p:sp>
          <p:nvSpPr>
            <p:cNvPr id="786" name="Line 67"/>
            <p:cNvSpPr>
              <a:spLocks noChangeShapeType="1"/>
            </p:cNvSpPr>
            <p:nvPr/>
          </p:nvSpPr>
          <p:spPr bwMode="auto">
            <a:xfrm>
              <a:off x="1362926"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88" name="Line 69"/>
            <p:cNvSpPr>
              <a:spLocks noChangeShapeType="1"/>
            </p:cNvSpPr>
            <p:nvPr/>
          </p:nvSpPr>
          <p:spPr bwMode="auto">
            <a:xfrm>
              <a:off x="1541844"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90" name="Line 71"/>
            <p:cNvSpPr>
              <a:spLocks noChangeShapeType="1"/>
            </p:cNvSpPr>
            <p:nvPr/>
          </p:nvSpPr>
          <p:spPr bwMode="auto">
            <a:xfrm>
              <a:off x="1722686"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92" name="Rectangle 73"/>
            <p:cNvSpPr>
              <a:spLocks noChangeArrowheads="1"/>
            </p:cNvSpPr>
            <p:nvPr/>
          </p:nvSpPr>
          <p:spPr bwMode="auto">
            <a:xfrm>
              <a:off x="1539920"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cs typeface="Arial" panose="020B0604020202020204" pitchFamily="34" charset="0"/>
                </a:rPr>
                <a:t>0.1</a:t>
              </a:r>
              <a:endParaRPr kumimoji="0" lang="en-US" altLang="en-US" b="0" i="0" u="none" strike="noStrike" cap="none" normalizeH="0" baseline="0">
                <a:ln>
                  <a:noFill/>
                </a:ln>
                <a:solidFill>
                  <a:schemeClr val="tx1"/>
                </a:solidFill>
                <a:effectLst/>
                <a:cs typeface="Arial" panose="020B0604020202020204" pitchFamily="34" charset="0"/>
              </a:endParaRPr>
            </a:p>
          </p:txBody>
        </p:sp>
        <p:sp>
          <p:nvSpPr>
            <p:cNvPr id="793" name="Line 74"/>
            <p:cNvSpPr>
              <a:spLocks noChangeShapeType="1"/>
            </p:cNvSpPr>
            <p:nvPr/>
          </p:nvSpPr>
          <p:spPr bwMode="auto">
            <a:xfrm>
              <a:off x="1901603"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95" name="Line 76"/>
            <p:cNvSpPr>
              <a:spLocks noChangeShapeType="1"/>
            </p:cNvSpPr>
            <p:nvPr/>
          </p:nvSpPr>
          <p:spPr bwMode="auto">
            <a:xfrm>
              <a:off x="2080521"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97" name="Line 78"/>
            <p:cNvSpPr>
              <a:spLocks noChangeShapeType="1"/>
            </p:cNvSpPr>
            <p:nvPr/>
          </p:nvSpPr>
          <p:spPr bwMode="auto">
            <a:xfrm>
              <a:off x="2261363"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799" name="Rectangle 80"/>
            <p:cNvSpPr>
              <a:spLocks noChangeArrowheads="1"/>
            </p:cNvSpPr>
            <p:nvPr/>
          </p:nvSpPr>
          <p:spPr bwMode="auto">
            <a:xfrm>
              <a:off x="2078597"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cs typeface="Arial" panose="020B0604020202020204" pitchFamily="34" charset="0"/>
                </a:rPr>
                <a:t>0.2</a:t>
              </a:r>
              <a:endParaRPr kumimoji="0" lang="en-US" altLang="en-US" b="0" i="0" u="none" strike="noStrike" cap="none" normalizeH="0" baseline="0">
                <a:ln>
                  <a:noFill/>
                </a:ln>
                <a:solidFill>
                  <a:schemeClr val="tx1"/>
                </a:solidFill>
                <a:effectLst/>
                <a:cs typeface="Arial" panose="020B0604020202020204" pitchFamily="34" charset="0"/>
              </a:endParaRPr>
            </a:p>
          </p:txBody>
        </p:sp>
        <p:sp>
          <p:nvSpPr>
            <p:cNvPr id="800" name="Line 81"/>
            <p:cNvSpPr>
              <a:spLocks noChangeShapeType="1"/>
            </p:cNvSpPr>
            <p:nvPr/>
          </p:nvSpPr>
          <p:spPr bwMode="auto">
            <a:xfrm>
              <a:off x="2440281"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02" name="Line 83"/>
            <p:cNvSpPr>
              <a:spLocks noChangeShapeType="1"/>
            </p:cNvSpPr>
            <p:nvPr/>
          </p:nvSpPr>
          <p:spPr bwMode="auto">
            <a:xfrm>
              <a:off x="2621123"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04" name="Line 85"/>
            <p:cNvSpPr>
              <a:spLocks noChangeShapeType="1"/>
            </p:cNvSpPr>
            <p:nvPr/>
          </p:nvSpPr>
          <p:spPr bwMode="auto">
            <a:xfrm>
              <a:off x="2800040"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06" name="Rectangle 87"/>
            <p:cNvSpPr>
              <a:spLocks noChangeArrowheads="1"/>
            </p:cNvSpPr>
            <p:nvPr/>
          </p:nvSpPr>
          <p:spPr bwMode="auto">
            <a:xfrm>
              <a:off x="2617275"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cs typeface="Arial" panose="020B0604020202020204" pitchFamily="34" charset="0"/>
                </a:rPr>
                <a:t>0.3</a:t>
              </a:r>
              <a:endParaRPr kumimoji="0" lang="en-US" altLang="en-US" b="0" i="0" u="none" strike="noStrike" cap="none" normalizeH="0" baseline="0">
                <a:ln>
                  <a:noFill/>
                </a:ln>
                <a:solidFill>
                  <a:schemeClr val="tx1"/>
                </a:solidFill>
                <a:effectLst/>
                <a:cs typeface="Arial" panose="020B0604020202020204" pitchFamily="34" charset="0"/>
              </a:endParaRPr>
            </a:p>
          </p:txBody>
        </p:sp>
        <p:sp>
          <p:nvSpPr>
            <p:cNvPr id="807" name="Line 88"/>
            <p:cNvSpPr>
              <a:spLocks noChangeShapeType="1"/>
            </p:cNvSpPr>
            <p:nvPr/>
          </p:nvSpPr>
          <p:spPr bwMode="auto">
            <a:xfrm>
              <a:off x="2978958"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09" name="Line 90"/>
            <p:cNvSpPr>
              <a:spLocks noChangeShapeType="1"/>
            </p:cNvSpPr>
            <p:nvPr/>
          </p:nvSpPr>
          <p:spPr bwMode="auto">
            <a:xfrm>
              <a:off x="3159800"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11" name="Line 92"/>
            <p:cNvSpPr>
              <a:spLocks noChangeShapeType="1"/>
            </p:cNvSpPr>
            <p:nvPr/>
          </p:nvSpPr>
          <p:spPr bwMode="auto">
            <a:xfrm>
              <a:off x="3338718"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13" name="Rectangle 94"/>
            <p:cNvSpPr>
              <a:spLocks noChangeArrowheads="1"/>
            </p:cNvSpPr>
            <p:nvPr/>
          </p:nvSpPr>
          <p:spPr bwMode="auto">
            <a:xfrm>
              <a:off x="3155952"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cs typeface="Arial" panose="020B0604020202020204" pitchFamily="34" charset="0"/>
                </a:rPr>
                <a:t>0.4</a:t>
              </a:r>
              <a:endParaRPr kumimoji="0" lang="en-US" altLang="en-US" b="0" i="0" u="none" strike="noStrike" cap="none" normalizeH="0" baseline="0">
                <a:ln>
                  <a:noFill/>
                </a:ln>
                <a:solidFill>
                  <a:schemeClr val="tx1"/>
                </a:solidFill>
                <a:effectLst/>
                <a:cs typeface="Arial" panose="020B0604020202020204" pitchFamily="34" charset="0"/>
              </a:endParaRPr>
            </a:p>
          </p:txBody>
        </p:sp>
        <p:sp>
          <p:nvSpPr>
            <p:cNvPr id="814" name="Line 95"/>
            <p:cNvSpPr>
              <a:spLocks noChangeShapeType="1"/>
            </p:cNvSpPr>
            <p:nvPr/>
          </p:nvSpPr>
          <p:spPr bwMode="auto">
            <a:xfrm>
              <a:off x="3517636"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16" name="Line 97"/>
            <p:cNvSpPr>
              <a:spLocks noChangeShapeType="1"/>
            </p:cNvSpPr>
            <p:nvPr/>
          </p:nvSpPr>
          <p:spPr bwMode="auto">
            <a:xfrm>
              <a:off x="3698477"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18" name="Line 99"/>
            <p:cNvSpPr>
              <a:spLocks noChangeShapeType="1"/>
            </p:cNvSpPr>
            <p:nvPr/>
          </p:nvSpPr>
          <p:spPr bwMode="auto">
            <a:xfrm>
              <a:off x="3877395"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20" name="Rectangle 101"/>
            <p:cNvSpPr>
              <a:spLocks noChangeArrowheads="1"/>
            </p:cNvSpPr>
            <p:nvPr/>
          </p:nvSpPr>
          <p:spPr bwMode="auto">
            <a:xfrm>
              <a:off x="3696554"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cs typeface="Arial" panose="020B0604020202020204" pitchFamily="34" charset="0"/>
                </a:rPr>
                <a:t>0.5</a:t>
              </a:r>
              <a:endParaRPr kumimoji="0" lang="en-US" altLang="en-US" b="0" i="0" u="none" strike="noStrike" cap="none" normalizeH="0" baseline="0">
                <a:ln>
                  <a:noFill/>
                </a:ln>
                <a:solidFill>
                  <a:schemeClr val="tx1"/>
                </a:solidFill>
                <a:effectLst/>
                <a:cs typeface="Arial" panose="020B0604020202020204" pitchFamily="34" charset="0"/>
              </a:endParaRPr>
            </a:p>
          </p:txBody>
        </p:sp>
        <p:sp>
          <p:nvSpPr>
            <p:cNvPr id="821" name="Line 102"/>
            <p:cNvSpPr>
              <a:spLocks noChangeShapeType="1"/>
            </p:cNvSpPr>
            <p:nvPr/>
          </p:nvSpPr>
          <p:spPr bwMode="auto">
            <a:xfrm>
              <a:off x="4058237"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23" name="Line 104"/>
            <p:cNvSpPr>
              <a:spLocks noChangeShapeType="1"/>
            </p:cNvSpPr>
            <p:nvPr/>
          </p:nvSpPr>
          <p:spPr bwMode="auto">
            <a:xfrm>
              <a:off x="4237155"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25" name="Line 106"/>
            <p:cNvSpPr>
              <a:spLocks noChangeShapeType="1"/>
            </p:cNvSpPr>
            <p:nvPr/>
          </p:nvSpPr>
          <p:spPr bwMode="auto">
            <a:xfrm>
              <a:off x="4416073"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27" name="Rectangle 108"/>
            <p:cNvSpPr>
              <a:spLocks noChangeArrowheads="1"/>
            </p:cNvSpPr>
            <p:nvPr/>
          </p:nvSpPr>
          <p:spPr bwMode="auto">
            <a:xfrm>
              <a:off x="4233307"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cs typeface="Arial" panose="020B0604020202020204" pitchFamily="34" charset="0"/>
                </a:rPr>
                <a:t>0.6</a:t>
              </a:r>
              <a:endParaRPr kumimoji="0" lang="en-US" altLang="en-US" b="0" i="0" u="none" strike="noStrike" cap="none" normalizeH="0" baseline="0">
                <a:ln>
                  <a:noFill/>
                </a:ln>
                <a:solidFill>
                  <a:schemeClr val="tx1"/>
                </a:solidFill>
                <a:effectLst/>
                <a:cs typeface="Arial" panose="020B0604020202020204" pitchFamily="34" charset="0"/>
              </a:endParaRPr>
            </a:p>
          </p:txBody>
        </p:sp>
        <p:sp>
          <p:nvSpPr>
            <p:cNvPr id="828" name="Line 109"/>
            <p:cNvSpPr>
              <a:spLocks noChangeShapeType="1"/>
            </p:cNvSpPr>
            <p:nvPr/>
          </p:nvSpPr>
          <p:spPr bwMode="auto">
            <a:xfrm>
              <a:off x="4596914"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30" name="Line 111"/>
            <p:cNvSpPr>
              <a:spLocks noChangeShapeType="1"/>
            </p:cNvSpPr>
            <p:nvPr/>
          </p:nvSpPr>
          <p:spPr bwMode="auto">
            <a:xfrm>
              <a:off x="4775832"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32" name="Line 113"/>
            <p:cNvSpPr>
              <a:spLocks noChangeShapeType="1"/>
            </p:cNvSpPr>
            <p:nvPr/>
          </p:nvSpPr>
          <p:spPr bwMode="auto">
            <a:xfrm>
              <a:off x="4954750"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34" name="Rectangle 115"/>
            <p:cNvSpPr>
              <a:spLocks noChangeArrowheads="1"/>
            </p:cNvSpPr>
            <p:nvPr/>
          </p:nvSpPr>
          <p:spPr bwMode="auto">
            <a:xfrm>
              <a:off x="4773908"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cs typeface="Arial" panose="020B0604020202020204" pitchFamily="34" charset="0"/>
                </a:rPr>
                <a:t>0.7</a:t>
              </a:r>
              <a:endParaRPr kumimoji="0" lang="en-US" altLang="en-US" b="0" i="0" u="none" strike="noStrike" cap="none" normalizeH="0" baseline="0">
                <a:ln>
                  <a:noFill/>
                </a:ln>
                <a:solidFill>
                  <a:schemeClr val="tx1"/>
                </a:solidFill>
                <a:effectLst/>
                <a:cs typeface="Arial" panose="020B0604020202020204" pitchFamily="34" charset="0"/>
              </a:endParaRPr>
            </a:p>
          </p:txBody>
        </p:sp>
        <p:sp>
          <p:nvSpPr>
            <p:cNvPr id="835" name="Line 116"/>
            <p:cNvSpPr>
              <a:spLocks noChangeShapeType="1"/>
            </p:cNvSpPr>
            <p:nvPr/>
          </p:nvSpPr>
          <p:spPr bwMode="auto">
            <a:xfrm>
              <a:off x="5135592"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37" name="Line 118"/>
            <p:cNvSpPr>
              <a:spLocks noChangeShapeType="1"/>
            </p:cNvSpPr>
            <p:nvPr/>
          </p:nvSpPr>
          <p:spPr bwMode="auto">
            <a:xfrm>
              <a:off x="5316433"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39" name="Line 120"/>
            <p:cNvSpPr>
              <a:spLocks noChangeShapeType="1"/>
            </p:cNvSpPr>
            <p:nvPr/>
          </p:nvSpPr>
          <p:spPr bwMode="auto">
            <a:xfrm>
              <a:off x="5495351"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41" name="Rectangle 122"/>
            <p:cNvSpPr>
              <a:spLocks noChangeArrowheads="1"/>
            </p:cNvSpPr>
            <p:nvPr/>
          </p:nvSpPr>
          <p:spPr bwMode="auto">
            <a:xfrm>
              <a:off x="5312586"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cs typeface="Arial" panose="020B0604020202020204" pitchFamily="34" charset="0"/>
                </a:rPr>
                <a:t>0.8</a:t>
              </a:r>
              <a:endParaRPr kumimoji="0" lang="en-US" altLang="en-US" b="0" i="0" u="none" strike="noStrike" cap="none" normalizeH="0" baseline="0">
                <a:ln>
                  <a:noFill/>
                </a:ln>
                <a:solidFill>
                  <a:schemeClr val="tx1"/>
                </a:solidFill>
                <a:effectLst/>
                <a:cs typeface="Arial" panose="020B0604020202020204" pitchFamily="34" charset="0"/>
              </a:endParaRPr>
            </a:p>
          </p:txBody>
        </p:sp>
        <p:sp>
          <p:nvSpPr>
            <p:cNvPr id="842" name="Line 123"/>
            <p:cNvSpPr>
              <a:spLocks noChangeShapeType="1"/>
            </p:cNvSpPr>
            <p:nvPr/>
          </p:nvSpPr>
          <p:spPr bwMode="auto">
            <a:xfrm>
              <a:off x="5674269"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44" name="Line 125"/>
            <p:cNvSpPr>
              <a:spLocks noChangeShapeType="1"/>
            </p:cNvSpPr>
            <p:nvPr/>
          </p:nvSpPr>
          <p:spPr bwMode="auto">
            <a:xfrm>
              <a:off x="5855111"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46" name="Line 127"/>
            <p:cNvSpPr>
              <a:spLocks noChangeShapeType="1"/>
            </p:cNvSpPr>
            <p:nvPr/>
          </p:nvSpPr>
          <p:spPr bwMode="auto">
            <a:xfrm>
              <a:off x="6034029"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48" name="Rectangle 129"/>
            <p:cNvSpPr>
              <a:spLocks noChangeArrowheads="1"/>
            </p:cNvSpPr>
            <p:nvPr/>
          </p:nvSpPr>
          <p:spPr bwMode="auto">
            <a:xfrm>
              <a:off x="5851263"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cs typeface="Arial" panose="020B0604020202020204" pitchFamily="34" charset="0"/>
                </a:rPr>
                <a:t>0.9</a:t>
              </a:r>
              <a:endParaRPr kumimoji="0" lang="en-US" altLang="en-US" b="0" i="0" u="none" strike="noStrike" cap="none" normalizeH="0" baseline="0">
                <a:ln>
                  <a:noFill/>
                </a:ln>
                <a:solidFill>
                  <a:schemeClr val="tx1"/>
                </a:solidFill>
                <a:effectLst/>
                <a:cs typeface="Arial" panose="020B0604020202020204" pitchFamily="34" charset="0"/>
              </a:endParaRPr>
            </a:p>
          </p:txBody>
        </p:sp>
        <p:sp>
          <p:nvSpPr>
            <p:cNvPr id="849" name="Line 130"/>
            <p:cNvSpPr>
              <a:spLocks noChangeShapeType="1"/>
            </p:cNvSpPr>
            <p:nvPr/>
          </p:nvSpPr>
          <p:spPr bwMode="auto">
            <a:xfrm>
              <a:off x="6212946"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51" name="Line 132"/>
            <p:cNvSpPr>
              <a:spLocks noChangeShapeType="1"/>
            </p:cNvSpPr>
            <p:nvPr/>
          </p:nvSpPr>
          <p:spPr bwMode="auto">
            <a:xfrm>
              <a:off x="6391864"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53" name="Line 134"/>
            <p:cNvSpPr>
              <a:spLocks noChangeShapeType="1"/>
            </p:cNvSpPr>
            <p:nvPr/>
          </p:nvSpPr>
          <p:spPr bwMode="auto">
            <a:xfrm>
              <a:off x="6572706"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54" name="Line 135"/>
            <p:cNvSpPr>
              <a:spLocks noChangeShapeType="1"/>
            </p:cNvSpPr>
            <p:nvPr/>
          </p:nvSpPr>
          <p:spPr bwMode="auto">
            <a:xfrm flipV="1">
              <a:off x="6572706" y="678589"/>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5" name="Rectangle 136"/>
            <p:cNvSpPr>
              <a:spLocks noChangeArrowheads="1"/>
            </p:cNvSpPr>
            <p:nvPr/>
          </p:nvSpPr>
          <p:spPr bwMode="auto">
            <a:xfrm>
              <a:off x="6389940"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cs typeface="Arial" panose="020B0604020202020204" pitchFamily="34" charset="0"/>
                </a:rPr>
                <a:t>1.0</a:t>
              </a:r>
              <a:endParaRPr kumimoji="0" lang="en-US" altLang="en-US" b="0" i="0" u="none" strike="noStrike" cap="none" normalizeH="0" baseline="0" dirty="0">
                <a:ln>
                  <a:noFill/>
                </a:ln>
                <a:solidFill>
                  <a:schemeClr val="tx1"/>
                </a:solidFill>
                <a:effectLst/>
                <a:cs typeface="Arial" panose="020B0604020202020204" pitchFamily="34" charset="0"/>
              </a:endParaRPr>
            </a:p>
          </p:txBody>
        </p:sp>
        <p:sp>
          <p:nvSpPr>
            <p:cNvPr id="856" name="Rectangle 137"/>
            <p:cNvSpPr>
              <a:spLocks noChangeArrowheads="1"/>
            </p:cNvSpPr>
            <p:nvPr/>
          </p:nvSpPr>
          <p:spPr bwMode="auto">
            <a:xfrm>
              <a:off x="1891591" y="5613258"/>
              <a:ext cx="6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cs typeface="Arial" panose="020B0604020202020204" pitchFamily="34" charset="0"/>
              </a:endParaRPr>
            </a:p>
          </p:txBody>
        </p:sp>
        <p:sp>
          <p:nvSpPr>
            <p:cNvPr id="857" name="Rectangle 138"/>
            <p:cNvSpPr>
              <a:spLocks noChangeArrowheads="1"/>
            </p:cNvSpPr>
            <p:nvPr/>
          </p:nvSpPr>
          <p:spPr bwMode="auto">
            <a:xfrm>
              <a:off x="2034726" y="5746003"/>
              <a:ext cx="6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cs typeface="Arial" panose="020B0604020202020204" pitchFamily="34" charset="0"/>
              </a:endParaRPr>
            </a:p>
          </p:txBody>
        </p:sp>
        <p:sp>
          <p:nvSpPr>
            <p:cNvPr id="858" name="Rectangle 139"/>
            <p:cNvSpPr>
              <a:spLocks noChangeArrowheads="1"/>
            </p:cNvSpPr>
            <p:nvPr/>
          </p:nvSpPr>
          <p:spPr bwMode="auto">
            <a:xfrm>
              <a:off x="1706075" y="5686500"/>
              <a:ext cx="4475584"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cs typeface="Arial" panose="020B0604020202020204" pitchFamily="34" charset="0"/>
                </a:rPr>
                <a:t>q</a:t>
              </a:r>
              <a:r>
                <a:rPr kumimoji="0" lang="en-US" altLang="en-US" b="0" i="0" u="none" strike="noStrike" cap="none" normalizeH="0" baseline="-25000" dirty="0">
                  <a:ln>
                    <a:noFill/>
                  </a:ln>
                  <a:solidFill>
                    <a:srgbClr val="000000"/>
                  </a:solidFill>
                  <a:effectLst/>
                  <a:cs typeface="Arial" panose="020B0604020202020204" pitchFamily="34" charset="0"/>
                </a:rPr>
                <a:t>0</a:t>
              </a:r>
              <a:r>
                <a:rPr kumimoji="0" lang="en-US" altLang="en-US" b="0" i="0" u="none" strike="noStrike" cap="none" normalizeH="0" baseline="0" dirty="0">
                  <a:ln>
                    <a:noFill/>
                  </a:ln>
                  <a:solidFill>
                    <a:srgbClr val="000000"/>
                  </a:solidFill>
                  <a:effectLst/>
                  <a:cs typeface="Arial" panose="020B0604020202020204" pitchFamily="34" charset="0"/>
                </a:rPr>
                <a:t>(a); allele frequency before selection step</a:t>
              </a:r>
              <a:endParaRPr kumimoji="0" lang="en-US" altLang="en-US" b="0" i="0" u="none" strike="noStrike" cap="none" normalizeH="0" baseline="0" dirty="0">
                <a:ln>
                  <a:noFill/>
                </a:ln>
                <a:solidFill>
                  <a:schemeClr val="tx1"/>
                </a:solidFill>
                <a:effectLst/>
                <a:cs typeface="Arial" panose="020B0604020202020204" pitchFamily="34" charset="0"/>
              </a:endParaRPr>
            </a:p>
          </p:txBody>
        </p:sp>
        <p:sp>
          <p:nvSpPr>
            <p:cNvPr id="860" name="Freeform 141"/>
            <p:cNvSpPr>
              <a:spLocks/>
            </p:cNvSpPr>
            <p:nvPr/>
          </p:nvSpPr>
          <p:spPr bwMode="auto">
            <a:xfrm>
              <a:off x="6464971" y="763238"/>
              <a:ext cx="107735" cy="5772"/>
            </a:xfrm>
            <a:custGeom>
              <a:avLst/>
              <a:gdLst>
                <a:gd name="T0" fmla="*/ 0 w 113"/>
                <a:gd name="T1" fmla="*/ 5 h 5"/>
                <a:gd name="T2" fmla="*/ 56 w 113"/>
                <a:gd name="T3" fmla="*/ 3 h 5"/>
                <a:gd name="T4" fmla="*/ 113 w 113"/>
                <a:gd name="T5" fmla="*/ 0 h 5"/>
              </a:gdLst>
              <a:ahLst/>
              <a:cxnLst>
                <a:cxn ang="0">
                  <a:pos x="T0" y="T1"/>
                </a:cxn>
                <a:cxn ang="0">
                  <a:pos x="T2" y="T3"/>
                </a:cxn>
                <a:cxn ang="0">
                  <a:pos x="T4" y="T5"/>
                </a:cxn>
              </a:cxnLst>
              <a:rect l="0" t="0" r="r" b="b"/>
              <a:pathLst>
                <a:path w="113" h="5">
                  <a:moveTo>
                    <a:pt x="0" y="5"/>
                  </a:moveTo>
                  <a:lnTo>
                    <a:pt x="56" y="3"/>
                  </a:lnTo>
                  <a:lnTo>
                    <a:pt x="113" y="0"/>
                  </a:lnTo>
                </a:path>
              </a:pathLst>
            </a:custGeom>
            <a:solidFill>
              <a:schemeClr val="bg1"/>
            </a:solidFill>
            <a:ln w="222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0" name="Line 181"/>
            <p:cNvSpPr>
              <a:spLocks noChangeShapeType="1"/>
            </p:cNvSpPr>
            <p:nvPr/>
          </p:nvSpPr>
          <p:spPr bwMode="auto">
            <a:xfrm flipV="1">
              <a:off x="6553468" y="763238"/>
              <a:ext cx="19238" cy="3848"/>
            </a:xfrm>
            <a:prstGeom prst="line">
              <a:avLst/>
            </a:prstGeom>
            <a:solidFill>
              <a:schemeClr val="bg1"/>
            </a:solidFill>
            <a:ln w="22225">
              <a:solidFill>
                <a:srgbClr val="00FF00"/>
              </a:solidFill>
              <a:prstDash val="sysDash"/>
              <a:round/>
              <a:headEnd/>
              <a:tailEnd/>
            </a:ln>
          </p:spPr>
          <p:txBody>
            <a:bodyPr vert="horz" wrap="square" lIns="91440" tIns="45720" rIns="91440" bIns="45720" numCol="1" anchor="t" anchorCtr="0" compatLnSpc="1">
              <a:prstTxWarp prst="textNoShape">
                <a:avLst/>
              </a:prstTxWarp>
            </a:bodyPr>
            <a:lstStyle/>
            <a:p>
              <a:endParaRPr lang="en-GB"/>
            </a:p>
          </p:txBody>
        </p:sp>
        <p:sp>
          <p:nvSpPr>
            <p:cNvPr id="657" name="Line 339"/>
            <p:cNvSpPr>
              <a:spLocks noChangeShapeType="1"/>
            </p:cNvSpPr>
            <p:nvPr/>
          </p:nvSpPr>
          <p:spPr bwMode="auto">
            <a:xfrm flipV="1">
              <a:off x="6566934" y="763238"/>
              <a:ext cx="5772" cy="1924"/>
            </a:xfrm>
            <a:prstGeom prst="line">
              <a:avLst/>
            </a:prstGeom>
            <a:solidFill>
              <a:schemeClr val="bg1"/>
            </a:solidFill>
            <a:ln w="22225">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448" name="Line 531"/>
            <p:cNvSpPr>
              <a:spLocks noChangeShapeType="1"/>
            </p:cNvSpPr>
            <p:nvPr/>
          </p:nvSpPr>
          <p:spPr bwMode="auto">
            <a:xfrm flipV="1">
              <a:off x="6566934" y="767085"/>
              <a:ext cx="3848" cy="3848"/>
            </a:xfrm>
            <a:prstGeom prst="line">
              <a:avLst/>
            </a:prstGeom>
            <a:solidFill>
              <a:schemeClr val="bg1"/>
            </a:solidFill>
            <a:ln w="22225">
              <a:solidFill>
                <a:srgbClr val="800000"/>
              </a:solidFill>
              <a:prstDash val="sysDashDot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449" name="Oval 532"/>
            <p:cNvSpPr>
              <a:spLocks noChangeArrowheads="1"/>
            </p:cNvSpPr>
            <p:nvPr/>
          </p:nvSpPr>
          <p:spPr bwMode="auto">
            <a:xfrm>
              <a:off x="1207094" y="734380"/>
              <a:ext cx="61563" cy="61563"/>
            </a:xfrm>
            <a:prstGeom prst="ellipse">
              <a:avLst/>
            </a:prstGeom>
            <a:solidFill>
              <a:schemeClr val="bg1"/>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483" name="Oval 566"/>
            <p:cNvSpPr>
              <a:spLocks noChangeArrowheads="1"/>
            </p:cNvSpPr>
            <p:nvPr/>
          </p:nvSpPr>
          <p:spPr bwMode="auto">
            <a:xfrm>
              <a:off x="6541924" y="734380"/>
              <a:ext cx="61563" cy="59639"/>
            </a:xfrm>
            <a:prstGeom prst="ellipse">
              <a:avLst/>
            </a:prstGeom>
            <a:solidFill>
              <a:schemeClr val="bg1"/>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5" name="Rectangle 568"/>
            <p:cNvSpPr>
              <a:spLocks noChangeArrowheads="1"/>
            </p:cNvSpPr>
            <p:nvPr/>
          </p:nvSpPr>
          <p:spPr bwMode="auto">
            <a:xfrm>
              <a:off x="1216713" y="742075"/>
              <a:ext cx="40401" cy="42325"/>
            </a:xfrm>
            <a:prstGeom prst="rect">
              <a:avLst/>
            </a:prstGeom>
            <a:solidFill>
              <a:schemeClr val="bg1"/>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519" name="Rectangle 602"/>
            <p:cNvSpPr>
              <a:spLocks noChangeArrowheads="1"/>
            </p:cNvSpPr>
            <p:nvPr/>
          </p:nvSpPr>
          <p:spPr bwMode="auto">
            <a:xfrm>
              <a:off x="6551543" y="742075"/>
              <a:ext cx="42325" cy="42325"/>
            </a:xfrm>
            <a:prstGeom prst="rect">
              <a:avLst/>
            </a:prstGeom>
            <a:solidFill>
              <a:schemeClr val="bg1"/>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21" name="Freeform 604"/>
            <p:cNvSpPr>
              <a:spLocks/>
            </p:cNvSpPr>
            <p:nvPr/>
          </p:nvSpPr>
          <p:spPr bwMode="auto">
            <a:xfrm>
              <a:off x="1193627" y="740152"/>
              <a:ext cx="84649" cy="73106"/>
            </a:xfrm>
            <a:custGeom>
              <a:avLst/>
              <a:gdLst>
                <a:gd name="T0" fmla="*/ 45 w 89"/>
                <a:gd name="T1" fmla="*/ 76 h 76"/>
                <a:gd name="T2" fmla="*/ 0 w 89"/>
                <a:gd name="T3" fmla="*/ 0 h 76"/>
                <a:gd name="T4" fmla="*/ 89 w 89"/>
                <a:gd name="T5" fmla="*/ 0 h 76"/>
                <a:gd name="T6" fmla="*/ 45 w 89"/>
                <a:gd name="T7" fmla="*/ 76 h 76"/>
              </a:gdLst>
              <a:ahLst/>
              <a:cxnLst>
                <a:cxn ang="0">
                  <a:pos x="T0" y="T1"/>
                </a:cxn>
                <a:cxn ang="0">
                  <a:pos x="T2" y="T3"/>
                </a:cxn>
                <a:cxn ang="0">
                  <a:pos x="T4" y="T5"/>
                </a:cxn>
                <a:cxn ang="0">
                  <a:pos x="T6" y="T7"/>
                </a:cxn>
              </a:cxnLst>
              <a:rect l="0" t="0" r="r" b="b"/>
              <a:pathLst>
                <a:path w="89" h="76">
                  <a:moveTo>
                    <a:pt x="45" y="76"/>
                  </a:moveTo>
                  <a:lnTo>
                    <a:pt x="0" y="0"/>
                  </a:lnTo>
                  <a:lnTo>
                    <a:pt x="89" y="0"/>
                  </a:lnTo>
                  <a:lnTo>
                    <a:pt x="45" y="76"/>
                  </a:lnTo>
                  <a:close/>
                </a:path>
              </a:pathLst>
            </a:custGeom>
            <a:solidFill>
              <a:schemeClr val="bg1"/>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155" name="Freeform 639"/>
            <p:cNvSpPr>
              <a:spLocks/>
            </p:cNvSpPr>
            <p:nvPr/>
          </p:nvSpPr>
          <p:spPr bwMode="auto">
            <a:xfrm>
              <a:off x="6528457" y="740152"/>
              <a:ext cx="86573" cy="73106"/>
            </a:xfrm>
            <a:custGeom>
              <a:avLst/>
              <a:gdLst>
                <a:gd name="T0" fmla="*/ 45 w 89"/>
                <a:gd name="T1" fmla="*/ 77 h 77"/>
                <a:gd name="T2" fmla="*/ 0 w 89"/>
                <a:gd name="T3" fmla="*/ 0 h 77"/>
                <a:gd name="T4" fmla="*/ 89 w 89"/>
                <a:gd name="T5" fmla="*/ 0 h 77"/>
                <a:gd name="T6" fmla="*/ 45 w 89"/>
                <a:gd name="T7" fmla="*/ 77 h 77"/>
              </a:gdLst>
              <a:ahLst/>
              <a:cxnLst>
                <a:cxn ang="0">
                  <a:pos x="T0" y="T1"/>
                </a:cxn>
                <a:cxn ang="0">
                  <a:pos x="T2" y="T3"/>
                </a:cxn>
                <a:cxn ang="0">
                  <a:pos x="T4" y="T5"/>
                </a:cxn>
                <a:cxn ang="0">
                  <a:pos x="T6" y="T7"/>
                </a:cxn>
              </a:cxnLst>
              <a:rect l="0" t="0" r="r" b="b"/>
              <a:pathLst>
                <a:path w="89" h="77">
                  <a:moveTo>
                    <a:pt x="45" y="77"/>
                  </a:moveTo>
                  <a:lnTo>
                    <a:pt x="0" y="0"/>
                  </a:lnTo>
                  <a:lnTo>
                    <a:pt x="89" y="0"/>
                  </a:lnTo>
                  <a:lnTo>
                    <a:pt x="45" y="77"/>
                  </a:lnTo>
                  <a:close/>
                </a:path>
              </a:pathLst>
            </a:custGeom>
            <a:solidFill>
              <a:schemeClr val="bg1"/>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7" name="Line 641"/>
            <p:cNvSpPr>
              <a:spLocks noChangeShapeType="1"/>
            </p:cNvSpPr>
            <p:nvPr/>
          </p:nvSpPr>
          <p:spPr bwMode="auto">
            <a:xfrm>
              <a:off x="1203247" y="730533"/>
              <a:ext cx="67335" cy="69259"/>
            </a:xfrm>
            <a:prstGeom prst="line">
              <a:avLst/>
            </a:pr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158" name="Line 642"/>
            <p:cNvSpPr>
              <a:spLocks noChangeShapeType="1"/>
            </p:cNvSpPr>
            <p:nvPr/>
          </p:nvSpPr>
          <p:spPr bwMode="auto">
            <a:xfrm flipH="1">
              <a:off x="1203247" y="730533"/>
              <a:ext cx="67335" cy="69259"/>
            </a:xfrm>
            <a:prstGeom prst="line">
              <a:avLst/>
            </a:pr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159" name="Line 643"/>
            <p:cNvSpPr>
              <a:spLocks noChangeShapeType="1"/>
            </p:cNvSpPr>
            <p:nvPr/>
          </p:nvSpPr>
          <p:spPr bwMode="auto">
            <a:xfrm>
              <a:off x="1187856" y="765162"/>
              <a:ext cx="98116" cy="0"/>
            </a:xfrm>
            <a:prstGeom prst="line">
              <a:avLst/>
            </a:pr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290" name="Line 774"/>
            <p:cNvSpPr>
              <a:spLocks noChangeShapeType="1"/>
            </p:cNvSpPr>
            <p:nvPr/>
          </p:nvSpPr>
          <p:spPr bwMode="auto">
            <a:xfrm>
              <a:off x="6538077" y="728609"/>
              <a:ext cx="69259" cy="69259"/>
            </a:xfrm>
            <a:prstGeom prst="line">
              <a:avLst/>
            </a:pr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1" name="Line 775"/>
            <p:cNvSpPr>
              <a:spLocks noChangeShapeType="1"/>
            </p:cNvSpPr>
            <p:nvPr/>
          </p:nvSpPr>
          <p:spPr bwMode="auto">
            <a:xfrm flipH="1">
              <a:off x="6538077" y="728609"/>
              <a:ext cx="69259" cy="69259"/>
            </a:xfrm>
            <a:prstGeom prst="line">
              <a:avLst/>
            </a:pr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2" name="Line 776"/>
            <p:cNvSpPr>
              <a:spLocks noChangeShapeType="1"/>
            </p:cNvSpPr>
            <p:nvPr/>
          </p:nvSpPr>
          <p:spPr bwMode="auto">
            <a:xfrm>
              <a:off x="6522686" y="763238"/>
              <a:ext cx="100040" cy="0"/>
            </a:xfrm>
            <a:prstGeom prst="line">
              <a:avLst/>
            </a:pr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3" name="Line 777"/>
            <p:cNvSpPr>
              <a:spLocks noChangeShapeType="1"/>
            </p:cNvSpPr>
            <p:nvPr/>
          </p:nvSpPr>
          <p:spPr bwMode="auto">
            <a:xfrm>
              <a:off x="6572706" y="715142"/>
              <a:ext cx="0" cy="98116"/>
            </a:xfrm>
            <a:prstGeom prst="line">
              <a:avLst/>
            </a:pr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5" name="Freeform 779"/>
            <p:cNvSpPr>
              <a:spLocks/>
            </p:cNvSpPr>
            <p:nvPr/>
          </p:nvSpPr>
          <p:spPr bwMode="auto">
            <a:xfrm>
              <a:off x="1203247" y="730533"/>
              <a:ext cx="67335" cy="69259"/>
            </a:xfrm>
            <a:custGeom>
              <a:avLst/>
              <a:gdLst>
                <a:gd name="T0" fmla="*/ 0 w 62"/>
                <a:gd name="T1" fmla="*/ 0 h 62"/>
                <a:gd name="T2" fmla="*/ 62 w 62"/>
                <a:gd name="T3" fmla="*/ 0 h 62"/>
                <a:gd name="T4" fmla="*/ 0 w 62"/>
                <a:gd name="T5" fmla="*/ 62 h 62"/>
                <a:gd name="T6" fmla="*/ 62 w 62"/>
                <a:gd name="T7" fmla="*/ 62 h 62"/>
                <a:gd name="T8" fmla="*/ 0 w 62"/>
                <a:gd name="T9" fmla="*/ 0 h 62"/>
              </a:gdLst>
              <a:ahLst/>
              <a:cxnLst>
                <a:cxn ang="0">
                  <a:pos x="T0" y="T1"/>
                </a:cxn>
                <a:cxn ang="0">
                  <a:pos x="T2" y="T3"/>
                </a:cxn>
                <a:cxn ang="0">
                  <a:pos x="T4" y="T5"/>
                </a:cxn>
                <a:cxn ang="0">
                  <a:pos x="T6" y="T7"/>
                </a:cxn>
                <a:cxn ang="0">
                  <a:pos x="T8" y="T9"/>
                </a:cxn>
              </a:cxnLst>
              <a:rect l="0" t="0" r="r" b="b"/>
              <a:pathLst>
                <a:path w="62" h="62">
                  <a:moveTo>
                    <a:pt x="0" y="0"/>
                  </a:moveTo>
                  <a:lnTo>
                    <a:pt x="62" y="0"/>
                  </a:lnTo>
                  <a:lnTo>
                    <a:pt x="0" y="62"/>
                  </a:lnTo>
                  <a:lnTo>
                    <a:pt x="62" y="62"/>
                  </a:lnTo>
                  <a:lnTo>
                    <a:pt x="0" y="0"/>
                  </a:lnTo>
                </a:path>
              </a:pathLst>
            </a:custGeom>
            <a:solidFill>
              <a:schemeClr val="bg1"/>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20" name="Freeform 814"/>
            <p:cNvSpPr>
              <a:spLocks/>
            </p:cNvSpPr>
            <p:nvPr/>
          </p:nvSpPr>
          <p:spPr bwMode="auto">
            <a:xfrm>
              <a:off x="6538077" y="728609"/>
              <a:ext cx="69259" cy="69259"/>
            </a:xfrm>
            <a:custGeom>
              <a:avLst/>
              <a:gdLst>
                <a:gd name="T0" fmla="*/ 0 w 63"/>
                <a:gd name="T1" fmla="*/ 0 h 62"/>
                <a:gd name="T2" fmla="*/ 63 w 63"/>
                <a:gd name="T3" fmla="*/ 0 h 62"/>
                <a:gd name="T4" fmla="*/ 0 w 63"/>
                <a:gd name="T5" fmla="*/ 62 h 62"/>
                <a:gd name="T6" fmla="*/ 63 w 63"/>
                <a:gd name="T7" fmla="*/ 62 h 62"/>
                <a:gd name="T8" fmla="*/ 0 w 63"/>
                <a:gd name="T9" fmla="*/ 0 h 62"/>
              </a:gdLst>
              <a:ahLst/>
              <a:cxnLst>
                <a:cxn ang="0">
                  <a:pos x="T0" y="T1"/>
                </a:cxn>
                <a:cxn ang="0">
                  <a:pos x="T2" y="T3"/>
                </a:cxn>
                <a:cxn ang="0">
                  <a:pos x="T4" y="T5"/>
                </a:cxn>
                <a:cxn ang="0">
                  <a:pos x="T6" y="T7"/>
                </a:cxn>
                <a:cxn ang="0">
                  <a:pos x="T8" y="T9"/>
                </a:cxn>
              </a:cxnLst>
              <a:rect l="0" t="0" r="r" b="b"/>
              <a:pathLst>
                <a:path w="63" h="62">
                  <a:moveTo>
                    <a:pt x="0" y="0"/>
                  </a:moveTo>
                  <a:lnTo>
                    <a:pt x="63" y="0"/>
                  </a:lnTo>
                  <a:lnTo>
                    <a:pt x="0" y="62"/>
                  </a:lnTo>
                  <a:lnTo>
                    <a:pt x="63" y="62"/>
                  </a:lnTo>
                  <a:lnTo>
                    <a:pt x="0" y="0"/>
                  </a:lnTo>
                </a:path>
              </a:pathLst>
            </a:custGeom>
            <a:solidFill>
              <a:schemeClr val="bg1"/>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816"/>
            <p:cNvSpPr>
              <a:spLocks/>
            </p:cNvSpPr>
            <p:nvPr/>
          </p:nvSpPr>
          <p:spPr bwMode="auto">
            <a:xfrm>
              <a:off x="1187856" y="715142"/>
              <a:ext cx="98116" cy="98116"/>
            </a:xfrm>
            <a:custGeom>
              <a:avLst/>
              <a:gdLst>
                <a:gd name="T0" fmla="*/ 102 w 102"/>
                <a:gd name="T1" fmla="*/ 51 h 101"/>
                <a:gd name="T2" fmla="*/ 51 w 102"/>
                <a:gd name="T3" fmla="*/ 101 h 101"/>
                <a:gd name="T4" fmla="*/ 0 w 102"/>
                <a:gd name="T5" fmla="*/ 51 h 101"/>
                <a:gd name="T6" fmla="*/ 51 w 102"/>
                <a:gd name="T7" fmla="*/ 0 h 101"/>
                <a:gd name="T8" fmla="*/ 102 w 102"/>
                <a:gd name="T9" fmla="*/ 51 h 101"/>
              </a:gdLst>
              <a:ahLst/>
              <a:cxnLst>
                <a:cxn ang="0">
                  <a:pos x="T0" y="T1"/>
                </a:cxn>
                <a:cxn ang="0">
                  <a:pos x="T2" y="T3"/>
                </a:cxn>
                <a:cxn ang="0">
                  <a:pos x="T4" y="T5"/>
                </a:cxn>
                <a:cxn ang="0">
                  <a:pos x="T6" y="T7"/>
                </a:cxn>
                <a:cxn ang="0">
                  <a:pos x="T8" y="T9"/>
                </a:cxn>
              </a:cxnLst>
              <a:rect l="0" t="0" r="r" b="b"/>
              <a:pathLst>
                <a:path w="102" h="101">
                  <a:moveTo>
                    <a:pt x="102" y="51"/>
                  </a:moveTo>
                  <a:lnTo>
                    <a:pt x="51" y="101"/>
                  </a:lnTo>
                  <a:lnTo>
                    <a:pt x="0" y="51"/>
                  </a:lnTo>
                  <a:lnTo>
                    <a:pt x="51" y="0"/>
                  </a:lnTo>
                  <a:lnTo>
                    <a:pt x="102" y="51"/>
                  </a:lnTo>
                  <a:close/>
                </a:path>
              </a:pathLst>
            </a:cu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56" name="Freeform 850"/>
            <p:cNvSpPr>
              <a:spLocks/>
            </p:cNvSpPr>
            <p:nvPr/>
          </p:nvSpPr>
          <p:spPr bwMode="auto">
            <a:xfrm>
              <a:off x="6522686" y="715142"/>
              <a:ext cx="100040" cy="98116"/>
            </a:xfrm>
            <a:custGeom>
              <a:avLst/>
              <a:gdLst>
                <a:gd name="T0" fmla="*/ 102 w 102"/>
                <a:gd name="T1" fmla="*/ 50 h 102"/>
                <a:gd name="T2" fmla="*/ 51 w 102"/>
                <a:gd name="T3" fmla="*/ 102 h 102"/>
                <a:gd name="T4" fmla="*/ 0 w 102"/>
                <a:gd name="T5" fmla="*/ 50 h 102"/>
                <a:gd name="T6" fmla="*/ 51 w 102"/>
                <a:gd name="T7" fmla="*/ 0 h 102"/>
                <a:gd name="T8" fmla="*/ 102 w 102"/>
                <a:gd name="T9" fmla="*/ 50 h 102"/>
              </a:gdLst>
              <a:ahLst/>
              <a:cxnLst>
                <a:cxn ang="0">
                  <a:pos x="T0" y="T1"/>
                </a:cxn>
                <a:cxn ang="0">
                  <a:pos x="T2" y="T3"/>
                </a:cxn>
                <a:cxn ang="0">
                  <a:pos x="T4" y="T5"/>
                </a:cxn>
                <a:cxn ang="0">
                  <a:pos x="T6" y="T7"/>
                </a:cxn>
                <a:cxn ang="0">
                  <a:pos x="T8" y="T9"/>
                </a:cxn>
              </a:cxnLst>
              <a:rect l="0" t="0" r="r" b="b"/>
              <a:pathLst>
                <a:path w="102" h="102">
                  <a:moveTo>
                    <a:pt x="102" y="50"/>
                  </a:moveTo>
                  <a:lnTo>
                    <a:pt x="51" y="102"/>
                  </a:lnTo>
                  <a:lnTo>
                    <a:pt x="0" y="50"/>
                  </a:lnTo>
                  <a:lnTo>
                    <a:pt x="51" y="0"/>
                  </a:lnTo>
                  <a:lnTo>
                    <a:pt x="102" y="50"/>
                  </a:lnTo>
                  <a:close/>
                </a:path>
              </a:pathLst>
            </a:cu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854"/>
            <p:cNvSpPr>
              <a:spLocks/>
            </p:cNvSpPr>
            <p:nvPr/>
          </p:nvSpPr>
          <p:spPr bwMode="auto">
            <a:xfrm>
              <a:off x="6464971" y="5166925"/>
              <a:ext cx="107735" cy="136593"/>
            </a:xfrm>
            <a:custGeom>
              <a:avLst/>
              <a:gdLst>
                <a:gd name="T0" fmla="*/ 0 w 113"/>
                <a:gd name="T1" fmla="*/ 0 h 140"/>
                <a:gd name="T2" fmla="*/ 56 w 113"/>
                <a:gd name="T3" fmla="*/ 70 h 140"/>
                <a:gd name="T4" fmla="*/ 113 w 113"/>
                <a:gd name="T5" fmla="*/ 140 h 140"/>
              </a:gdLst>
              <a:ahLst/>
              <a:cxnLst>
                <a:cxn ang="0">
                  <a:pos x="T0" y="T1"/>
                </a:cxn>
                <a:cxn ang="0">
                  <a:pos x="T2" y="T3"/>
                </a:cxn>
                <a:cxn ang="0">
                  <a:pos x="T4" y="T5"/>
                </a:cxn>
              </a:cxnLst>
              <a:rect l="0" t="0" r="r" b="b"/>
              <a:pathLst>
                <a:path w="113" h="140">
                  <a:moveTo>
                    <a:pt x="0" y="0"/>
                  </a:moveTo>
                  <a:lnTo>
                    <a:pt x="56" y="70"/>
                  </a:lnTo>
                  <a:lnTo>
                    <a:pt x="113" y="140"/>
                  </a:lnTo>
                </a:path>
              </a:pathLst>
            </a:custGeom>
            <a:solidFill>
              <a:schemeClr val="bg1"/>
            </a:solidFill>
            <a:ln w="222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7" name="Line 911"/>
            <p:cNvSpPr>
              <a:spLocks noChangeShapeType="1"/>
            </p:cNvSpPr>
            <p:nvPr/>
          </p:nvSpPr>
          <p:spPr bwMode="auto">
            <a:xfrm flipV="1">
              <a:off x="4775832" y="763238"/>
              <a:ext cx="0" cy="4540281"/>
            </a:xfrm>
            <a:prstGeom prst="line">
              <a:avLst/>
            </a:prstGeom>
            <a:solidFill>
              <a:schemeClr val="bg1"/>
            </a:solidFill>
            <a:ln w="0">
              <a:solidFill>
                <a:srgbClr val="80808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Line 852"/>
            <p:cNvSpPr>
              <a:spLocks noChangeShapeType="1"/>
            </p:cNvSpPr>
            <p:nvPr/>
          </p:nvSpPr>
          <p:spPr bwMode="auto">
            <a:xfrm>
              <a:off x="4775832" y="763238"/>
              <a:ext cx="1796874" cy="4540281"/>
            </a:xfrm>
            <a:prstGeom prst="line">
              <a:avLst/>
            </a:prstGeom>
            <a:solidFill>
              <a:schemeClr val="bg1"/>
            </a:solidFill>
            <a:ln w="34925">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6" name="Oval 925"/>
            <p:cNvSpPr/>
            <p:nvPr/>
          </p:nvSpPr>
          <p:spPr>
            <a:xfrm>
              <a:off x="4764776" y="5275245"/>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8" name="Picture 927"/>
            <p:cNvPicPr>
              <a:picLocks noChangeAspect="1"/>
            </p:cNvPicPr>
            <p:nvPr/>
          </p:nvPicPr>
          <p:blipFill>
            <a:blip r:embed="rId2"/>
            <a:stretch>
              <a:fillRect/>
            </a:stretch>
          </p:blipFill>
          <p:spPr>
            <a:xfrm>
              <a:off x="1197255" y="685532"/>
              <a:ext cx="5381222" cy="4638731"/>
            </a:xfrm>
            <a:prstGeom prst="rect">
              <a:avLst/>
            </a:prstGeom>
          </p:spPr>
        </p:pic>
        <p:sp>
          <p:nvSpPr>
            <p:cNvPr id="929" name="Rectangle 928"/>
            <p:cNvSpPr/>
            <p:nvPr/>
          </p:nvSpPr>
          <p:spPr>
            <a:xfrm>
              <a:off x="1216713" y="1322614"/>
              <a:ext cx="1376264" cy="551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 Box 5"/>
          <p:cNvSpPr txBox="1">
            <a:spLocks noChangeArrowheads="1"/>
          </p:cNvSpPr>
          <p:nvPr/>
        </p:nvSpPr>
        <p:spPr bwMode="auto">
          <a:xfrm>
            <a:off x="6913868" y="572622"/>
            <a:ext cx="5144205" cy="2308324"/>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de-DE" sz="1800" dirty="0"/>
              <a:t>For continuously distributed, hence quantitative traits, where we assume very many loci to jointly control the genetic variation, we assume very small s per locus.</a:t>
            </a:r>
          </a:p>
          <a:p>
            <a:pPr eaLnBrk="1" hangingPunct="1">
              <a:spcBef>
                <a:spcPct val="0"/>
              </a:spcBef>
              <a:buFontTx/>
              <a:buNone/>
            </a:pPr>
            <a:r>
              <a:rPr lang="en-GB" altLang="de-DE" sz="1800" dirty="0"/>
              <a:t>With very small s (random mating, dominance), </a:t>
            </a:r>
            <a:br>
              <a:rPr lang="en-GB" altLang="de-DE" sz="1800" dirty="0"/>
            </a:br>
            <a:r>
              <a:rPr lang="en-GB" altLang="de-DE" sz="1800" dirty="0"/>
              <a:t>*</a:t>
            </a:r>
            <a:r>
              <a:rPr lang="en-GB" altLang="de-DE" sz="1800" dirty="0" err="1"/>
              <a:t>Δq</a:t>
            </a:r>
            <a:r>
              <a:rPr lang="en-GB" altLang="de-DE" sz="1800" dirty="0"/>
              <a:t> ≈ -sq</a:t>
            </a:r>
            <a:r>
              <a:rPr lang="en-GB" altLang="de-DE" sz="1800" baseline="-25000" dirty="0"/>
              <a:t>o</a:t>
            </a:r>
            <a:r>
              <a:rPr lang="en-GB" altLang="de-DE" sz="1800" dirty="0"/>
              <a:t>² + sq</a:t>
            </a:r>
            <a:r>
              <a:rPr lang="en-GB" altLang="de-DE" sz="1800" baseline="-25000" dirty="0"/>
              <a:t>o</a:t>
            </a:r>
            <a:r>
              <a:rPr lang="en-GB" altLang="de-DE" sz="1800" dirty="0"/>
              <a:t>³ </a:t>
            </a:r>
            <a:br>
              <a:rPr lang="en-GB" altLang="de-DE" sz="1800" dirty="0"/>
            </a:br>
            <a:r>
              <a:rPr lang="en-GB" altLang="de-DE" sz="1800" dirty="0"/>
              <a:t>This function has its maximum (negative) value at q</a:t>
            </a:r>
            <a:r>
              <a:rPr lang="en-GB" altLang="de-DE" sz="1800" baseline="-25000" dirty="0"/>
              <a:t>0</a:t>
            </a:r>
            <a:r>
              <a:rPr lang="en-GB" altLang="de-DE" sz="1800" dirty="0"/>
              <a:t>(a) =  </a:t>
            </a:r>
            <a:r>
              <a:rPr lang="en-GB" altLang="de-DE" sz="1800" b="1" dirty="0">
                <a:solidFill>
                  <a:srgbClr val="FF0000"/>
                </a:solidFill>
              </a:rPr>
              <a:t>⅔</a:t>
            </a:r>
            <a:r>
              <a:rPr lang="en-GB" altLang="de-DE" sz="1800" dirty="0">
                <a:solidFill>
                  <a:srgbClr val="FF0000"/>
                </a:solidFill>
              </a:rPr>
              <a:t>    ; </a:t>
            </a:r>
            <a:r>
              <a:rPr lang="en-GB" altLang="de-DE" sz="1800" dirty="0"/>
              <a:t>that value is very small, yet.</a:t>
            </a:r>
            <a:r>
              <a:rPr lang="en-GB" altLang="de-DE" sz="1800" dirty="0">
                <a:solidFill>
                  <a:srgbClr val="FF0000"/>
                </a:solidFill>
              </a:rPr>
              <a:t>      </a:t>
            </a:r>
          </a:p>
        </p:txBody>
      </p:sp>
      <p:sp>
        <p:nvSpPr>
          <p:cNvPr id="925" name="Oval 924"/>
          <p:cNvSpPr/>
          <p:nvPr/>
        </p:nvSpPr>
        <p:spPr>
          <a:xfrm>
            <a:off x="8423823" y="2612604"/>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ine 6"/>
          <p:cNvSpPr>
            <a:spLocks noChangeShapeType="1"/>
          </p:cNvSpPr>
          <p:nvPr/>
        </p:nvSpPr>
        <p:spPr bwMode="auto">
          <a:xfrm flipH="1">
            <a:off x="4797333" y="2662495"/>
            <a:ext cx="3680050" cy="2654090"/>
          </a:xfrm>
          <a:prstGeom prst="line">
            <a:avLst/>
          </a:prstGeom>
          <a:noFill/>
          <a:ln w="22225">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8" name="Textfeld 326"/>
          <p:cNvSpPr txBox="1"/>
          <p:nvPr/>
        </p:nvSpPr>
        <p:spPr>
          <a:xfrm>
            <a:off x="2406" y="49361"/>
            <a:ext cx="12055667"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‘Where’ is </a:t>
            </a:r>
            <a:r>
              <a:rPr lang="el-GR" sz="2400" dirty="0">
                <a:latin typeface="Arial" panose="020B0604020202020204" pitchFamily="34" charset="0"/>
                <a:cs typeface="Arial" panose="020B0604020202020204" pitchFamily="34" charset="0"/>
              </a:rPr>
              <a:t>Δ</a:t>
            </a:r>
            <a:r>
              <a:rPr lang="de-DE" sz="2400" dirty="0">
                <a:latin typeface="Arial" panose="020B0604020202020204" pitchFamily="34" charset="0"/>
                <a:cs typeface="Arial" panose="020B0604020202020204" pitchFamily="34" charset="0"/>
              </a:rPr>
              <a:t>q </a:t>
            </a:r>
            <a:r>
              <a:rPr lang="de-DE" sz="2400" dirty="0" err="1">
                <a:latin typeface="Arial" panose="020B0604020202020204" pitchFamily="34" charset="0"/>
                <a:cs typeface="Arial" panose="020B0604020202020204" pitchFamily="34" charset="0"/>
              </a:rPr>
              <a:t>maximum</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And</a:t>
            </a:r>
            <a:r>
              <a:rPr lang="de-DE" sz="2400" dirty="0">
                <a:latin typeface="Arial" panose="020B0604020202020204" pitchFamily="34" charset="0"/>
                <a:cs typeface="Arial" panose="020B0604020202020204" pitchFamily="34" charset="0"/>
              </a:rPr>
              <a:t> … </a:t>
            </a:r>
            <a:r>
              <a:rPr lang="de-DE" sz="2400" dirty="0" err="1">
                <a:latin typeface="Arial" panose="020B0604020202020204" pitchFamily="34" charset="0"/>
                <a:cs typeface="Arial" panose="020B0604020202020204" pitchFamily="34" charset="0"/>
              </a:rPr>
              <a:t>depending</a:t>
            </a:r>
            <a:r>
              <a:rPr lang="de-DE" sz="2400" dirty="0">
                <a:latin typeface="Arial" panose="020B0604020202020204" pitchFamily="34" charset="0"/>
                <a:cs typeface="Arial" panose="020B0604020202020204" pitchFamily="34" charset="0"/>
              </a:rPr>
              <a:t> on </a:t>
            </a:r>
            <a:r>
              <a:rPr lang="de-DE" sz="2400" dirty="0" err="1">
                <a:latin typeface="Arial" panose="020B0604020202020204" pitchFamily="34" charset="0"/>
                <a:cs typeface="Arial" panose="020B0604020202020204" pitchFamily="34" charset="0"/>
              </a:rPr>
              <a:t>what</a:t>
            </a:r>
            <a:r>
              <a:rPr lang="de-DE" sz="2400" dirty="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
        <p:nvSpPr>
          <p:cNvPr id="3" name="TextBox 2"/>
          <p:cNvSpPr txBox="1"/>
          <p:nvPr/>
        </p:nvSpPr>
        <p:spPr>
          <a:xfrm>
            <a:off x="2440280" y="3207885"/>
            <a:ext cx="2199583" cy="646331"/>
          </a:xfrm>
          <a:prstGeom prst="rect">
            <a:avLst/>
          </a:prstGeom>
          <a:solidFill>
            <a:schemeClr val="bg1"/>
          </a:solidFill>
          <a:ln w="28575">
            <a:solidFill>
              <a:srgbClr val="0000FF"/>
            </a:solidFill>
          </a:ln>
          <a:effectLst>
            <a:outerShdw blurRad="50800" dist="38100" dir="2700000" algn="tl" rotWithShape="0">
              <a:prstClr val="black">
                <a:alpha val="40000"/>
              </a:prstClr>
            </a:outerShdw>
          </a:effectLst>
        </p:spPr>
        <p:txBody>
          <a:bodyPr wrap="square" rtlCol="0">
            <a:spAutoFit/>
          </a:bodyPr>
          <a:lstStyle/>
          <a:p>
            <a:r>
              <a:rPr lang="de-DE" dirty="0">
                <a:latin typeface="Arial" panose="020B0604020202020204" pitchFamily="34" charset="0"/>
                <a:cs typeface="Arial" panose="020B0604020202020204" pitchFamily="34" charset="0"/>
              </a:rPr>
              <a:t>Random </a:t>
            </a:r>
            <a:r>
              <a:rPr lang="de-DE" dirty="0" err="1">
                <a:latin typeface="Arial" panose="020B0604020202020204" pitchFamily="34" charset="0"/>
                <a:cs typeface="Arial" panose="020B0604020202020204" pitchFamily="34" charset="0"/>
              </a:rPr>
              <a:t>mating</a:t>
            </a:r>
            <a:r>
              <a:rPr lang="de-DE" dirty="0">
                <a:latin typeface="Arial" panose="020B0604020202020204" pitchFamily="34" charset="0"/>
                <a:cs typeface="Arial" panose="020B0604020202020204" pitchFamily="34" charset="0"/>
              </a:rPr>
              <a:t>, </a:t>
            </a:r>
            <a:br>
              <a:rPr lang="de-DE" dirty="0">
                <a:latin typeface="Arial" panose="020B0604020202020204" pitchFamily="34" charset="0"/>
                <a:cs typeface="Arial" panose="020B0604020202020204" pitchFamily="34" charset="0"/>
              </a:rPr>
            </a:br>
            <a:r>
              <a:rPr lang="de-DE" dirty="0" err="1">
                <a:latin typeface="Arial" panose="020B0604020202020204" pitchFamily="34" charset="0"/>
                <a:cs typeface="Arial" panose="020B0604020202020204" pitchFamily="34" charset="0"/>
              </a:rPr>
              <a:t>dominance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A &gt; a</a:t>
            </a:r>
            <a:endParaRPr lang="en-GB" dirty="0">
              <a:latin typeface="Arial" panose="020B0604020202020204" pitchFamily="34" charset="0"/>
              <a:cs typeface="Arial" panose="020B0604020202020204" pitchFamily="34" charset="0"/>
            </a:endParaRPr>
          </a:p>
        </p:txBody>
      </p:sp>
      <p:cxnSp>
        <p:nvCxnSpPr>
          <p:cNvPr id="9" name="Straight Connector 8"/>
          <p:cNvCxnSpPr/>
          <p:nvPr/>
        </p:nvCxnSpPr>
        <p:spPr>
          <a:xfrm>
            <a:off x="4764776" y="740152"/>
            <a:ext cx="9132" cy="457852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6933482" y="2937688"/>
                <a:ext cx="5122353" cy="3139899"/>
              </a:xfrm>
              <a:prstGeom prst="rect">
                <a:avLst/>
              </a:prstGeom>
              <a:solidFill>
                <a:srgbClr val="FFFFFF">
                  <a:alpha val="92157"/>
                </a:srgbClr>
              </a:solidFill>
              <a:effectLst>
                <a:outerShdw blurRad="50800" dist="38100" dir="2700000" algn="tl" rotWithShape="0">
                  <a:prstClr val="black">
                    <a:alpha val="40000"/>
                  </a:prstClr>
                </a:outerShdw>
              </a:effectLst>
            </p:spPr>
            <p:txBody>
              <a:bodyPr wrap="square" rtlCol="0">
                <a:spAutoFit/>
              </a:bodyPr>
              <a:lstStyle/>
              <a:p>
                <a:pPr>
                  <a:spcBef>
                    <a:spcPct val="0"/>
                  </a:spcBef>
                </a:pPr>
                <a:r>
                  <a:rPr lang="en-GB" altLang="de-DE" dirty="0">
                    <a:latin typeface="Arial" panose="020B0604020202020204" pitchFamily="34" charset="0"/>
                    <a:cs typeface="Arial" panose="020B0604020202020204" pitchFamily="34" charset="0"/>
                  </a:rPr>
                  <a:t>Thus (if s is very small), with </a:t>
                </a:r>
                <a:r>
                  <a:rPr lang="en-GB" altLang="de-DE" dirty="0">
                    <a:solidFill>
                      <a:srgbClr val="FF0000"/>
                    </a:solidFill>
                    <a:latin typeface="Arial" panose="020B0604020202020204" pitchFamily="34" charset="0"/>
                    <a:cs typeface="Arial" panose="020B0604020202020204" pitchFamily="34" charset="0"/>
                  </a:rPr>
                  <a:t>q</a:t>
                </a:r>
                <a:r>
                  <a:rPr lang="en-GB" altLang="de-DE" baseline="-25000" dirty="0">
                    <a:solidFill>
                      <a:srgbClr val="FF0000"/>
                    </a:solidFill>
                    <a:latin typeface="Arial" panose="020B0604020202020204" pitchFamily="34" charset="0"/>
                    <a:cs typeface="Arial" panose="020B0604020202020204" pitchFamily="34" charset="0"/>
                  </a:rPr>
                  <a:t>0</a:t>
                </a:r>
                <a:r>
                  <a:rPr lang="en-GB" altLang="de-DE" dirty="0">
                    <a:solidFill>
                      <a:srgbClr val="FF0000"/>
                    </a:solidFill>
                    <a:latin typeface="Arial" panose="020B0604020202020204" pitchFamily="34" charset="0"/>
                    <a:cs typeface="Arial" panose="020B0604020202020204" pitchFamily="34" charset="0"/>
                  </a:rPr>
                  <a:t> ≈ </a:t>
                </a:r>
                <a14:m>
                  <m:oMath xmlns:m="http://schemas.openxmlformats.org/officeDocument/2006/math">
                    <m:r>
                      <a:rPr lang="de-DE" b="1" i="1">
                        <a:solidFill>
                          <a:srgbClr val="FF0000"/>
                        </a:solidFill>
                        <a:latin typeface="Cambria Math" panose="02040503050406030204" pitchFamily="18" charset="0"/>
                      </a:rPr>
                      <m:t>𝟎</m:t>
                    </m:r>
                    <m:r>
                      <a:rPr lang="de-DE" b="1">
                        <a:solidFill>
                          <a:srgbClr val="FF0000"/>
                        </a:solidFill>
                        <a:latin typeface="Cambria Math" panose="02040503050406030204" pitchFamily="18" charset="0"/>
                      </a:rPr>
                      <m:t>,</m:t>
                    </m:r>
                    <m:acc>
                      <m:accPr>
                        <m:chr m:val="̅"/>
                        <m:ctrlPr>
                          <a:rPr lang="en-GB" b="1" i="1">
                            <a:solidFill>
                              <a:srgbClr val="FF0000"/>
                            </a:solidFill>
                            <a:latin typeface="Cambria Math" panose="02040503050406030204" pitchFamily="18" charset="0"/>
                          </a:rPr>
                        </m:ctrlPr>
                      </m:accPr>
                      <m:e>
                        <m:r>
                          <a:rPr lang="de-DE" b="1" i="1">
                            <a:solidFill>
                              <a:srgbClr val="FF0000"/>
                            </a:solidFill>
                            <a:latin typeface="Cambria Math" panose="02040503050406030204" pitchFamily="18" charset="0"/>
                          </a:rPr>
                          <m:t>𝟔</m:t>
                        </m:r>
                      </m:e>
                    </m:acc>
                  </m:oMath>
                </a14:m>
                <a:r>
                  <a:rPr lang="en-GB" altLang="de-DE" dirty="0">
                    <a:latin typeface="Arial" panose="020B0604020202020204" pitchFamily="34" charset="0"/>
                    <a:cs typeface="Arial" panose="020B0604020202020204" pitchFamily="34" charset="0"/>
                  </a:rPr>
                  <a:t>, the reduction of q(a) per generation is largest.</a:t>
                </a:r>
              </a:p>
              <a:p>
                <a:pPr>
                  <a:spcBef>
                    <a:spcPct val="0"/>
                  </a:spcBef>
                </a:pPr>
                <a:endParaRPr lang="en-GB" altLang="de-DE" dirty="0">
                  <a:latin typeface="Arial" panose="020B0604020202020204" pitchFamily="34" charset="0"/>
                  <a:cs typeface="Arial" panose="020B0604020202020204" pitchFamily="34" charset="0"/>
                </a:endParaRPr>
              </a:p>
              <a:p>
                <a:pPr>
                  <a:spcBef>
                    <a:spcPct val="0"/>
                  </a:spcBef>
                </a:pPr>
                <a:r>
                  <a:rPr lang="de-DE" altLang="de-DE" dirty="0" err="1">
                    <a:solidFill>
                      <a:schemeClr val="tx1">
                        <a:lumMod val="50000"/>
                        <a:lumOff val="50000"/>
                      </a:schemeClr>
                    </a:solidFill>
                    <a:latin typeface="Arial" panose="020B0604020202020204" pitchFamily="34" charset="0"/>
                    <a:cs typeface="Arial" panose="020B0604020202020204" pitchFamily="34" charset="0"/>
                  </a:rPr>
                  <a:t>With</a:t>
                </a:r>
                <a:r>
                  <a:rPr lang="de-DE" altLang="de-DE" dirty="0">
                    <a:solidFill>
                      <a:schemeClr val="tx1">
                        <a:lumMod val="50000"/>
                        <a:lumOff val="50000"/>
                      </a:schemeClr>
                    </a:solidFill>
                    <a:latin typeface="Arial" panose="020B0604020202020204" pitchFamily="34" charset="0"/>
                    <a:cs typeface="Arial" panose="020B0604020202020204" pitchFamily="34" charset="0"/>
                  </a:rPr>
                  <a:t> s </a:t>
                </a:r>
                <a:r>
                  <a:rPr lang="de-DE" altLang="de-DE" dirty="0" err="1">
                    <a:solidFill>
                      <a:schemeClr val="tx1">
                        <a:lumMod val="50000"/>
                        <a:lumOff val="50000"/>
                      </a:schemeClr>
                    </a:solidFill>
                    <a:latin typeface="Arial" panose="020B0604020202020204" pitchFamily="34" charset="0"/>
                    <a:cs typeface="Arial" panose="020B0604020202020204" pitchFamily="34" charset="0"/>
                  </a:rPr>
                  <a:t>near</a:t>
                </a:r>
                <a:r>
                  <a:rPr lang="de-DE" altLang="de-DE" dirty="0">
                    <a:solidFill>
                      <a:schemeClr val="tx1">
                        <a:lumMod val="50000"/>
                        <a:lumOff val="50000"/>
                      </a:schemeClr>
                    </a:solidFill>
                    <a:latin typeface="Arial" panose="020B0604020202020204" pitchFamily="34" charset="0"/>
                    <a:cs typeface="Arial" panose="020B0604020202020204" pitchFamily="34" charset="0"/>
                  </a:rPr>
                  <a:t> </a:t>
                </a:r>
                <a:r>
                  <a:rPr lang="de-DE" altLang="de-DE" dirty="0" err="1">
                    <a:solidFill>
                      <a:schemeClr val="tx1">
                        <a:lumMod val="50000"/>
                        <a:lumOff val="50000"/>
                      </a:schemeClr>
                    </a:solidFill>
                    <a:latin typeface="Arial" panose="020B0604020202020204" pitchFamily="34" charset="0"/>
                    <a:cs typeface="Arial" panose="020B0604020202020204" pitchFamily="34" charset="0"/>
                  </a:rPr>
                  <a:t>to</a:t>
                </a:r>
                <a:r>
                  <a:rPr lang="de-DE" altLang="de-DE" dirty="0">
                    <a:solidFill>
                      <a:schemeClr val="tx1">
                        <a:lumMod val="50000"/>
                        <a:lumOff val="50000"/>
                      </a:schemeClr>
                    </a:solidFill>
                    <a:latin typeface="Arial" panose="020B0604020202020204" pitchFamily="34" charset="0"/>
                    <a:cs typeface="Arial" panose="020B0604020202020204" pitchFamily="34" charset="0"/>
                  </a:rPr>
                  <a:t> s=1, </a:t>
                </a:r>
                <a:r>
                  <a:rPr lang="de-DE" altLang="de-DE" dirty="0" err="1">
                    <a:solidFill>
                      <a:schemeClr val="tx1">
                        <a:lumMod val="50000"/>
                        <a:lumOff val="50000"/>
                      </a:schemeClr>
                    </a:solidFill>
                    <a:latin typeface="Arial" panose="020B0604020202020204" pitchFamily="34" charset="0"/>
                    <a:cs typeface="Arial" panose="020B0604020202020204" pitchFamily="34" charset="0"/>
                  </a:rPr>
                  <a:t>the</a:t>
                </a:r>
                <a:r>
                  <a:rPr lang="de-DE" altLang="de-DE" dirty="0">
                    <a:solidFill>
                      <a:schemeClr val="tx1">
                        <a:lumMod val="50000"/>
                        <a:lumOff val="50000"/>
                      </a:schemeClr>
                    </a:solidFill>
                    <a:latin typeface="Arial" panose="020B0604020202020204" pitchFamily="34" charset="0"/>
                    <a:cs typeface="Arial" panose="020B0604020202020204" pitchFamily="34" charset="0"/>
                  </a:rPr>
                  <a:t> maximum </a:t>
                </a:r>
                <a:r>
                  <a:rPr lang="de-DE" altLang="de-DE" dirty="0" err="1">
                    <a:solidFill>
                      <a:schemeClr val="tx1">
                        <a:lumMod val="50000"/>
                        <a:lumOff val="50000"/>
                      </a:schemeClr>
                    </a:solidFill>
                    <a:latin typeface="Arial" panose="020B0604020202020204" pitchFamily="34" charset="0"/>
                    <a:cs typeface="Arial" panose="020B0604020202020204" pitchFamily="34" charset="0"/>
                  </a:rPr>
                  <a:t>value</a:t>
                </a:r>
                <a:r>
                  <a:rPr lang="de-DE" altLang="de-DE" dirty="0">
                    <a:solidFill>
                      <a:schemeClr val="tx1">
                        <a:lumMod val="50000"/>
                        <a:lumOff val="50000"/>
                      </a:schemeClr>
                    </a:solidFill>
                    <a:latin typeface="Arial" panose="020B0604020202020204" pitchFamily="34" charset="0"/>
                    <a:cs typeface="Arial" panose="020B0604020202020204" pitchFamily="34" charset="0"/>
                  </a:rPr>
                  <a:t> of |</a:t>
                </a:r>
                <a:r>
                  <a:rPr lang="en-GB" altLang="de-DE" dirty="0" err="1"/>
                  <a:t>Δq</a:t>
                </a:r>
                <a:r>
                  <a:rPr lang="en-GB" altLang="de-DE" dirty="0"/>
                  <a:t>| </a:t>
                </a:r>
                <a:r>
                  <a:rPr lang="de-DE" altLang="de-DE" dirty="0" err="1">
                    <a:solidFill>
                      <a:schemeClr val="tx1">
                        <a:lumMod val="50000"/>
                        <a:lumOff val="50000"/>
                      </a:schemeClr>
                    </a:solidFill>
                    <a:latin typeface="Arial" panose="020B0604020202020204" pitchFamily="34" charset="0"/>
                    <a:cs typeface="Arial" panose="020B0604020202020204" pitchFamily="34" charset="0"/>
                  </a:rPr>
                  <a:t>is</a:t>
                </a:r>
                <a:br>
                  <a:rPr lang="de-DE" altLang="de-DE" dirty="0">
                    <a:solidFill>
                      <a:schemeClr val="tx1">
                        <a:lumMod val="50000"/>
                        <a:lumOff val="50000"/>
                      </a:schemeClr>
                    </a:solidFill>
                    <a:latin typeface="Arial" panose="020B0604020202020204" pitchFamily="34" charset="0"/>
                    <a:cs typeface="Arial" panose="020B0604020202020204" pitchFamily="34" charset="0"/>
                  </a:rPr>
                </a:br>
                <a:r>
                  <a:rPr lang="de-DE" altLang="de-DE" dirty="0">
                    <a:solidFill>
                      <a:schemeClr val="tx1">
                        <a:lumMod val="50000"/>
                        <a:lumOff val="50000"/>
                      </a:schemeClr>
                    </a:solidFill>
                    <a:latin typeface="Arial" panose="020B0604020202020204" pitchFamily="34" charset="0"/>
                    <a:cs typeface="Arial" panose="020B0604020202020204" pitchFamily="34" charset="0"/>
                  </a:rPr>
                  <a:t>at ≈ </a:t>
                </a:r>
                <a:r>
                  <a:rPr lang="en-GB" altLang="de-DE" dirty="0">
                    <a:solidFill>
                      <a:srgbClr val="0000FF"/>
                    </a:solidFill>
                    <a:latin typeface="Arial" panose="020B0604020202020204" pitchFamily="34" charset="0"/>
                    <a:cs typeface="Arial" panose="020B0604020202020204" pitchFamily="34" charset="0"/>
                  </a:rPr>
                  <a:t>q</a:t>
                </a:r>
                <a:r>
                  <a:rPr lang="en-GB" altLang="de-DE" baseline="-25000" dirty="0">
                    <a:solidFill>
                      <a:srgbClr val="0000FF"/>
                    </a:solidFill>
                    <a:latin typeface="Arial" panose="020B0604020202020204" pitchFamily="34" charset="0"/>
                    <a:cs typeface="Arial" panose="020B0604020202020204" pitchFamily="34" charset="0"/>
                  </a:rPr>
                  <a:t>0</a:t>
                </a:r>
                <a:r>
                  <a:rPr lang="en-GB" altLang="de-DE" dirty="0">
                    <a:solidFill>
                      <a:srgbClr val="0000FF"/>
                    </a:solidFill>
                    <a:latin typeface="Arial" panose="020B0604020202020204" pitchFamily="34" charset="0"/>
                    <a:cs typeface="Arial" panose="020B0604020202020204" pitchFamily="34" charset="0"/>
                  </a:rPr>
                  <a:t>(a) = 1 </a:t>
                </a:r>
                <a:r>
                  <a:rPr lang="en-GB" altLang="de-DE" dirty="0">
                    <a:solidFill>
                      <a:schemeClr val="tx1">
                        <a:lumMod val="50000"/>
                        <a:lumOff val="50000"/>
                      </a:schemeClr>
                    </a:solidFill>
                    <a:latin typeface="Arial" panose="020B0604020202020204" pitchFamily="34" charset="0"/>
                    <a:cs typeface="Arial" panose="020B0604020202020204" pitchFamily="34" charset="0"/>
                  </a:rPr>
                  <a:t>(of course slightly below ;-) and </a:t>
                </a:r>
                <a:r>
                  <a:rPr lang="en-GB" altLang="de-DE" dirty="0" err="1">
                    <a:latin typeface="Arial" panose="020B0604020202020204" pitchFamily="34" charset="0"/>
                    <a:cs typeface="Arial" panose="020B0604020202020204" pitchFamily="34" charset="0"/>
                  </a:rPr>
                  <a:t>Δq</a:t>
                </a:r>
                <a:r>
                  <a:rPr lang="en-GB" altLang="de-DE" dirty="0">
                    <a:latin typeface="Arial" panose="020B0604020202020204" pitchFamily="34" charset="0"/>
                    <a:cs typeface="Arial" panose="020B0604020202020204" pitchFamily="34" charset="0"/>
                  </a:rPr>
                  <a:t> ≈ -0.5</a:t>
                </a:r>
                <a:r>
                  <a:rPr lang="en-GB" altLang="de-DE" dirty="0">
                    <a:solidFill>
                      <a:schemeClr val="tx1">
                        <a:lumMod val="50000"/>
                        <a:lumOff val="50000"/>
                      </a:schemeClr>
                    </a:solidFill>
                    <a:latin typeface="Arial" panose="020B0604020202020204" pitchFamily="34" charset="0"/>
                    <a:cs typeface="Arial" panose="020B0604020202020204" pitchFamily="34" charset="0"/>
                  </a:rPr>
                  <a:t>). </a:t>
                </a:r>
              </a:p>
              <a:p>
                <a:pPr>
                  <a:spcBef>
                    <a:spcPct val="0"/>
                  </a:spcBef>
                </a:pPr>
                <a:endParaRPr lang="en-GB" altLang="de-DE" dirty="0">
                  <a:latin typeface="Arial" panose="020B0604020202020204" pitchFamily="34" charset="0"/>
                  <a:cs typeface="Arial" panose="020B0604020202020204" pitchFamily="34" charset="0"/>
                </a:endParaRPr>
              </a:p>
              <a:p>
                <a:pPr>
                  <a:spcBef>
                    <a:spcPct val="0"/>
                  </a:spcBef>
                </a:pPr>
                <a:r>
                  <a:rPr lang="en-GB" altLang="de-DE" dirty="0">
                    <a:latin typeface="Arial" panose="020B0604020202020204" pitchFamily="34" charset="0"/>
                    <a:cs typeface="Arial" panose="020B0604020202020204" pitchFamily="34" charset="0"/>
                  </a:rPr>
                  <a:t>	A nice result, and it can be found with the limited Algebra that (you and) I have ;-)</a:t>
                </a:r>
                <a:br>
                  <a:rPr lang="en-GB" altLang="de-DE" dirty="0">
                    <a:latin typeface="Arial" panose="020B0604020202020204" pitchFamily="34" charset="0"/>
                    <a:cs typeface="Arial" panose="020B0604020202020204" pitchFamily="34" charset="0"/>
                  </a:rPr>
                </a:br>
                <a:endParaRPr lang="en-GB" altLang="de-DE" dirty="0">
                  <a:latin typeface="Arial" panose="020B0604020202020204" pitchFamily="34" charset="0"/>
                  <a:cs typeface="Arial" panose="020B0604020202020204" pitchFamily="34" charset="0"/>
                </a:endParaRPr>
              </a:p>
              <a:p>
                <a:pPr>
                  <a:spcBef>
                    <a:spcPct val="0"/>
                  </a:spcBef>
                </a:pPr>
                <a:r>
                  <a:rPr lang="en-GB" altLang="de-DE" dirty="0">
                    <a:latin typeface="Arial" panose="020B0604020202020204" pitchFamily="34" charset="0"/>
                    <a:cs typeface="Arial" panose="020B0604020202020204" pitchFamily="34" charset="0"/>
                  </a:rPr>
                  <a:t>*</a:t>
                </a:r>
                <a:r>
                  <a:rPr lang="en-GB" altLang="de-DE" dirty="0">
                    <a:solidFill>
                      <a:schemeClr val="tx1">
                        <a:lumMod val="50000"/>
                        <a:lumOff val="50000"/>
                      </a:schemeClr>
                    </a:solidFill>
                    <a:latin typeface="Arial" panose="020B0604020202020204" pitchFamily="34" charset="0"/>
                    <a:cs typeface="Arial" panose="020B0604020202020204" pitchFamily="34" charset="0"/>
                  </a:rPr>
                  <a:t>deduce yourself ;-)</a:t>
                </a:r>
              </a:p>
            </p:txBody>
          </p:sp>
        </mc:Choice>
        <mc:Fallback xmlns="">
          <p:sp>
            <p:nvSpPr>
              <p:cNvPr id="12" name="TextBox 11"/>
              <p:cNvSpPr txBox="1">
                <a:spLocks noRot="1" noChangeAspect="1" noMove="1" noResize="1" noEditPoints="1" noAdjustHandles="1" noChangeArrowheads="1" noChangeShapeType="1" noTextEdit="1"/>
              </p:cNvSpPr>
              <p:nvPr/>
            </p:nvSpPr>
            <p:spPr>
              <a:xfrm>
                <a:off x="6933482" y="2937688"/>
                <a:ext cx="5122353" cy="3139899"/>
              </a:xfrm>
              <a:prstGeom prst="rect">
                <a:avLst/>
              </a:prstGeom>
              <a:blipFill>
                <a:blip r:embed="rId3"/>
                <a:stretch>
                  <a:fillRect/>
                </a:stretch>
              </a:blipFill>
              <a:effectLst>
                <a:outerShdw blurRad="50800" dist="38100" dir="2700000" algn="tl" rotWithShape="0">
                  <a:prstClr val="black">
                    <a:alpha val="40000"/>
                  </a:prstClr>
                </a:outerShdw>
              </a:effectLst>
            </p:spPr>
            <p:txBody>
              <a:bodyPr/>
              <a:lstStyle/>
              <a:p>
                <a:r>
                  <a:rPr lang="en-GB">
                    <a:noFill/>
                  </a:rPr>
                  <a:t> </a:t>
                </a:r>
              </a:p>
            </p:txBody>
          </p:sp>
        </mc:Fallback>
      </mc:AlternateContent>
      <p:sp>
        <p:nvSpPr>
          <p:cNvPr id="144" name="Oval 143"/>
          <p:cNvSpPr/>
          <p:nvPr/>
        </p:nvSpPr>
        <p:spPr>
          <a:xfrm>
            <a:off x="8399976" y="4344456"/>
            <a:ext cx="108000" cy="1080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Line 6"/>
          <p:cNvSpPr>
            <a:spLocks noChangeShapeType="1"/>
          </p:cNvSpPr>
          <p:nvPr/>
        </p:nvSpPr>
        <p:spPr bwMode="auto">
          <a:xfrm flipH="1">
            <a:off x="6538077" y="4371364"/>
            <a:ext cx="1939306" cy="951393"/>
          </a:xfrm>
          <a:prstGeom prst="line">
            <a:avLst/>
          </a:prstGeom>
          <a:noFill/>
          <a:ln w="22225">
            <a:solidFill>
              <a:srgbClr val="0000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18" name="Rounded Rectangle 17"/>
          <p:cNvSpPr/>
          <p:nvPr/>
        </p:nvSpPr>
        <p:spPr>
          <a:xfrm>
            <a:off x="1271253" y="1809946"/>
            <a:ext cx="1335863" cy="542390"/>
          </a:xfrm>
          <a:prstGeom prst="roundRect">
            <a:avLst>
              <a:gd name="adj" fmla="val 36654"/>
            </a:avLst>
          </a:prstGeom>
          <a:noFill/>
          <a:ln w="571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Textfeld 5"/>
          <p:cNvSpPr txBox="1"/>
          <p:nvPr/>
        </p:nvSpPr>
        <p:spPr>
          <a:xfrm>
            <a:off x="11417300" y="6300000"/>
            <a:ext cx="6869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US" sz="2400">
                <a:latin typeface="Arial" panose="020B0604020202020204" pitchFamily="34" charset="0"/>
                <a:cs typeface="Arial" panose="020B0604020202020204" pitchFamily="34" charset="0"/>
              </a:rPr>
              <a:t>10</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02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5"/>
          <p:cNvSpPr txBox="1"/>
          <p:nvPr/>
        </p:nvSpPr>
        <p:spPr>
          <a:xfrm>
            <a:off x="11409830" y="6365558"/>
            <a:ext cx="782172" cy="461665"/>
          </a:xfrm>
          <a:prstGeom prst="rect">
            <a:avLst/>
          </a:prstGeom>
          <a:noFill/>
        </p:spPr>
        <p:txBody>
          <a:bodyPr wrap="square" rtlCol="0">
            <a:spAutoFit/>
          </a:bodyPr>
          <a:lstStyle/>
          <a:p>
            <a:fld id="{5B255CE3-06F4-4E80-85AD-A0878CDD5C50}" type="slidenum">
              <a:rPr lang="en-US" sz="2400"/>
              <a:t>11</a:t>
            </a:fld>
            <a:endParaRPr lang="en-US" sz="2400" dirty="0"/>
          </a:p>
        </p:txBody>
      </p:sp>
      <p:sp>
        <p:nvSpPr>
          <p:cNvPr id="4" name="Textfeld 326"/>
          <p:cNvSpPr txBox="1"/>
          <p:nvPr/>
        </p:nvSpPr>
        <p:spPr>
          <a:xfrm>
            <a:off x="2406" y="49361"/>
            <a:ext cx="12055667"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‘Where’ is </a:t>
            </a:r>
            <a:r>
              <a:rPr lang="el-GR" sz="2400" dirty="0">
                <a:latin typeface="Arial" panose="020B0604020202020204" pitchFamily="34" charset="0"/>
                <a:cs typeface="Arial" panose="020B0604020202020204" pitchFamily="34" charset="0"/>
              </a:rPr>
              <a:t>Δ</a:t>
            </a:r>
            <a:r>
              <a:rPr lang="de-DE" sz="2400" dirty="0">
                <a:latin typeface="Arial" panose="020B0604020202020204" pitchFamily="34" charset="0"/>
                <a:cs typeface="Arial" panose="020B0604020202020204" pitchFamily="34" charset="0"/>
              </a:rPr>
              <a:t>q </a:t>
            </a:r>
            <a:r>
              <a:rPr lang="de-DE" sz="2400" dirty="0" err="1">
                <a:latin typeface="Arial" panose="020B0604020202020204" pitchFamily="34" charset="0"/>
                <a:cs typeface="Arial" panose="020B0604020202020204" pitchFamily="34" charset="0"/>
              </a:rPr>
              <a:t>maximum</a:t>
            </a:r>
            <a:r>
              <a:rPr lang="de-DE" sz="2400" dirty="0">
                <a:latin typeface="Arial" panose="020B0604020202020204" pitchFamily="34" charset="0"/>
                <a:cs typeface="Arial" panose="020B0604020202020204" pitchFamily="34" charset="0"/>
              </a:rPr>
              <a:t>? </a:t>
            </a:r>
            <a:r>
              <a:rPr lang="de-DE" sz="2400" dirty="0" err="1">
                <a:solidFill>
                  <a:srgbClr val="FF0000"/>
                </a:solidFill>
                <a:latin typeface="Arial" panose="020B0604020202020204" pitchFamily="34" charset="0"/>
                <a:cs typeface="Arial" panose="020B0604020202020204" pitchFamily="34" charset="0"/>
              </a:rPr>
              <a:t>Now</a:t>
            </a:r>
            <a:r>
              <a:rPr lang="de-DE" sz="2400" dirty="0">
                <a:solidFill>
                  <a:srgbClr val="FF0000"/>
                </a:solidFill>
                <a:latin typeface="Arial" panose="020B0604020202020204" pitchFamily="34" charset="0"/>
                <a:cs typeface="Arial" panose="020B0604020202020204" pitchFamily="34" charset="0"/>
              </a:rPr>
              <a:t> </a:t>
            </a:r>
            <a:r>
              <a:rPr lang="de-DE" sz="2400" dirty="0" err="1">
                <a:solidFill>
                  <a:srgbClr val="FF0000"/>
                </a:solidFill>
                <a:latin typeface="Arial" panose="020B0604020202020204" pitchFamily="34" charset="0"/>
                <a:cs typeface="Arial" panose="020B0604020202020204" pitchFamily="34" charset="0"/>
              </a:rPr>
              <a:t>for</a:t>
            </a:r>
            <a:r>
              <a:rPr lang="de-DE" sz="2400" dirty="0">
                <a:solidFill>
                  <a:srgbClr val="FF0000"/>
                </a:solidFill>
                <a:latin typeface="Arial" panose="020B0604020202020204" pitchFamily="34" charset="0"/>
                <a:cs typeface="Arial" panose="020B0604020202020204" pitchFamily="34" charset="0"/>
              </a:rPr>
              <a:t> a </a:t>
            </a:r>
            <a:r>
              <a:rPr lang="de-DE" sz="2400" dirty="0" err="1">
                <a:solidFill>
                  <a:srgbClr val="FF0000"/>
                </a:solidFill>
                <a:latin typeface="Arial" panose="020B0604020202020204" pitchFamily="34" charset="0"/>
                <a:cs typeface="Arial" panose="020B0604020202020204" pitchFamily="34" charset="0"/>
              </a:rPr>
              <a:t>self-fertilizing</a:t>
            </a:r>
            <a:r>
              <a:rPr lang="de-DE" sz="2400" dirty="0">
                <a:solidFill>
                  <a:srgbClr val="FF0000"/>
                </a:solidFill>
                <a:latin typeface="Arial" panose="020B0604020202020204" pitchFamily="34" charset="0"/>
                <a:cs typeface="Arial" panose="020B0604020202020204" pitchFamily="34" charset="0"/>
              </a:rPr>
              <a:t> </a:t>
            </a:r>
            <a:r>
              <a:rPr lang="de-DE" sz="2400" dirty="0" err="1">
                <a:solidFill>
                  <a:srgbClr val="FF0000"/>
                </a:solidFill>
                <a:latin typeface="Arial" panose="020B0604020202020204" pitchFamily="34" charset="0"/>
                <a:cs typeface="Arial" panose="020B0604020202020204" pitchFamily="34" charset="0"/>
              </a:rPr>
              <a:t>species</a:t>
            </a:r>
            <a:r>
              <a:rPr lang="de-DE" sz="2400" dirty="0">
                <a:solidFill>
                  <a:srgbClr val="FF0000"/>
                </a:solidFill>
                <a:latin typeface="Arial" panose="020B0604020202020204" pitchFamily="34" charset="0"/>
                <a:cs typeface="Arial" panose="020B0604020202020204" pitchFamily="34" charset="0"/>
              </a:rPr>
              <a:t>.</a:t>
            </a:r>
            <a:endParaRPr lang="en-GB" sz="2400" dirty="0">
              <a:solidFill>
                <a:srgbClr val="FF0000"/>
              </a:solidFill>
              <a:latin typeface="Arial" panose="020B0604020202020204" pitchFamily="34" charset="0"/>
              <a:cs typeface="Arial" panose="020B0604020202020204" pitchFamily="34" charset="0"/>
            </a:endParaRPr>
          </a:p>
        </p:txBody>
      </p:sp>
      <p:grpSp>
        <p:nvGrpSpPr>
          <p:cNvPr id="1601" name="Group 1600"/>
          <p:cNvGrpSpPr/>
          <p:nvPr/>
        </p:nvGrpSpPr>
        <p:grpSpPr>
          <a:xfrm>
            <a:off x="207575" y="741363"/>
            <a:ext cx="6455089" cy="5358587"/>
            <a:chOff x="207575" y="741363"/>
            <a:chExt cx="6455089" cy="5358587"/>
          </a:xfrm>
        </p:grpSpPr>
        <p:cxnSp>
          <p:nvCxnSpPr>
            <p:cNvPr id="6" name="Straight Connector 5"/>
            <p:cNvCxnSpPr/>
            <p:nvPr/>
          </p:nvCxnSpPr>
          <p:spPr>
            <a:xfrm flipH="1">
              <a:off x="4724400" y="833967"/>
              <a:ext cx="4233" cy="4559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835404" y="833972"/>
              <a:ext cx="4233" cy="45593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35404" y="833967"/>
              <a:ext cx="2696629" cy="45593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02" name="Line 6"/>
            <p:cNvSpPr>
              <a:spLocks noChangeShapeType="1"/>
            </p:cNvSpPr>
            <p:nvPr/>
          </p:nvSpPr>
          <p:spPr bwMode="auto">
            <a:xfrm flipV="1">
              <a:off x="1138238" y="839788"/>
              <a:ext cx="0" cy="454025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3" name="Line 7"/>
            <p:cNvSpPr>
              <a:spLocks noChangeShapeType="1"/>
            </p:cNvSpPr>
            <p:nvPr/>
          </p:nvSpPr>
          <p:spPr bwMode="auto">
            <a:xfrm flipV="1">
              <a:off x="6527800" y="839788"/>
              <a:ext cx="0" cy="454025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4" name="Line 8"/>
            <p:cNvSpPr>
              <a:spLocks noChangeShapeType="1"/>
            </p:cNvSpPr>
            <p:nvPr/>
          </p:nvSpPr>
          <p:spPr bwMode="auto">
            <a:xfrm flipH="1">
              <a:off x="1052513" y="5380038"/>
              <a:ext cx="85725"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5" name="Line 9"/>
            <p:cNvSpPr>
              <a:spLocks noChangeShapeType="1"/>
            </p:cNvSpPr>
            <p:nvPr/>
          </p:nvSpPr>
          <p:spPr bwMode="auto">
            <a:xfrm>
              <a:off x="6527800" y="5380038"/>
              <a:ext cx="84138"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6" name="Rectangle 10"/>
            <p:cNvSpPr>
              <a:spLocks noChangeArrowheads="1"/>
            </p:cNvSpPr>
            <p:nvPr/>
          </p:nvSpPr>
          <p:spPr bwMode="auto">
            <a:xfrm>
              <a:off x="481013" y="5281613"/>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panose="020B0604020202020204" pitchFamily="34" charset="0"/>
                </a:rPr>
                <a:t>-1.00</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407" name="Line 11"/>
            <p:cNvSpPr>
              <a:spLocks noChangeShapeType="1"/>
            </p:cNvSpPr>
            <p:nvPr/>
          </p:nvSpPr>
          <p:spPr bwMode="auto">
            <a:xfrm flipH="1">
              <a:off x="1095375" y="5153026"/>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8" name="Line 12"/>
            <p:cNvSpPr>
              <a:spLocks noChangeShapeType="1"/>
            </p:cNvSpPr>
            <p:nvPr/>
          </p:nvSpPr>
          <p:spPr bwMode="auto">
            <a:xfrm>
              <a:off x="6527800" y="5153026"/>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9" name="Line 13"/>
            <p:cNvSpPr>
              <a:spLocks noChangeShapeType="1"/>
            </p:cNvSpPr>
            <p:nvPr/>
          </p:nvSpPr>
          <p:spPr bwMode="auto">
            <a:xfrm flipH="1">
              <a:off x="1052513" y="4926013"/>
              <a:ext cx="85725"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0" name="Line 14"/>
            <p:cNvSpPr>
              <a:spLocks noChangeShapeType="1"/>
            </p:cNvSpPr>
            <p:nvPr/>
          </p:nvSpPr>
          <p:spPr bwMode="auto">
            <a:xfrm>
              <a:off x="6527800" y="4926013"/>
              <a:ext cx="84138"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1" name="Rectangle 15"/>
            <p:cNvSpPr>
              <a:spLocks noChangeArrowheads="1"/>
            </p:cNvSpPr>
            <p:nvPr/>
          </p:nvSpPr>
          <p:spPr bwMode="auto">
            <a:xfrm>
              <a:off x="481013" y="482758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-0.90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12" name="Line 16"/>
            <p:cNvSpPr>
              <a:spLocks noChangeShapeType="1"/>
            </p:cNvSpPr>
            <p:nvPr/>
          </p:nvSpPr>
          <p:spPr bwMode="auto">
            <a:xfrm flipH="1">
              <a:off x="1095375" y="4699001"/>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3" name="Line 17"/>
            <p:cNvSpPr>
              <a:spLocks noChangeShapeType="1"/>
            </p:cNvSpPr>
            <p:nvPr/>
          </p:nvSpPr>
          <p:spPr bwMode="auto">
            <a:xfrm>
              <a:off x="6527800" y="4699001"/>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4" name="Line 18"/>
            <p:cNvSpPr>
              <a:spLocks noChangeShapeType="1"/>
            </p:cNvSpPr>
            <p:nvPr/>
          </p:nvSpPr>
          <p:spPr bwMode="auto">
            <a:xfrm flipH="1">
              <a:off x="1052513" y="4471988"/>
              <a:ext cx="85725"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5" name="Line 19"/>
            <p:cNvSpPr>
              <a:spLocks noChangeShapeType="1"/>
            </p:cNvSpPr>
            <p:nvPr/>
          </p:nvSpPr>
          <p:spPr bwMode="auto">
            <a:xfrm>
              <a:off x="6527800" y="4471988"/>
              <a:ext cx="84138"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6" name="Rectangle 20"/>
            <p:cNvSpPr>
              <a:spLocks noChangeArrowheads="1"/>
            </p:cNvSpPr>
            <p:nvPr/>
          </p:nvSpPr>
          <p:spPr bwMode="auto">
            <a:xfrm>
              <a:off x="481013" y="4373563"/>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-0.80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17" name="Line 21"/>
            <p:cNvSpPr>
              <a:spLocks noChangeShapeType="1"/>
            </p:cNvSpPr>
            <p:nvPr/>
          </p:nvSpPr>
          <p:spPr bwMode="auto">
            <a:xfrm flipH="1">
              <a:off x="1095375" y="4244976"/>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8" name="Line 22"/>
            <p:cNvSpPr>
              <a:spLocks noChangeShapeType="1"/>
            </p:cNvSpPr>
            <p:nvPr/>
          </p:nvSpPr>
          <p:spPr bwMode="auto">
            <a:xfrm>
              <a:off x="6527800" y="4244976"/>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9" name="Line 23"/>
            <p:cNvSpPr>
              <a:spLocks noChangeShapeType="1"/>
            </p:cNvSpPr>
            <p:nvPr/>
          </p:nvSpPr>
          <p:spPr bwMode="auto">
            <a:xfrm flipH="1">
              <a:off x="1052513" y="4017963"/>
              <a:ext cx="85725"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0" name="Line 24"/>
            <p:cNvSpPr>
              <a:spLocks noChangeShapeType="1"/>
            </p:cNvSpPr>
            <p:nvPr/>
          </p:nvSpPr>
          <p:spPr bwMode="auto">
            <a:xfrm>
              <a:off x="6527800" y="4017963"/>
              <a:ext cx="84138"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1" name="Rectangle 25"/>
            <p:cNvSpPr>
              <a:spLocks noChangeArrowheads="1"/>
            </p:cNvSpPr>
            <p:nvPr/>
          </p:nvSpPr>
          <p:spPr bwMode="auto">
            <a:xfrm>
              <a:off x="481013" y="3917951"/>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-0.70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22" name="Line 26"/>
            <p:cNvSpPr>
              <a:spLocks noChangeShapeType="1"/>
            </p:cNvSpPr>
            <p:nvPr/>
          </p:nvSpPr>
          <p:spPr bwMode="auto">
            <a:xfrm flipH="1">
              <a:off x="1095375" y="3790951"/>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3" name="Line 27"/>
            <p:cNvSpPr>
              <a:spLocks noChangeShapeType="1"/>
            </p:cNvSpPr>
            <p:nvPr/>
          </p:nvSpPr>
          <p:spPr bwMode="auto">
            <a:xfrm>
              <a:off x="6527800" y="3790951"/>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4" name="Line 28"/>
            <p:cNvSpPr>
              <a:spLocks noChangeShapeType="1"/>
            </p:cNvSpPr>
            <p:nvPr/>
          </p:nvSpPr>
          <p:spPr bwMode="auto">
            <a:xfrm flipH="1">
              <a:off x="1052513" y="3563938"/>
              <a:ext cx="85725"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5" name="Line 29"/>
            <p:cNvSpPr>
              <a:spLocks noChangeShapeType="1"/>
            </p:cNvSpPr>
            <p:nvPr/>
          </p:nvSpPr>
          <p:spPr bwMode="auto">
            <a:xfrm>
              <a:off x="6527800" y="3563938"/>
              <a:ext cx="84138"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6" name="Rectangle 30"/>
            <p:cNvSpPr>
              <a:spLocks noChangeArrowheads="1"/>
            </p:cNvSpPr>
            <p:nvPr/>
          </p:nvSpPr>
          <p:spPr bwMode="auto">
            <a:xfrm>
              <a:off x="481013" y="3465513"/>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-0.60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27" name="Line 31"/>
            <p:cNvSpPr>
              <a:spLocks noChangeShapeType="1"/>
            </p:cNvSpPr>
            <p:nvPr/>
          </p:nvSpPr>
          <p:spPr bwMode="auto">
            <a:xfrm flipH="1">
              <a:off x="1095375" y="3336926"/>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8" name="Line 32"/>
            <p:cNvSpPr>
              <a:spLocks noChangeShapeType="1"/>
            </p:cNvSpPr>
            <p:nvPr/>
          </p:nvSpPr>
          <p:spPr bwMode="auto">
            <a:xfrm>
              <a:off x="6527800" y="3336926"/>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9" name="Line 33"/>
            <p:cNvSpPr>
              <a:spLocks noChangeShapeType="1"/>
            </p:cNvSpPr>
            <p:nvPr/>
          </p:nvSpPr>
          <p:spPr bwMode="auto">
            <a:xfrm flipH="1">
              <a:off x="1052513" y="3109913"/>
              <a:ext cx="85725"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0" name="Line 34"/>
            <p:cNvSpPr>
              <a:spLocks noChangeShapeType="1"/>
            </p:cNvSpPr>
            <p:nvPr/>
          </p:nvSpPr>
          <p:spPr bwMode="auto">
            <a:xfrm>
              <a:off x="6527800" y="3109913"/>
              <a:ext cx="84138"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1" name="Rectangle 35"/>
            <p:cNvSpPr>
              <a:spLocks noChangeArrowheads="1"/>
            </p:cNvSpPr>
            <p:nvPr/>
          </p:nvSpPr>
          <p:spPr bwMode="auto">
            <a:xfrm>
              <a:off x="481013" y="301148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-0.50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32" name="Line 36"/>
            <p:cNvSpPr>
              <a:spLocks noChangeShapeType="1"/>
            </p:cNvSpPr>
            <p:nvPr/>
          </p:nvSpPr>
          <p:spPr bwMode="auto">
            <a:xfrm flipH="1">
              <a:off x="1095375" y="2882901"/>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3" name="Line 37"/>
            <p:cNvSpPr>
              <a:spLocks noChangeShapeType="1"/>
            </p:cNvSpPr>
            <p:nvPr/>
          </p:nvSpPr>
          <p:spPr bwMode="auto">
            <a:xfrm>
              <a:off x="6527800" y="2882901"/>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4" name="Line 38"/>
            <p:cNvSpPr>
              <a:spLocks noChangeShapeType="1"/>
            </p:cNvSpPr>
            <p:nvPr/>
          </p:nvSpPr>
          <p:spPr bwMode="auto">
            <a:xfrm flipH="1">
              <a:off x="1052513" y="2655888"/>
              <a:ext cx="85725"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5" name="Line 39"/>
            <p:cNvSpPr>
              <a:spLocks noChangeShapeType="1"/>
            </p:cNvSpPr>
            <p:nvPr/>
          </p:nvSpPr>
          <p:spPr bwMode="auto">
            <a:xfrm>
              <a:off x="6527800" y="2655888"/>
              <a:ext cx="84138"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6" name="Rectangle 40"/>
            <p:cNvSpPr>
              <a:spLocks noChangeArrowheads="1"/>
            </p:cNvSpPr>
            <p:nvPr/>
          </p:nvSpPr>
          <p:spPr bwMode="auto">
            <a:xfrm>
              <a:off x="481013" y="2557463"/>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-0.40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37" name="Line 41"/>
            <p:cNvSpPr>
              <a:spLocks noChangeShapeType="1"/>
            </p:cNvSpPr>
            <p:nvPr/>
          </p:nvSpPr>
          <p:spPr bwMode="auto">
            <a:xfrm flipH="1">
              <a:off x="1095375" y="2428876"/>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8" name="Line 42"/>
            <p:cNvSpPr>
              <a:spLocks noChangeShapeType="1"/>
            </p:cNvSpPr>
            <p:nvPr/>
          </p:nvSpPr>
          <p:spPr bwMode="auto">
            <a:xfrm>
              <a:off x="6527800" y="2428876"/>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9" name="Line 43"/>
            <p:cNvSpPr>
              <a:spLocks noChangeShapeType="1"/>
            </p:cNvSpPr>
            <p:nvPr/>
          </p:nvSpPr>
          <p:spPr bwMode="auto">
            <a:xfrm flipH="1">
              <a:off x="1052513" y="2201863"/>
              <a:ext cx="85725"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0" name="Line 44"/>
            <p:cNvSpPr>
              <a:spLocks noChangeShapeType="1"/>
            </p:cNvSpPr>
            <p:nvPr/>
          </p:nvSpPr>
          <p:spPr bwMode="auto">
            <a:xfrm>
              <a:off x="6527800" y="2201863"/>
              <a:ext cx="84138"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1" name="Rectangle 45"/>
            <p:cNvSpPr>
              <a:spLocks noChangeArrowheads="1"/>
            </p:cNvSpPr>
            <p:nvPr/>
          </p:nvSpPr>
          <p:spPr bwMode="auto">
            <a:xfrm>
              <a:off x="481013" y="210343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-0.30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42" name="Line 46"/>
            <p:cNvSpPr>
              <a:spLocks noChangeShapeType="1"/>
            </p:cNvSpPr>
            <p:nvPr/>
          </p:nvSpPr>
          <p:spPr bwMode="auto">
            <a:xfrm flipH="1">
              <a:off x="1095375" y="1974851"/>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3" name="Line 47"/>
            <p:cNvSpPr>
              <a:spLocks noChangeShapeType="1"/>
            </p:cNvSpPr>
            <p:nvPr/>
          </p:nvSpPr>
          <p:spPr bwMode="auto">
            <a:xfrm>
              <a:off x="6527800" y="1974851"/>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4" name="Line 48"/>
            <p:cNvSpPr>
              <a:spLocks noChangeShapeType="1"/>
            </p:cNvSpPr>
            <p:nvPr/>
          </p:nvSpPr>
          <p:spPr bwMode="auto">
            <a:xfrm flipH="1">
              <a:off x="1052513" y="1747838"/>
              <a:ext cx="85725"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5" name="Line 49"/>
            <p:cNvSpPr>
              <a:spLocks noChangeShapeType="1"/>
            </p:cNvSpPr>
            <p:nvPr/>
          </p:nvSpPr>
          <p:spPr bwMode="auto">
            <a:xfrm>
              <a:off x="6527800" y="1747838"/>
              <a:ext cx="84138"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6" name="Rectangle 50"/>
            <p:cNvSpPr>
              <a:spLocks noChangeArrowheads="1"/>
            </p:cNvSpPr>
            <p:nvPr/>
          </p:nvSpPr>
          <p:spPr bwMode="auto">
            <a:xfrm>
              <a:off x="481013" y="1649413"/>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-0.20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47" name="Line 51"/>
            <p:cNvSpPr>
              <a:spLocks noChangeShapeType="1"/>
            </p:cNvSpPr>
            <p:nvPr/>
          </p:nvSpPr>
          <p:spPr bwMode="auto">
            <a:xfrm flipH="1">
              <a:off x="1095375" y="1520826"/>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8" name="Line 52"/>
            <p:cNvSpPr>
              <a:spLocks noChangeShapeType="1"/>
            </p:cNvSpPr>
            <p:nvPr/>
          </p:nvSpPr>
          <p:spPr bwMode="auto">
            <a:xfrm>
              <a:off x="6527800" y="1520826"/>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9" name="Line 53"/>
            <p:cNvSpPr>
              <a:spLocks noChangeShapeType="1"/>
            </p:cNvSpPr>
            <p:nvPr/>
          </p:nvSpPr>
          <p:spPr bwMode="auto">
            <a:xfrm flipH="1">
              <a:off x="1052513" y="1293813"/>
              <a:ext cx="85725"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0" name="Line 54"/>
            <p:cNvSpPr>
              <a:spLocks noChangeShapeType="1"/>
            </p:cNvSpPr>
            <p:nvPr/>
          </p:nvSpPr>
          <p:spPr bwMode="auto">
            <a:xfrm>
              <a:off x="6527800" y="1293813"/>
              <a:ext cx="84138"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1" name="Rectangle 55"/>
            <p:cNvSpPr>
              <a:spLocks noChangeArrowheads="1"/>
            </p:cNvSpPr>
            <p:nvPr/>
          </p:nvSpPr>
          <p:spPr bwMode="auto">
            <a:xfrm>
              <a:off x="481013" y="119538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-0.10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52" name="Line 56"/>
            <p:cNvSpPr>
              <a:spLocks noChangeShapeType="1"/>
            </p:cNvSpPr>
            <p:nvPr/>
          </p:nvSpPr>
          <p:spPr bwMode="auto">
            <a:xfrm flipH="1">
              <a:off x="1095375" y="1066801"/>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3" name="Line 57"/>
            <p:cNvSpPr>
              <a:spLocks noChangeShapeType="1"/>
            </p:cNvSpPr>
            <p:nvPr/>
          </p:nvSpPr>
          <p:spPr bwMode="auto">
            <a:xfrm>
              <a:off x="6527800" y="1066801"/>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4" name="Line 58"/>
            <p:cNvSpPr>
              <a:spLocks noChangeShapeType="1"/>
            </p:cNvSpPr>
            <p:nvPr/>
          </p:nvSpPr>
          <p:spPr bwMode="auto">
            <a:xfrm flipH="1">
              <a:off x="1052513" y="839788"/>
              <a:ext cx="85725"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5" name="Line 59"/>
            <p:cNvSpPr>
              <a:spLocks noChangeShapeType="1"/>
            </p:cNvSpPr>
            <p:nvPr/>
          </p:nvSpPr>
          <p:spPr bwMode="auto">
            <a:xfrm>
              <a:off x="6527800" y="839788"/>
              <a:ext cx="84138"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6" name="Rectangle 60"/>
            <p:cNvSpPr>
              <a:spLocks noChangeArrowheads="1"/>
            </p:cNvSpPr>
            <p:nvPr/>
          </p:nvSpPr>
          <p:spPr bwMode="auto">
            <a:xfrm>
              <a:off x="547688" y="741363"/>
              <a:ext cx="448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0.00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57" name="Rectangle 61"/>
            <p:cNvSpPr>
              <a:spLocks noChangeArrowheads="1"/>
            </p:cNvSpPr>
            <p:nvPr/>
          </p:nvSpPr>
          <p:spPr bwMode="auto">
            <a:xfrm rot="16200000">
              <a:off x="-1026096" y="2970620"/>
              <a:ext cx="27443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Change of allele frequency</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58" name="Line 62"/>
            <p:cNvSpPr>
              <a:spLocks noChangeShapeType="1"/>
            </p:cNvSpPr>
            <p:nvPr/>
          </p:nvSpPr>
          <p:spPr bwMode="auto">
            <a:xfrm>
              <a:off x="1138238" y="5380038"/>
              <a:ext cx="53895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9" name="Line 63"/>
            <p:cNvSpPr>
              <a:spLocks noChangeShapeType="1"/>
            </p:cNvSpPr>
            <p:nvPr/>
          </p:nvSpPr>
          <p:spPr bwMode="auto">
            <a:xfrm>
              <a:off x="1138238" y="839788"/>
              <a:ext cx="53895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0" name="Line 64"/>
            <p:cNvSpPr>
              <a:spLocks noChangeShapeType="1"/>
            </p:cNvSpPr>
            <p:nvPr/>
          </p:nvSpPr>
          <p:spPr bwMode="auto">
            <a:xfrm>
              <a:off x="1138238" y="5380038"/>
              <a:ext cx="0" cy="85725"/>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1" name="Line 65"/>
            <p:cNvSpPr>
              <a:spLocks noChangeShapeType="1"/>
            </p:cNvSpPr>
            <p:nvPr/>
          </p:nvSpPr>
          <p:spPr bwMode="auto">
            <a:xfrm flipV="1">
              <a:off x="1138238" y="755651"/>
              <a:ext cx="0" cy="8413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2" name="Rectangle 66"/>
            <p:cNvSpPr>
              <a:spLocks noChangeArrowheads="1"/>
            </p:cNvSpPr>
            <p:nvPr/>
          </p:nvSpPr>
          <p:spPr bwMode="auto">
            <a:xfrm>
              <a:off x="952500" y="5484813"/>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63" name="Line 67"/>
            <p:cNvSpPr>
              <a:spLocks noChangeShapeType="1"/>
            </p:cNvSpPr>
            <p:nvPr/>
          </p:nvSpPr>
          <p:spPr bwMode="auto">
            <a:xfrm>
              <a:off x="1317625"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4" name="Line 68"/>
            <p:cNvSpPr>
              <a:spLocks noChangeShapeType="1"/>
            </p:cNvSpPr>
            <p:nvPr/>
          </p:nvSpPr>
          <p:spPr bwMode="auto">
            <a:xfrm flipV="1">
              <a:off x="1317625"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5" name="Line 69"/>
            <p:cNvSpPr>
              <a:spLocks noChangeShapeType="1"/>
            </p:cNvSpPr>
            <p:nvPr/>
          </p:nvSpPr>
          <p:spPr bwMode="auto">
            <a:xfrm>
              <a:off x="1497013"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6" name="Line 70"/>
            <p:cNvSpPr>
              <a:spLocks noChangeShapeType="1"/>
            </p:cNvSpPr>
            <p:nvPr/>
          </p:nvSpPr>
          <p:spPr bwMode="auto">
            <a:xfrm flipV="1">
              <a:off x="1497013"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7" name="Line 71"/>
            <p:cNvSpPr>
              <a:spLocks noChangeShapeType="1"/>
            </p:cNvSpPr>
            <p:nvPr/>
          </p:nvSpPr>
          <p:spPr bwMode="auto">
            <a:xfrm>
              <a:off x="1676400" y="5380038"/>
              <a:ext cx="0" cy="85725"/>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8" name="Line 72"/>
            <p:cNvSpPr>
              <a:spLocks noChangeShapeType="1"/>
            </p:cNvSpPr>
            <p:nvPr/>
          </p:nvSpPr>
          <p:spPr bwMode="auto">
            <a:xfrm flipV="1">
              <a:off x="1676400" y="755651"/>
              <a:ext cx="0" cy="8413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9" name="Rectangle 73"/>
            <p:cNvSpPr>
              <a:spLocks noChangeArrowheads="1"/>
            </p:cNvSpPr>
            <p:nvPr/>
          </p:nvSpPr>
          <p:spPr bwMode="auto">
            <a:xfrm>
              <a:off x="1490663" y="5484813"/>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0.1</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70" name="Line 74"/>
            <p:cNvSpPr>
              <a:spLocks noChangeShapeType="1"/>
            </p:cNvSpPr>
            <p:nvPr/>
          </p:nvSpPr>
          <p:spPr bwMode="auto">
            <a:xfrm>
              <a:off x="1855788"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1" name="Line 75"/>
            <p:cNvSpPr>
              <a:spLocks noChangeShapeType="1"/>
            </p:cNvSpPr>
            <p:nvPr/>
          </p:nvSpPr>
          <p:spPr bwMode="auto">
            <a:xfrm flipV="1">
              <a:off x="1855788"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2" name="Line 76"/>
            <p:cNvSpPr>
              <a:spLocks noChangeShapeType="1"/>
            </p:cNvSpPr>
            <p:nvPr/>
          </p:nvSpPr>
          <p:spPr bwMode="auto">
            <a:xfrm>
              <a:off x="2035175"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3" name="Line 77"/>
            <p:cNvSpPr>
              <a:spLocks noChangeShapeType="1"/>
            </p:cNvSpPr>
            <p:nvPr/>
          </p:nvSpPr>
          <p:spPr bwMode="auto">
            <a:xfrm flipV="1">
              <a:off x="2035175"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4" name="Line 78"/>
            <p:cNvSpPr>
              <a:spLocks noChangeShapeType="1"/>
            </p:cNvSpPr>
            <p:nvPr/>
          </p:nvSpPr>
          <p:spPr bwMode="auto">
            <a:xfrm>
              <a:off x="2214563" y="5380038"/>
              <a:ext cx="0" cy="85725"/>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5" name="Line 79"/>
            <p:cNvSpPr>
              <a:spLocks noChangeShapeType="1"/>
            </p:cNvSpPr>
            <p:nvPr/>
          </p:nvSpPr>
          <p:spPr bwMode="auto">
            <a:xfrm flipV="1">
              <a:off x="2214563" y="755651"/>
              <a:ext cx="0" cy="8413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6" name="Rectangle 80"/>
            <p:cNvSpPr>
              <a:spLocks noChangeArrowheads="1"/>
            </p:cNvSpPr>
            <p:nvPr/>
          </p:nvSpPr>
          <p:spPr bwMode="auto">
            <a:xfrm>
              <a:off x="2030413" y="5484813"/>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0.2</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77" name="Line 81"/>
            <p:cNvSpPr>
              <a:spLocks noChangeShapeType="1"/>
            </p:cNvSpPr>
            <p:nvPr/>
          </p:nvSpPr>
          <p:spPr bwMode="auto">
            <a:xfrm>
              <a:off x="2393950"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8" name="Line 82"/>
            <p:cNvSpPr>
              <a:spLocks noChangeShapeType="1"/>
            </p:cNvSpPr>
            <p:nvPr/>
          </p:nvSpPr>
          <p:spPr bwMode="auto">
            <a:xfrm flipV="1">
              <a:off x="2393950"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9" name="Line 83"/>
            <p:cNvSpPr>
              <a:spLocks noChangeShapeType="1"/>
            </p:cNvSpPr>
            <p:nvPr/>
          </p:nvSpPr>
          <p:spPr bwMode="auto">
            <a:xfrm>
              <a:off x="2574925"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0" name="Line 84"/>
            <p:cNvSpPr>
              <a:spLocks noChangeShapeType="1"/>
            </p:cNvSpPr>
            <p:nvPr/>
          </p:nvSpPr>
          <p:spPr bwMode="auto">
            <a:xfrm flipV="1">
              <a:off x="2574925"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1" name="Line 85"/>
            <p:cNvSpPr>
              <a:spLocks noChangeShapeType="1"/>
            </p:cNvSpPr>
            <p:nvPr/>
          </p:nvSpPr>
          <p:spPr bwMode="auto">
            <a:xfrm>
              <a:off x="2754313" y="5380038"/>
              <a:ext cx="0" cy="85725"/>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2" name="Line 86"/>
            <p:cNvSpPr>
              <a:spLocks noChangeShapeType="1"/>
            </p:cNvSpPr>
            <p:nvPr/>
          </p:nvSpPr>
          <p:spPr bwMode="auto">
            <a:xfrm flipV="1">
              <a:off x="2754313" y="755651"/>
              <a:ext cx="0" cy="8413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3" name="Rectangle 87"/>
            <p:cNvSpPr>
              <a:spLocks noChangeArrowheads="1"/>
            </p:cNvSpPr>
            <p:nvPr/>
          </p:nvSpPr>
          <p:spPr bwMode="auto">
            <a:xfrm>
              <a:off x="2568575" y="5484813"/>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0.3</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84" name="Line 88"/>
            <p:cNvSpPr>
              <a:spLocks noChangeShapeType="1"/>
            </p:cNvSpPr>
            <p:nvPr/>
          </p:nvSpPr>
          <p:spPr bwMode="auto">
            <a:xfrm>
              <a:off x="2933700"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5" name="Line 89"/>
            <p:cNvSpPr>
              <a:spLocks noChangeShapeType="1"/>
            </p:cNvSpPr>
            <p:nvPr/>
          </p:nvSpPr>
          <p:spPr bwMode="auto">
            <a:xfrm flipV="1">
              <a:off x="2933700"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6" name="Line 90"/>
            <p:cNvSpPr>
              <a:spLocks noChangeShapeType="1"/>
            </p:cNvSpPr>
            <p:nvPr/>
          </p:nvSpPr>
          <p:spPr bwMode="auto">
            <a:xfrm>
              <a:off x="3114675"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7" name="Line 91"/>
            <p:cNvSpPr>
              <a:spLocks noChangeShapeType="1"/>
            </p:cNvSpPr>
            <p:nvPr/>
          </p:nvSpPr>
          <p:spPr bwMode="auto">
            <a:xfrm flipV="1">
              <a:off x="3114675"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8" name="Line 92"/>
            <p:cNvSpPr>
              <a:spLocks noChangeShapeType="1"/>
            </p:cNvSpPr>
            <p:nvPr/>
          </p:nvSpPr>
          <p:spPr bwMode="auto">
            <a:xfrm>
              <a:off x="3294063" y="5380038"/>
              <a:ext cx="0" cy="85725"/>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9" name="Line 93"/>
            <p:cNvSpPr>
              <a:spLocks noChangeShapeType="1"/>
            </p:cNvSpPr>
            <p:nvPr/>
          </p:nvSpPr>
          <p:spPr bwMode="auto">
            <a:xfrm flipV="1">
              <a:off x="3294063" y="755651"/>
              <a:ext cx="0" cy="8413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0" name="Rectangle 94"/>
            <p:cNvSpPr>
              <a:spLocks noChangeArrowheads="1"/>
            </p:cNvSpPr>
            <p:nvPr/>
          </p:nvSpPr>
          <p:spPr bwMode="auto">
            <a:xfrm>
              <a:off x="3108325" y="5484813"/>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0.4</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91" name="Line 95"/>
            <p:cNvSpPr>
              <a:spLocks noChangeShapeType="1"/>
            </p:cNvSpPr>
            <p:nvPr/>
          </p:nvSpPr>
          <p:spPr bwMode="auto">
            <a:xfrm>
              <a:off x="3473450"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2" name="Line 96"/>
            <p:cNvSpPr>
              <a:spLocks noChangeShapeType="1"/>
            </p:cNvSpPr>
            <p:nvPr/>
          </p:nvSpPr>
          <p:spPr bwMode="auto">
            <a:xfrm flipV="1">
              <a:off x="3473450"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3" name="Line 97"/>
            <p:cNvSpPr>
              <a:spLocks noChangeShapeType="1"/>
            </p:cNvSpPr>
            <p:nvPr/>
          </p:nvSpPr>
          <p:spPr bwMode="auto">
            <a:xfrm>
              <a:off x="3652838"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4" name="Line 98"/>
            <p:cNvSpPr>
              <a:spLocks noChangeShapeType="1"/>
            </p:cNvSpPr>
            <p:nvPr/>
          </p:nvSpPr>
          <p:spPr bwMode="auto">
            <a:xfrm flipV="1">
              <a:off x="3652838"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5" name="Line 99"/>
            <p:cNvSpPr>
              <a:spLocks noChangeShapeType="1"/>
            </p:cNvSpPr>
            <p:nvPr/>
          </p:nvSpPr>
          <p:spPr bwMode="auto">
            <a:xfrm>
              <a:off x="3832225" y="5380038"/>
              <a:ext cx="0" cy="85725"/>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6" name="Line 100"/>
            <p:cNvSpPr>
              <a:spLocks noChangeShapeType="1"/>
            </p:cNvSpPr>
            <p:nvPr/>
          </p:nvSpPr>
          <p:spPr bwMode="auto">
            <a:xfrm flipV="1">
              <a:off x="3832225" y="755651"/>
              <a:ext cx="0" cy="8413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7" name="Rectangle 101"/>
            <p:cNvSpPr>
              <a:spLocks noChangeArrowheads="1"/>
            </p:cNvSpPr>
            <p:nvPr/>
          </p:nvSpPr>
          <p:spPr bwMode="auto">
            <a:xfrm>
              <a:off x="3648075" y="5484813"/>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0.5</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98" name="Line 102"/>
            <p:cNvSpPr>
              <a:spLocks noChangeShapeType="1"/>
            </p:cNvSpPr>
            <p:nvPr/>
          </p:nvSpPr>
          <p:spPr bwMode="auto">
            <a:xfrm>
              <a:off x="4013200"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9" name="Line 103"/>
            <p:cNvSpPr>
              <a:spLocks noChangeShapeType="1"/>
            </p:cNvSpPr>
            <p:nvPr/>
          </p:nvSpPr>
          <p:spPr bwMode="auto">
            <a:xfrm flipV="1">
              <a:off x="4013200"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0" name="Line 104"/>
            <p:cNvSpPr>
              <a:spLocks noChangeShapeType="1"/>
            </p:cNvSpPr>
            <p:nvPr/>
          </p:nvSpPr>
          <p:spPr bwMode="auto">
            <a:xfrm>
              <a:off x="4192588"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1" name="Line 105"/>
            <p:cNvSpPr>
              <a:spLocks noChangeShapeType="1"/>
            </p:cNvSpPr>
            <p:nvPr/>
          </p:nvSpPr>
          <p:spPr bwMode="auto">
            <a:xfrm flipV="1">
              <a:off x="4192588"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2" name="Line 106"/>
            <p:cNvSpPr>
              <a:spLocks noChangeShapeType="1"/>
            </p:cNvSpPr>
            <p:nvPr/>
          </p:nvSpPr>
          <p:spPr bwMode="auto">
            <a:xfrm>
              <a:off x="4371975" y="5380038"/>
              <a:ext cx="0" cy="85725"/>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3" name="Line 107"/>
            <p:cNvSpPr>
              <a:spLocks noChangeShapeType="1"/>
            </p:cNvSpPr>
            <p:nvPr/>
          </p:nvSpPr>
          <p:spPr bwMode="auto">
            <a:xfrm flipV="1">
              <a:off x="4371975" y="755651"/>
              <a:ext cx="0" cy="8413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4" name="Rectangle 108"/>
            <p:cNvSpPr>
              <a:spLocks noChangeArrowheads="1"/>
            </p:cNvSpPr>
            <p:nvPr/>
          </p:nvSpPr>
          <p:spPr bwMode="auto">
            <a:xfrm>
              <a:off x="4186238" y="5484813"/>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0.6</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505" name="Line 109"/>
            <p:cNvSpPr>
              <a:spLocks noChangeShapeType="1"/>
            </p:cNvSpPr>
            <p:nvPr/>
          </p:nvSpPr>
          <p:spPr bwMode="auto">
            <a:xfrm>
              <a:off x="4551363"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6" name="Line 110"/>
            <p:cNvSpPr>
              <a:spLocks noChangeShapeType="1"/>
            </p:cNvSpPr>
            <p:nvPr/>
          </p:nvSpPr>
          <p:spPr bwMode="auto">
            <a:xfrm flipV="1">
              <a:off x="4551363"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7" name="Line 111"/>
            <p:cNvSpPr>
              <a:spLocks noChangeShapeType="1"/>
            </p:cNvSpPr>
            <p:nvPr/>
          </p:nvSpPr>
          <p:spPr bwMode="auto">
            <a:xfrm>
              <a:off x="4730750"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8" name="Line 112"/>
            <p:cNvSpPr>
              <a:spLocks noChangeShapeType="1"/>
            </p:cNvSpPr>
            <p:nvPr/>
          </p:nvSpPr>
          <p:spPr bwMode="auto">
            <a:xfrm flipV="1">
              <a:off x="4730750"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9" name="Line 113"/>
            <p:cNvSpPr>
              <a:spLocks noChangeShapeType="1"/>
            </p:cNvSpPr>
            <p:nvPr/>
          </p:nvSpPr>
          <p:spPr bwMode="auto">
            <a:xfrm>
              <a:off x="4910138" y="5380038"/>
              <a:ext cx="0" cy="85725"/>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0" name="Line 114"/>
            <p:cNvSpPr>
              <a:spLocks noChangeShapeType="1"/>
            </p:cNvSpPr>
            <p:nvPr/>
          </p:nvSpPr>
          <p:spPr bwMode="auto">
            <a:xfrm flipV="1">
              <a:off x="4910138" y="755651"/>
              <a:ext cx="0" cy="8413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1" name="Rectangle 115"/>
            <p:cNvSpPr>
              <a:spLocks noChangeArrowheads="1"/>
            </p:cNvSpPr>
            <p:nvPr/>
          </p:nvSpPr>
          <p:spPr bwMode="auto">
            <a:xfrm>
              <a:off x="4725988" y="5484813"/>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0.7</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512" name="Line 116"/>
            <p:cNvSpPr>
              <a:spLocks noChangeShapeType="1"/>
            </p:cNvSpPr>
            <p:nvPr/>
          </p:nvSpPr>
          <p:spPr bwMode="auto">
            <a:xfrm>
              <a:off x="5089525"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3" name="Line 117"/>
            <p:cNvSpPr>
              <a:spLocks noChangeShapeType="1"/>
            </p:cNvSpPr>
            <p:nvPr/>
          </p:nvSpPr>
          <p:spPr bwMode="auto">
            <a:xfrm flipV="1">
              <a:off x="5089525"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4" name="Line 118"/>
            <p:cNvSpPr>
              <a:spLocks noChangeShapeType="1"/>
            </p:cNvSpPr>
            <p:nvPr/>
          </p:nvSpPr>
          <p:spPr bwMode="auto">
            <a:xfrm>
              <a:off x="5270500"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5" name="Line 119"/>
            <p:cNvSpPr>
              <a:spLocks noChangeShapeType="1"/>
            </p:cNvSpPr>
            <p:nvPr/>
          </p:nvSpPr>
          <p:spPr bwMode="auto">
            <a:xfrm flipV="1">
              <a:off x="5270500"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6" name="Line 120"/>
            <p:cNvSpPr>
              <a:spLocks noChangeShapeType="1"/>
            </p:cNvSpPr>
            <p:nvPr/>
          </p:nvSpPr>
          <p:spPr bwMode="auto">
            <a:xfrm>
              <a:off x="5449888" y="5380038"/>
              <a:ext cx="0" cy="85725"/>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7" name="Line 121"/>
            <p:cNvSpPr>
              <a:spLocks noChangeShapeType="1"/>
            </p:cNvSpPr>
            <p:nvPr/>
          </p:nvSpPr>
          <p:spPr bwMode="auto">
            <a:xfrm flipV="1">
              <a:off x="5449888" y="755651"/>
              <a:ext cx="0" cy="8413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8" name="Rectangle 122"/>
            <p:cNvSpPr>
              <a:spLocks noChangeArrowheads="1"/>
            </p:cNvSpPr>
            <p:nvPr/>
          </p:nvSpPr>
          <p:spPr bwMode="auto">
            <a:xfrm>
              <a:off x="5264150" y="5484813"/>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0.8</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519" name="Line 123"/>
            <p:cNvSpPr>
              <a:spLocks noChangeShapeType="1"/>
            </p:cNvSpPr>
            <p:nvPr/>
          </p:nvSpPr>
          <p:spPr bwMode="auto">
            <a:xfrm>
              <a:off x="5629275"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0" name="Line 124"/>
            <p:cNvSpPr>
              <a:spLocks noChangeShapeType="1"/>
            </p:cNvSpPr>
            <p:nvPr/>
          </p:nvSpPr>
          <p:spPr bwMode="auto">
            <a:xfrm flipV="1">
              <a:off x="5629275"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1" name="Line 125"/>
            <p:cNvSpPr>
              <a:spLocks noChangeShapeType="1"/>
            </p:cNvSpPr>
            <p:nvPr/>
          </p:nvSpPr>
          <p:spPr bwMode="auto">
            <a:xfrm>
              <a:off x="5808663"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2" name="Line 126"/>
            <p:cNvSpPr>
              <a:spLocks noChangeShapeType="1"/>
            </p:cNvSpPr>
            <p:nvPr/>
          </p:nvSpPr>
          <p:spPr bwMode="auto">
            <a:xfrm flipV="1">
              <a:off x="5808663"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3" name="Line 127"/>
            <p:cNvSpPr>
              <a:spLocks noChangeShapeType="1"/>
            </p:cNvSpPr>
            <p:nvPr/>
          </p:nvSpPr>
          <p:spPr bwMode="auto">
            <a:xfrm>
              <a:off x="5988050" y="5380038"/>
              <a:ext cx="0" cy="85725"/>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4" name="Line 128"/>
            <p:cNvSpPr>
              <a:spLocks noChangeShapeType="1"/>
            </p:cNvSpPr>
            <p:nvPr/>
          </p:nvSpPr>
          <p:spPr bwMode="auto">
            <a:xfrm flipV="1">
              <a:off x="5988050" y="755651"/>
              <a:ext cx="0" cy="8413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5" name="Rectangle 129"/>
            <p:cNvSpPr>
              <a:spLocks noChangeArrowheads="1"/>
            </p:cNvSpPr>
            <p:nvPr/>
          </p:nvSpPr>
          <p:spPr bwMode="auto">
            <a:xfrm>
              <a:off x="5802313" y="5484813"/>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0.9</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526" name="Line 130"/>
            <p:cNvSpPr>
              <a:spLocks noChangeShapeType="1"/>
            </p:cNvSpPr>
            <p:nvPr/>
          </p:nvSpPr>
          <p:spPr bwMode="auto">
            <a:xfrm>
              <a:off x="6167438"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7" name="Line 131"/>
            <p:cNvSpPr>
              <a:spLocks noChangeShapeType="1"/>
            </p:cNvSpPr>
            <p:nvPr/>
          </p:nvSpPr>
          <p:spPr bwMode="auto">
            <a:xfrm flipV="1">
              <a:off x="6167438"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8" name="Line 132"/>
            <p:cNvSpPr>
              <a:spLocks noChangeShapeType="1"/>
            </p:cNvSpPr>
            <p:nvPr/>
          </p:nvSpPr>
          <p:spPr bwMode="auto">
            <a:xfrm>
              <a:off x="6348413"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9" name="Line 133"/>
            <p:cNvSpPr>
              <a:spLocks noChangeShapeType="1"/>
            </p:cNvSpPr>
            <p:nvPr/>
          </p:nvSpPr>
          <p:spPr bwMode="auto">
            <a:xfrm flipV="1">
              <a:off x="6348413"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0" name="Line 134"/>
            <p:cNvSpPr>
              <a:spLocks noChangeShapeType="1"/>
            </p:cNvSpPr>
            <p:nvPr/>
          </p:nvSpPr>
          <p:spPr bwMode="auto">
            <a:xfrm>
              <a:off x="6527800" y="5380038"/>
              <a:ext cx="0" cy="85725"/>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1" name="Line 135"/>
            <p:cNvSpPr>
              <a:spLocks noChangeShapeType="1"/>
            </p:cNvSpPr>
            <p:nvPr/>
          </p:nvSpPr>
          <p:spPr bwMode="auto">
            <a:xfrm flipV="1">
              <a:off x="6527800" y="755651"/>
              <a:ext cx="0" cy="8413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2" name="Rectangle 136"/>
            <p:cNvSpPr>
              <a:spLocks noChangeArrowheads="1"/>
            </p:cNvSpPr>
            <p:nvPr/>
          </p:nvSpPr>
          <p:spPr bwMode="auto">
            <a:xfrm>
              <a:off x="6342063" y="5484813"/>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1.0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533" name="Rectangle 137"/>
            <p:cNvSpPr>
              <a:spLocks noChangeArrowheads="1"/>
            </p:cNvSpPr>
            <p:nvPr/>
          </p:nvSpPr>
          <p:spPr bwMode="auto">
            <a:xfrm>
              <a:off x="1914525" y="5689601"/>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534" name="Rectangle 138"/>
            <p:cNvSpPr>
              <a:spLocks noChangeArrowheads="1"/>
            </p:cNvSpPr>
            <p:nvPr/>
          </p:nvSpPr>
          <p:spPr bwMode="auto">
            <a:xfrm>
              <a:off x="2047875" y="5822951"/>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535" name="Rectangle 139"/>
            <p:cNvSpPr>
              <a:spLocks noChangeArrowheads="1"/>
            </p:cNvSpPr>
            <p:nvPr/>
          </p:nvSpPr>
          <p:spPr bwMode="auto">
            <a:xfrm>
              <a:off x="1472149" y="5736505"/>
              <a:ext cx="39962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panose="020B0604020202020204" pitchFamily="34" charset="0"/>
                </a:rPr>
                <a:t> q</a:t>
              </a:r>
              <a:r>
                <a:rPr kumimoji="0" lang="en-US" altLang="en-US" b="0" i="0" u="none" strike="noStrike" cap="none" normalizeH="0" baseline="-25000" dirty="0">
                  <a:ln>
                    <a:noFill/>
                  </a:ln>
                  <a:solidFill>
                    <a:srgbClr val="000000"/>
                  </a:solidFill>
                  <a:effectLst/>
                  <a:latin typeface="Arial" panose="020B0604020202020204" pitchFamily="34" charset="0"/>
                </a:rPr>
                <a:t>0</a:t>
              </a:r>
              <a:r>
                <a:rPr kumimoji="0" lang="en-US" altLang="en-US" b="0" i="0" u="none" strike="noStrike" cap="none" normalizeH="0" baseline="0" dirty="0">
                  <a:ln>
                    <a:noFill/>
                  </a:ln>
                  <a:solidFill>
                    <a:srgbClr val="000000"/>
                  </a:solidFill>
                  <a:effectLst/>
                  <a:latin typeface="Arial" panose="020B0604020202020204" pitchFamily="34" charset="0"/>
                </a:rPr>
                <a:t>(a),</a:t>
              </a:r>
              <a:r>
                <a:rPr kumimoji="0" lang="en-US" altLang="en-US" b="0" i="0" u="none" strike="noStrike" cap="none" normalizeH="0" dirty="0">
                  <a:ln>
                    <a:noFill/>
                  </a:ln>
                  <a:solidFill>
                    <a:srgbClr val="000000"/>
                  </a:solidFill>
                  <a:effectLst/>
                  <a:latin typeface="Arial" panose="020B0604020202020204" pitchFamily="34" charset="0"/>
                </a:rPr>
                <a:t> </a:t>
              </a:r>
              <a:r>
                <a:rPr kumimoji="0" lang="en-US" altLang="en-US" b="0" i="0" u="none" strike="noStrike" cap="none" normalizeH="0" baseline="0" dirty="0">
                  <a:ln>
                    <a:noFill/>
                  </a:ln>
                  <a:solidFill>
                    <a:srgbClr val="000000"/>
                  </a:solidFill>
                  <a:effectLst/>
                  <a:latin typeface="Arial" panose="020B0604020202020204" pitchFamily="34" charset="0"/>
                </a:rPr>
                <a:t>allele frequency before selection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536" name="Freeform 140"/>
            <p:cNvSpPr>
              <a:spLocks/>
            </p:cNvSpPr>
            <p:nvPr/>
          </p:nvSpPr>
          <p:spPr bwMode="auto">
            <a:xfrm>
              <a:off x="1190625" y="839788"/>
              <a:ext cx="5229225" cy="234950"/>
            </a:xfrm>
            <a:custGeom>
              <a:avLst/>
              <a:gdLst>
                <a:gd name="T0" fmla="*/ 68 w 6587"/>
                <a:gd name="T1" fmla="*/ 1 h 296"/>
                <a:gd name="T2" fmla="*/ 204 w 6587"/>
                <a:gd name="T3" fmla="*/ 2 h 296"/>
                <a:gd name="T4" fmla="*/ 339 w 6587"/>
                <a:gd name="T5" fmla="*/ 5 h 296"/>
                <a:gd name="T6" fmla="*/ 476 w 6587"/>
                <a:gd name="T7" fmla="*/ 11 h 296"/>
                <a:gd name="T8" fmla="*/ 611 w 6587"/>
                <a:gd name="T9" fmla="*/ 15 h 296"/>
                <a:gd name="T10" fmla="*/ 747 w 6587"/>
                <a:gd name="T11" fmla="*/ 22 h 296"/>
                <a:gd name="T12" fmla="*/ 882 w 6587"/>
                <a:gd name="T13" fmla="*/ 29 h 296"/>
                <a:gd name="T14" fmla="*/ 1019 w 6587"/>
                <a:gd name="T15" fmla="*/ 37 h 296"/>
                <a:gd name="T16" fmla="*/ 1154 w 6587"/>
                <a:gd name="T17" fmla="*/ 46 h 296"/>
                <a:gd name="T18" fmla="*/ 1290 w 6587"/>
                <a:gd name="T19" fmla="*/ 55 h 296"/>
                <a:gd name="T20" fmla="*/ 1427 w 6587"/>
                <a:gd name="T21" fmla="*/ 65 h 296"/>
                <a:gd name="T22" fmla="*/ 1562 w 6587"/>
                <a:gd name="T23" fmla="*/ 76 h 296"/>
                <a:gd name="T24" fmla="*/ 1697 w 6587"/>
                <a:gd name="T25" fmla="*/ 88 h 296"/>
                <a:gd name="T26" fmla="*/ 1833 w 6587"/>
                <a:gd name="T27" fmla="*/ 99 h 296"/>
                <a:gd name="T28" fmla="*/ 1970 w 6587"/>
                <a:gd name="T29" fmla="*/ 111 h 296"/>
                <a:gd name="T30" fmla="*/ 2105 w 6587"/>
                <a:gd name="T31" fmla="*/ 124 h 296"/>
                <a:gd name="T32" fmla="*/ 2241 w 6587"/>
                <a:gd name="T33" fmla="*/ 135 h 296"/>
                <a:gd name="T34" fmla="*/ 2377 w 6587"/>
                <a:gd name="T35" fmla="*/ 148 h 296"/>
                <a:gd name="T36" fmla="*/ 2513 w 6587"/>
                <a:gd name="T37" fmla="*/ 160 h 296"/>
                <a:gd name="T38" fmla="*/ 2648 w 6587"/>
                <a:gd name="T39" fmla="*/ 173 h 296"/>
                <a:gd name="T40" fmla="*/ 2784 w 6587"/>
                <a:gd name="T41" fmla="*/ 185 h 296"/>
                <a:gd name="T42" fmla="*/ 2921 w 6587"/>
                <a:gd name="T43" fmla="*/ 198 h 296"/>
                <a:gd name="T44" fmla="*/ 3056 w 6587"/>
                <a:gd name="T45" fmla="*/ 209 h 296"/>
                <a:gd name="T46" fmla="*/ 3191 w 6587"/>
                <a:gd name="T47" fmla="*/ 220 h 296"/>
                <a:gd name="T48" fmla="*/ 3328 w 6587"/>
                <a:gd name="T49" fmla="*/ 231 h 296"/>
                <a:gd name="T50" fmla="*/ 3464 w 6587"/>
                <a:gd name="T51" fmla="*/ 243 h 296"/>
                <a:gd name="T52" fmla="*/ 3599 w 6587"/>
                <a:gd name="T53" fmla="*/ 252 h 296"/>
                <a:gd name="T54" fmla="*/ 3735 w 6587"/>
                <a:gd name="T55" fmla="*/ 261 h 296"/>
                <a:gd name="T56" fmla="*/ 3871 w 6587"/>
                <a:gd name="T57" fmla="*/ 269 h 296"/>
                <a:gd name="T58" fmla="*/ 4007 w 6587"/>
                <a:gd name="T59" fmla="*/ 278 h 296"/>
                <a:gd name="T60" fmla="*/ 4142 w 6587"/>
                <a:gd name="T61" fmla="*/ 283 h 296"/>
                <a:gd name="T62" fmla="*/ 4278 w 6587"/>
                <a:gd name="T63" fmla="*/ 289 h 296"/>
                <a:gd name="T64" fmla="*/ 4414 w 6587"/>
                <a:gd name="T65" fmla="*/ 293 h 296"/>
                <a:gd name="T66" fmla="*/ 4550 w 6587"/>
                <a:gd name="T67" fmla="*/ 294 h 296"/>
                <a:gd name="T68" fmla="*/ 4685 w 6587"/>
                <a:gd name="T69" fmla="*/ 296 h 296"/>
                <a:gd name="T70" fmla="*/ 4822 w 6587"/>
                <a:gd name="T71" fmla="*/ 296 h 296"/>
                <a:gd name="T72" fmla="*/ 4958 w 6587"/>
                <a:gd name="T73" fmla="*/ 293 h 296"/>
                <a:gd name="T74" fmla="*/ 5093 w 6587"/>
                <a:gd name="T75" fmla="*/ 287 h 296"/>
                <a:gd name="T76" fmla="*/ 5228 w 6587"/>
                <a:gd name="T77" fmla="*/ 280 h 296"/>
                <a:gd name="T78" fmla="*/ 5365 w 6587"/>
                <a:gd name="T79" fmla="*/ 272 h 296"/>
                <a:gd name="T80" fmla="*/ 5501 w 6587"/>
                <a:gd name="T81" fmla="*/ 261 h 296"/>
                <a:gd name="T82" fmla="*/ 5636 w 6587"/>
                <a:gd name="T83" fmla="*/ 245 h 296"/>
                <a:gd name="T84" fmla="*/ 5773 w 6587"/>
                <a:gd name="T85" fmla="*/ 229 h 296"/>
                <a:gd name="T86" fmla="*/ 5908 w 6587"/>
                <a:gd name="T87" fmla="*/ 208 h 296"/>
                <a:gd name="T88" fmla="*/ 6044 w 6587"/>
                <a:gd name="T89" fmla="*/ 184 h 296"/>
                <a:gd name="T90" fmla="*/ 6179 w 6587"/>
                <a:gd name="T91" fmla="*/ 156 h 296"/>
                <a:gd name="T92" fmla="*/ 6316 w 6587"/>
                <a:gd name="T93" fmla="*/ 124 h 296"/>
                <a:gd name="T94" fmla="*/ 6451 w 6587"/>
                <a:gd name="T95" fmla="*/ 88 h 296"/>
                <a:gd name="T96" fmla="*/ 6587 w 6587"/>
                <a:gd name="T97" fmla="*/ 4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87" h="296">
                  <a:moveTo>
                    <a:pt x="0" y="0"/>
                  </a:moveTo>
                  <a:lnTo>
                    <a:pt x="68" y="1"/>
                  </a:lnTo>
                  <a:lnTo>
                    <a:pt x="135" y="1"/>
                  </a:lnTo>
                  <a:lnTo>
                    <a:pt x="204" y="2"/>
                  </a:lnTo>
                  <a:lnTo>
                    <a:pt x="272" y="4"/>
                  </a:lnTo>
                  <a:lnTo>
                    <a:pt x="339" y="5"/>
                  </a:lnTo>
                  <a:lnTo>
                    <a:pt x="407" y="8"/>
                  </a:lnTo>
                  <a:lnTo>
                    <a:pt x="476" y="11"/>
                  </a:lnTo>
                  <a:lnTo>
                    <a:pt x="543" y="12"/>
                  </a:lnTo>
                  <a:lnTo>
                    <a:pt x="611" y="15"/>
                  </a:lnTo>
                  <a:lnTo>
                    <a:pt x="680" y="19"/>
                  </a:lnTo>
                  <a:lnTo>
                    <a:pt x="747" y="22"/>
                  </a:lnTo>
                  <a:lnTo>
                    <a:pt x="815" y="25"/>
                  </a:lnTo>
                  <a:lnTo>
                    <a:pt x="882" y="29"/>
                  </a:lnTo>
                  <a:lnTo>
                    <a:pt x="951" y="33"/>
                  </a:lnTo>
                  <a:lnTo>
                    <a:pt x="1019" y="37"/>
                  </a:lnTo>
                  <a:lnTo>
                    <a:pt x="1086" y="42"/>
                  </a:lnTo>
                  <a:lnTo>
                    <a:pt x="1154" y="46"/>
                  </a:lnTo>
                  <a:lnTo>
                    <a:pt x="1223" y="51"/>
                  </a:lnTo>
                  <a:lnTo>
                    <a:pt x="1290" y="55"/>
                  </a:lnTo>
                  <a:lnTo>
                    <a:pt x="1358" y="61"/>
                  </a:lnTo>
                  <a:lnTo>
                    <a:pt x="1427" y="65"/>
                  </a:lnTo>
                  <a:lnTo>
                    <a:pt x="1494" y="71"/>
                  </a:lnTo>
                  <a:lnTo>
                    <a:pt x="1562" y="76"/>
                  </a:lnTo>
                  <a:lnTo>
                    <a:pt x="1630" y="82"/>
                  </a:lnTo>
                  <a:lnTo>
                    <a:pt x="1697" y="88"/>
                  </a:lnTo>
                  <a:lnTo>
                    <a:pt x="1766" y="93"/>
                  </a:lnTo>
                  <a:lnTo>
                    <a:pt x="1833" y="99"/>
                  </a:lnTo>
                  <a:lnTo>
                    <a:pt x="1901" y="106"/>
                  </a:lnTo>
                  <a:lnTo>
                    <a:pt x="1970" y="111"/>
                  </a:lnTo>
                  <a:lnTo>
                    <a:pt x="2037" y="117"/>
                  </a:lnTo>
                  <a:lnTo>
                    <a:pt x="2105" y="124"/>
                  </a:lnTo>
                  <a:lnTo>
                    <a:pt x="2174" y="129"/>
                  </a:lnTo>
                  <a:lnTo>
                    <a:pt x="2241" y="135"/>
                  </a:lnTo>
                  <a:lnTo>
                    <a:pt x="2309" y="142"/>
                  </a:lnTo>
                  <a:lnTo>
                    <a:pt x="2377" y="148"/>
                  </a:lnTo>
                  <a:lnTo>
                    <a:pt x="2444" y="155"/>
                  </a:lnTo>
                  <a:lnTo>
                    <a:pt x="2513" y="160"/>
                  </a:lnTo>
                  <a:lnTo>
                    <a:pt x="2580" y="167"/>
                  </a:lnTo>
                  <a:lnTo>
                    <a:pt x="2648" y="173"/>
                  </a:lnTo>
                  <a:lnTo>
                    <a:pt x="2717" y="180"/>
                  </a:lnTo>
                  <a:lnTo>
                    <a:pt x="2784" y="185"/>
                  </a:lnTo>
                  <a:lnTo>
                    <a:pt x="2852" y="191"/>
                  </a:lnTo>
                  <a:lnTo>
                    <a:pt x="2921" y="198"/>
                  </a:lnTo>
                  <a:lnTo>
                    <a:pt x="2988" y="204"/>
                  </a:lnTo>
                  <a:lnTo>
                    <a:pt x="3056" y="209"/>
                  </a:lnTo>
                  <a:lnTo>
                    <a:pt x="3124" y="215"/>
                  </a:lnTo>
                  <a:lnTo>
                    <a:pt x="3191" y="220"/>
                  </a:lnTo>
                  <a:lnTo>
                    <a:pt x="3260" y="226"/>
                  </a:lnTo>
                  <a:lnTo>
                    <a:pt x="3328" y="231"/>
                  </a:lnTo>
                  <a:lnTo>
                    <a:pt x="3395" y="237"/>
                  </a:lnTo>
                  <a:lnTo>
                    <a:pt x="3464" y="243"/>
                  </a:lnTo>
                  <a:lnTo>
                    <a:pt x="3531" y="247"/>
                  </a:lnTo>
                  <a:lnTo>
                    <a:pt x="3599" y="252"/>
                  </a:lnTo>
                  <a:lnTo>
                    <a:pt x="3667" y="257"/>
                  </a:lnTo>
                  <a:lnTo>
                    <a:pt x="3735" y="261"/>
                  </a:lnTo>
                  <a:lnTo>
                    <a:pt x="3803" y="266"/>
                  </a:lnTo>
                  <a:lnTo>
                    <a:pt x="3871" y="269"/>
                  </a:lnTo>
                  <a:lnTo>
                    <a:pt x="3938" y="273"/>
                  </a:lnTo>
                  <a:lnTo>
                    <a:pt x="4007" y="278"/>
                  </a:lnTo>
                  <a:lnTo>
                    <a:pt x="4075" y="280"/>
                  </a:lnTo>
                  <a:lnTo>
                    <a:pt x="4142" y="283"/>
                  </a:lnTo>
                  <a:lnTo>
                    <a:pt x="4211" y="286"/>
                  </a:lnTo>
                  <a:lnTo>
                    <a:pt x="4278" y="289"/>
                  </a:lnTo>
                  <a:lnTo>
                    <a:pt x="4346" y="290"/>
                  </a:lnTo>
                  <a:lnTo>
                    <a:pt x="4414" y="293"/>
                  </a:lnTo>
                  <a:lnTo>
                    <a:pt x="4481" y="294"/>
                  </a:lnTo>
                  <a:lnTo>
                    <a:pt x="4550" y="294"/>
                  </a:lnTo>
                  <a:lnTo>
                    <a:pt x="4618" y="296"/>
                  </a:lnTo>
                  <a:lnTo>
                    <a:pt x="4685" y="296"/>
                  </a:lnTo>
                  <a:lnTo>
                    <a:pt x="4754" y="296"/>
                  </a:lnTo>
                  <a:lnTo>
                    <a:pt x="4822" y="296"/>
                  </a:lnTo>
                  <a:lnTo>
                    <a:pt x="4889" y="294"/>
                  </a:lnTo>
                  <a:lnTo>
                    <a:pt x="4958" y="293"/>
                  </a:lnTo>
                  <a:lnTo>
                    <a:pt x="5026" y="290"/>
                  </a:lnTo>
                  <a:lnTo>
                    <a:pt x="5093" y="287"/>
                  </a:lnTo>
                  <a:lnTo>
                    <a:pt x="5161" y="285"/>
                  </a:lnTo>
                  <a:lnTo>
                    <a:pt x="5228" y="280"/>
                  </a:lnTo>
                  <a:lnTo>
                    <a:pt x="5297" y="276"/>
                  </a:lnTo>
                  <a:lnTo>
                    <a:pt x="5365" y="272"/>
                  </a:lnTo>
                  <a:lnTo>
                    <a:pt x="5432" y="266"/>
                  </a:lnTo>
                  <a:lnTo>
                    <a:pt x="5501" y="261"/>
                  </a:lnTo>
                  <a:lnTo>
                    <a:pt x="5569" y="254"/>
                  </a:lnTo>
                  <a:lnTo>
                    <a:pt x="5636" y="245"/>
                  </a:lnTo>
                  <a:lnTo>
                    <a:pt x="5705" y="237"/>
                  </a:lnTo>
                  <a:lnTo>
                    <a:pt x="5773" y="229"/>
                  </a:lnTo>
                  <a:lnTo>
                    <a:pt x="5840" y="219"/>
                  </a:lnTo>
                  <a:lnTo>
                    <a:pt x="5908" y="208"/>
                  </a:lnTo>
                  <a:lnTo>
                    <a:pt x="5975" y="197"/>
                  </a:lnTo>
                  <a:lnTo>
                    <a:pt x="6044" y="184"/>
                  </a:lnTo>
                  <a:lnTo>
                    <a:pt x="6112" y="170"/>
                  </a:lnTo>
                  <a:lnTo>
                    <a:pt x="6179" y="156"/>
                  </a:lnTo>
                  <a:lnTo>
                    <a:pt x="6248" y="141"/>
                  </a:lnTo>
                  <a:lnTo>
                    <a:pt x="6316" y="124"/>
                  </a:lnTo>
                  <a:lnTo>
                    <a:pt x="6383" y="106"/>
                  </a:lnTo>
                  <a:lnTo>
                    <a:pt x="6451" y="88"/>
                  </a:lnTo>
                  <a:lnTo>
                    <a:pt x="6520" y="68"/>
                  </a:lnTo>
                  <a:lnTo>
                    <a:pt x="6587" y="46"/>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7" name="Freeform 141"/>
            <p:cNvSpPr>
              <a:spLocks/>
            </p:cNvSpPr>
            <p:nvPr/>
          </p:nvSpPr>
          <p:spPr bwMode="auto">
            <a:xfrm>
              <a:off x="6419850" y="839788"/>
              <a:ext cx="107950" cy="36513"/>
            </a:xfrm>
            <a:custGeom>
              <a:avLst/>
              <a:gdLst>
                <a:gd name="T0" fmla="*/ 0 w 137"/>
                <a:gd name="T1" fmla="*/ 46 h 46"/>
                <a:gd name="T2" fmla="*/ 68 w 137"/>
                <a:gd name="T3" fmla="*/ 23 h 46"/>
                <a:gd name="T4" fmla="*/ 137 w 137"/>
                <a:gd name="T5" fmla="*/ 0 h 46"/>
              </a:gdLst>
              <a:ahLst/>
              <a:cxnLst>
                <a:cxn ang="0">
                  <a:pos x="T0" y="T1"/>
                </a:cxn>
                <a:cxn ang="0">
                  <a:pos x="T2" y="T3"/>
                </a:cxn>
                <a:cxn ang="0">
                  <a:pos x="T4" y="T5"/>
                </a:cxn>
              </a:cxnLst>
              <a:rect l="0" t="0" r="r" b="b"/>
              <a:pathLst>
                <a:path w="137" h="46">
                  <a:moveTo>
                    <a:pt x="0" y="46"/>
                  </a:moveTo>
                  <a:lnTo>
                    <a:pt x="68" y="23"/>
                  </a:lnTo>
                  <a:lnTo>
                    <a:pt x="137" y="0"/>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8" name="Line 142"/>
            <p:cNvSpPr>
              <a:spLocks noChangeShapeType="1"/>
            </p:cNvSpPr>
            <p:nvPr/>
          </p:nvSpPr>
          <p:spPr bwMode="auto">
            <a:xfrm>
              <a:off x="1190625" y="841376"/>
              <a:ext cx="39688" cy="0"/>
            </a:xfrm>
            <a:prstGeom prst="line">
              <a:avLst/>
            </a:prstGeom>
            <a:noFill/>
            <a:ln w="26988">
              <a:solidFill>
                <a:srgbClr val="00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9" name="Freeform 143"/>
            <p:cNvSpPr>
              <a:spLocks/>
            </p:cNvSpPr>
            <p:nvPr/>
          </p:nvSpPr>
          <p:spPr bwMode="auto">
            <a:xfrm>
              <a:off x="1279525" y="842963"/>
              <a:ext cx="92075" cy="4763"/>
            </a:xfrm>
            <a:custGeom>
              <a:avLst/>
              <a:gdLst>
                <a:gd name="T0" fmla="*/ 0 w 83"/>
                <a:gd name="T1" fmla="*/ 0 h 4"/>
                <a:gd name="T2" fmla="*/ 47 w 83"/>
                <a:gd name="T3" fmla="*/ 2 h 4"/>
                <a:gd name="T4" fmla="*/ 83 w 83"/>
                <a:gd name="T5" fmla="*/ 4 h 4"/>
              </a:gdLst>
              <a:ahLst/>
              <a:cxnLst>
                <a:cxn ang="0">
                  <a:pos x="T0" y="T1"/>
                </a:cxn>
                <a:cxn ang="0">
                  <a:pos x="T2" y="T3"/>
                </a:cxn>
                <a:cxn ang="0">
                  <a:pos x="T4" y="T5"/>
                </a:cxn>
              </a:cxnLst>
              <a:rect l="0" t="0" r="r" b="b"/>
              <a:pathLst>
                <a:path w="83" h="4">
                  <a:moveTo>
                    <a:pt x="0" y="0"/>
                  </a:moveTo>
                  <a:lnTo>
                    <a:pt x="47" y="2"/>
                  </a:lnTo>
                  <a:lnTo>
                    <a:pt x="83" y="4"/>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0" name="Freeform 144"/>
            <p:cNvSpPr>
              <a:spLocks/>
            </p:cNvSpPr>
            <p:nvPr/>
          </p:nvSpPr>
          <p:spPr bwMode="auto">
            <a:xfrm>
              <a:off x="1420813" y="850901"/>
              <a:ext cx="92075" cy="7938"/>
            </a:xfrm>
            <a:custGeom>
              <a:avLst/>
              <a:gdLst>
                <a:gd name="T0" fmla="*/ 0 w 83"/>
                <a:gd name="T1" fmla="*/ 0 h 7"/>
                <a:gd name="T2" fmla="*/ 47 w 83"/>
                <a:gd name="T3" fmla="*/ 4 h 7"/>
                <a:gd name="T4" fmla="*/ 83 w 83"/>
                <a:gd name="T5" fmla="*/ 7 h 7"/>
              </a:gdLst>
              <a:ahLst/>
              <a:cxnLst>
                <a:cxn ang="0">
                  <a:pos x="T0" y="T1"/>
                </a:cxn>
                <a:cxn ang="0">
                  <a:pos x="T2" y="T3"/>
                </a:cxn>
                <a:cxn ang="0">
                  <a:pos x="T4" y="T5"/>
                </a:cxn>
              </a:cxnLst>
              <a:rect l="0" t="0" r="r" b="b"/>
              <a:pathLst>
                <a:path w="83" h="7">
                  <a:moveTo>
                    <a:pt x="0" y="0"/>
                  </a:moveTo>
                  <a:lnTo>
                    <a:pt x="47" y="4"/>
                  </a:lnTo>
                  <a:lnTo>
                    <a:pt x="83" y="7"/>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1" name="Freeform 145"/>
            <p:cNvSpPr>
              <a:spLocks/>
            </p:cNvSpPr>
            <p:nvPr/>
          </p:nvSpPr>
          <p:spPr bwMode="auto">
            <a:xfrm>
              <a:off x="1562100" y="862013"/>
              <a:ext cx="90488" cy="11113"/>
            </a:xfrm>
            <a:custGeom>
              <a:avLst/>
              <a:gdLst>
                <a:gd name="T0" fmla="*/ 0 w 83"/>
                <a:gd name="T1" fmla="*/ 0 h 10"/>
                <a:gd name="T2" fmla="*/ 47 w 83"/>
                <a:gd name="T3" fmla="*/ 6 h 10"/>
                <a:gd name="T4" fmla="*/ 83 w 83"/>
                <a:gd name="T5" fmla="*/ 10 h 10"/>
              </a:gdLst>
              <a:ahLst/>
              <a:cxnLst>
                <a:cxn ang="0">
                  <a:pos x="T0" y="T1"/>
                </a:cxn>
                <a:cxn ang="0">
                  <a:pos x="T2" y="T3"/>
                </a:cxn>
                <a:cxn ang="0">
                  <a:pos x="T4" y="T5"/>
                </a:cxn>
              </a:cxnLst>
              <a:rect l="0" t="0" r="r" b="b"/>
              <a:pathLst>
                <a:path w="83" h="10">
                  <a:moveTo>
                    <a:pt x="0" y="0"/>
                  </a:moveTo>
                  <a:lnTo>
                    <a:pt x="47" y="6"/>
                  </a:lnTo>
                  <a:lnTo>
                    <a:pt x="83" y="1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2" name="Freeform 146"/>
            <p:cNvSpPr>
              <a:spLocks/>
            </p:cNvSpPr>
            <p:nvPr/>
          </p:nvSpPr>
          <p:spPr bwMode="auto">
            <a:xfrm>
              <a:off x="1701800" y="881063"/>
              <a:ext cx="92075" cy="12700"/>
            </a:xfrm>
            <a:custGeom>
              <a:avLst/>
              <a:gdLst>
                <a:gd name="T0" fmla="*/ 0 w 83"/>
                <a:gd name="T1" fmla="*/ 0 h 12"/>
                <a:gd name="T2" fmla="*/ 47 w 83"/>
                <a:gd name="T3" fmla="*/ 6 h 12"/>
                <a:gd name="T4" fmla="*/ 83 w 83"/>
                <a:gd name="T5" fmla="*/ 12 h 12"/>
              </a:gdLst>
              <a:ahLst/>
              <a:cxnLst>
                <a:cxn ang="0">
                  <a:pos x="T0" y="T1"/>
                </a:cxn>
                <a:cxn ang="0">
                  <a:pos x="T2" y="T3"/>
                </a:cxn>
                <a:cxn ang="0">
                  <a:pos x="T4" y="T5"/>
                </a:cxn>
              </a:cxnLst>
              <a:rect l="0" t="0" r="r" b="b"/>
              <a:pathLst>
                <a:path w="83" h="12">
                  <a:moveTo>
                    <a:pt x="0" y="0"/>
                  </a:moveTo>
                  <a:lnTo>
                    <a:pt x="47" y="6"/>
                  </a:lnTo>
                  <a:lnTo>
                    <a:pt x="83" y="12"/>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3" name="Freeform 147"/>
            <p:cNvSpPr>
              <a:spLocks/>
            </p:cNvSpPr>
            <p:nvPr/>
          </p:nvSpPr>
          <p:spPr bwMode="auto">
            <a:xfrm>
              <a:off x="1843088" y="901701"/>
              <a:ext cx="92075" cy="15875"/>
            </a:xfrm>
            <a:custGeom>
              <a:avLst/>
              <a:gdLst>
                <a:gd name="T0" fmla="*/ 0 w 83"/>
                <a:gd name="T1" fmla="*/ 0 h 14"/>
                <a:gd name="T2" fmla="*/ 47 w 83"/>
                <a:gd name="T3" fmla="*/ 8 h 14"/>
                <a:gd name="T4" fmla="*/ 83 w 83"/>
                <a:gd name="T5" fmla="*/ 14 h 14"/>
              </a:gdLst>
              <a:ahLst/>
              <a:cxnLst>
                <a:cxn ang="0">
                  <a:pos x="T0" y="T1"/>
                </a:cxn>
                <a:cxn ang="0">
                  <a:pos x="T2" y="T3"/>
                </a:cxn>
                <a:cxn ang="0">
                  <a:pos x="T4" y="T5"/>
                </a:cxn>
              </a:cxnLst>
              <a:rect l="0" t="0" r="r" b="b"/>
              <a:pathLst>
                <a:path w="83" h="14">
                  <a:moveTo>
                    <a:pt x="0" y="0"/>
                  </a:moveTo>
                  <a:lnTo>
                    <a:pt x="47" y="8"/>
                  </a:lnTo>
                  <a:lnTo>
                    <a:pt x="83" y="14"/>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4" name="Freeform 148"/>
            <p:cNvSpPr>
              <a:spLocks/>
            </p:cNvSpPr>
            <p:nvPr/>
          </p:nvSpPr>
          <p:spPr bwMode="auto">
            <a:xfrm>
              <a:off x="1982788" y="925513"/>
              <a:ext cx="92075" cy="19050"/>
            </a:xfrm>
            <a:custGeom>
              <a:avLst/>
              <a:gdLst>
                <a:gd name="T0" fmla="*/ 0 w 83"/>
                <a:gd name="T1" fmla="*/ 0 h 17"/>
                <a:gd name="T2" fmla="*/ 47 w 83"/>
                <a:gd name="T3" fmla="*/ 10 h 17"/>
                <a:gd name="T4" fmla="*/ 83 w 83"/>
                <a:gd name="T5" fmla="*/ 17 h 17"/>
              </a:gdLst>
              <a:ahLst/>
              <a:cxnLst>
                <a:cxn ang="0">
                  <a:pos x="T0" y="T1"/>
                </a:cxn>
                <a:cxn ang="0">
                  <a:pos x="T2" y="T3"/>
                </a:cxn>
                <a:cxn ang="0">
                  <a:pos x="T4" y="T5"/>
                </a:cxn>
              </a:cxnLst>
              <a:rect l="0" t="0" r="r" b="b"/>
              <a:pathLst>
                <a:path w="83" h="17">
                  <a:moveTo>
                    <a:pt x="0" y="0"/>
                  </a:moveTo>
                  <a:lnTo>
                    <a:pt x="47" y="10"/>
                  </a:lnTo>
                  <a:lnTo>
                    <a:pt x="83" y="17"/>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5" name="Freeform 149"/>
            <p:cNvSpPr>
              <a:spLocks/>
            </p:cNvSpPr>
            <p:nvPr/>
          </p:nvSpPr>
          <p:spPr bwMode="auto">
            <a:xfrm>
              <a:off x="2124075" y="954088"/>
              <a:ext cx="92075" cy="22225"/>
            </a:xfrm>
            <a:custGeom>
              <a:avLst/>
              <a:gdLst>
                <a:gd name="T0" fmla="*/ 0 w 83"/>
                <a:gd name="T1" fmla="*/ 0 h 19"/>
                <a:gd name="T2" fmla="*/ 47 w 83"/>
                <a:gd name="T3" fmla="*/ 11 h 19"/>
                <a:gd name="T4" fmla="*/ 83 w 83"/>
                <a:gd name="T5" fmla="*/ 19 h 19"/>
              </a:gdLst>
              <a:ahLst/>
              <a:cxnLst>
                <a:cxn ang="0">
                  <a:pos x="T0" y="T1"/>
                </a:cxn>
                <a:cxn ang="0">
                  <a:pos x="T2" y="T3"/>
                </a:cxn>
                <a:cxn ang="0">
                  <a:pos x="T4" y="T5"/>
                </a:cxn>
              </a:cxnLst>
              <a:rect l="0" t="0" r="r" b="b"/>
              <a:pathLst>
                <a:path w="83" h="19">
                  <a:moveTo>
                    <a:pt x="0" y="0"/>
                  </a:moveTo>
                  <a:lnTo>
                    <a:pt x="47" y="11"/>
                  </a:lnTo>
                  <a:lnTo>
                    <a:pt x="83" y="19"/>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6" name="Freeform 150"/>
            <p:cNvSpPr>
              <a:spLocks/>
            </p:cNvSpPr>
            <p:nvPr/>
          </p:nvSpPr>
          <p:spPr bwMode="auto">
            <a:xfrm>
              <a:off x="2265363" y="987426"/>
              <a:ext cx="92075" cy="22225"/>
            </a:xfrm>
            <a:custGeom>
              <a:avLst/>
              <a:gdLst>
                <a:gd name="T0" fmla="*/ 0 w 83"/>
                <a:gd name="T1" fmla="*/ 0 h 20"/>
                <a:gd name="T2" fmla="*/ 47 w 83"/>
                <a:gd name="T3" fmla="*/ 12 h 20"/>
                <a:gd name="T4" fmla="*/ 83 w 83"/>
                <a:gd name="T5" fmla="*/ 20 h 20"/>
              </a:gdLst>
              <a:ahLst/>
              <a:cxnLst>
                <a:cxn ang="0">
                  <a:pos x="T0" y="T1"/>
                </a:cxn>
                <a:cxn ang="0">
                  <a:pos x="T2" y="T3"/>
                </a:cxn>
                <a:cxn ang="0">
                  <a:pos x="T4" y="T5"/>
                </a:cxn>
              </a:cxnLst>
              <a:rect l="0" t="0" r="r" b="b"/>
              <a:pathLst>
                <a:path w="83" h="20">
                  <a:moveTo>
                    <a:pt x="0" y="0"/>
                  </a:moveTo>
                  <a:lnTo>
                    <a:pt x="47" y="12"/>
                  </a:lnTo>
                  <a:lnTo>
                    <a:pt x="83" y="2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7" name="Freeform 151"/>
            <p:cNvSpPr>
              <a:spLocks/>
            </p:cNvSpPr>
            <p:nvPr/>
          </p:nvSpPr>
          <p:spPr bwMode="auto">
            <a:xfrm>
              <a:off x="2405063" y="1020763"/>
              <a:ext cx="92075" cy="25400"/>
            </a:xfrm>
            <a:custGeom>
              <a:avLst/>
              <a:gdLst>
                <a:gd name="T0" fmla="*/ 0 w 83"/>
                <a:gd name="T1" fmla="*/ 0 h 22"/>
                <a:gd name="T2" fmla="*/ 47 w 83"/>
                <a:gd name="T3" fmla="*/ 12 h 22"/>
                <a:gd name="T4" fmla="*/ 83 w 83"/>
                <a:gd name="T5" fmla="*/ 22 h 22"/>
              </a:gdLst>
              <a:ahLst/>
              <a:cxnLst>
                <a:cxn ang="0">
                  <a:pos x="T0" y="T1"/>
                </a:cxn>
                <a:cxn ang="0">
                  <a:pos x="T2" y="T3"/>
                </a:cxn>
                <a:cxn ang="0">
                  <a:pos x="T4" y="T5"/>
                </a:cxn>
              </a:cxnLst>
              <a:rect l="0" t="0" r="r" b="b"/>
              <a:pathLst>
                <a:path w="83" h="22">
                  <a:moveTo>
                    <a:pt x="0" y="0"/>
                  </a:moveTo>
                  <a:lnTo>
                    <a:pt x="47" y="12"/>
                  </a:lnTo>
                  <a:lnTo>
                    <a:pt x="83" y="22"/>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8" name="Freeform 152"/>
            <p:cNvSpPr>
              <a:spLocks/>
            </p:cNvSpPr>
            <p:nvPr/>
          </p:nvSpPr>
          <p:spPr bwMode="auto">
            <a:xfrm>
              <a:off x="2546350" y="1060451"/>
              <a:ext cx="92075" cy="25400"/>
            </a:xfrm>
            <a:custGeom>
              <a:avLst/>
              <a:gdLst>
                <a:gd name="T0" fmla="*/ 0 w 83"/>
                <a:gd name="T1" fmla="*/ 0 h 23"/>
                <a:gd name="T2" fmla="*/ 47 w 83"/>
                <a:gd name="T3" fmla="*/ 12 h 23"/>
                <a:gd name="T4" fmla="*/ 83 w 83"/>
                <a:gd name="T5" fmla="*/ 23 h 23"/>
              </a:gdLst>
              <a:ahLst/>
              <a:cxnLst>
                <a:cxn ang="0">
                  <a:pos x="T0" y="T1"/>
                </a:cxn>
                <a:cxn ang="0">
                  <a:pos x="T2" y="T3"/>
                </a:cxn>
                <a:cxn ang="0">
                  <a:pos x="T4" y="T5"/>
                </a:cxn>
              </a:cxnLst>
              <a:rect l="0" t="0" r="r" b="b"/>
              <a:pathLst>
                <a:path w="83" h="23">
                  <a:moveTo>
                    <a:pt x="0" y="0"/>
                  </a:moveTo>
                  <a:lnTo>
                    <a:pt x="47" y="12"/>
                  </a:lnTo>
                  <a:lnTo>
                    <a:pt x="83" y="23"/>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9" name="Freeform 153"/>
            <p:cNvSpPr>
              <a:spLocks/>
            </p:cNvSpPr>
            <p:nvPr/>
          </p:nvSpPr>
          <p:spPr bwMode="auto">
            <a:xfrm>
              <a:off x="2687638" y="1100138"/>
              <a:ext cx="92075" cy="26988"/>
            </a:xfrm>
            <a:custGeom>
              <a:avLst/>
              <a:gdLst>
                <a:gd name="T0" fmla="*/ 0 w 83"/>
                <a:gd name="T1" fmla="*/ 0 h 25"/>
                <a:gd name="T2" fmla="*/ 47 w 83"/>
                <a:gd name="T3" fmla="*/ 14 h 25"/>
                <a:gd name="T4" fmla="*/ 83 w 83"/>
                <a:gd name="T5" fmla="*/ 25 h 25"/>
              </a:gdLst>
              <a:ahLst/>
              <a:cxnLst>
                <a:cxn ang="0">
                  <a:pos x="T0" y="T1"/>
                </a:cxn>
                <a:cxn ang="0">
                  <a:pos x="T2" y="T3"/>
                </a:cxn>
                <a:cxn ang="0">
                  <a:pos x="T4" y="T5"/>
                </a:cxn>
              </a:cxnLst>
              <a:rect l="0" t="0" r="r" b="b"/>
              <a:pathLst>
                <a:path w="83" h="25">
                  <a:moveTo>
                    <a:pt x="0" y="0"/>
                  </a:moveTo>
                  <a:lnTo>
                    <a:pt x="47" y="14"/>
                  </a:lnTo>
                  <a:lnTo>
                    <a:pt x="83" y="25"/>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0" name="Freeform 154"/>
            <p:cNvSpPr>
              <a:spLocks/>
            </p:cNvSpPr>
            <p:nvPr/>
          </p:nvSpPr>
          <p:spPr bwMode="auto">
            <a:xfrm>
              <a:off x="2827338" y="1143001"/>
              <a:ext cx="92075" cy="28575"/>
            </a:xfrm>
            <a:custGeom>
              <a:avLst/>
              <a:gdLst>
                <a:gd name="T0" fmla="*/ 0 w 83"/>
                <a:gd name="T1" fmla="*/ 0 h 25"/>
                <a:gd name="T2" fmla="*/ 47 w 83"/>
                <a:gd name="T3" fmla="*/ 14 h 25"/>
                <a:gd name="T4" fmla="*/ 83 w 83"/>
                <a:gd name="T5" fmla="*/ 25 h 25"/>
              </a:gdLst>
              <a:ahLst/>
              <a:cxnLst>
                <a:cxn ang="0">
                  <a:pos x="T0" y="T1"/>
                </a:cxn>
                <a:cxn ang="0">
                  <a:pos x="T2" y="T3"/>
                </a:cxn>
                <a:cxn ang="0">
                  <a:pos x="T4" y="T5"/>
                </a:cxn>
              </a:cxnLst>
              <a:rect l="0" t="0" r="r" b="b"/>
              <a:pathLst>
                <a:path w="83" h="25">
                  <a:moveTo>
                    <a:pt x="0" y="0"/>
                  </a:moveTo>
                  <a:lnTo>
                    <a:pt x="47" y="14"/>
                  </a:lnTo>
                  <a:lnTo>
                    <a:pt x="83" y="25"/>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1" name="Freeform 155"/>
            <p:cNvSpPr>
              <a:spLocks/>
            </p:cNvSpPr>
            <p:nvPr/>
          </p:nvSpPr>
          <p:spPr bwMode="auto">
            <a:xfrm>
              <a:off x="2968625" y="1187451"/>
              <a:ext cx="92075" cy="30163"/>
            </a:xfrm>
            <a:custGeom>
              <a:avLst/>
              <a:gdLst>
                <a:gd name="T0" fmla="*/ 0 w 83"/>
                <a:gd name="T1" fmla="*/ 0 h 27"/>
                <a:gd name="T2" fmla="*/ 47 w 83"/>
                <a:gd name="T3" fmla="*/ 15 h 27"/>
                <a:gd name="T4" fmla="*/ 83 w 83"/>
                <a:gd name="T5" fmla="*/ 27 h 27"/>
              </a:gdLst>
              <a:ahLst/>
              <a:cxnLst>
                <a:cxn ang="0">
                  <a:pos x="T0" y="T1"/>
                </a:cxn>
                <a:cxn ang="0">
                  <a:pos x="T2" y="T3"/>
                </a:cxn>
                <a:cxn ang="0">
                  <a:pos x="T4" y="T5"/>
                </a:cxn>
              </a:cxnLst>
              <a:rect l="0" t="0" r="r" b="b"/>
              <a:pathLst>
                <a:path w="83" h="27">
                  <a:moveTo>
                    <a:pt x="0" y="0"/>
                  </a:moveTo>
                  <a:lnTo>
                    <a:pt x="47" y="15"/>
                  </a:lnTo>
                  <a:lnTo>
                    <a:pt x="83" y="27"/>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2" name="Freeform 156"/>
            <p:cNvSpPr>
              <a:spLocks/>
            </p:cNvSpPr>
            <p:nvPr/>
          </p:nvSpPr>
          <p:spPr bwMode="auto">
            <a:xfrm>
              <a:off x="3109913" y="1233488"/>
              <a:ext cx="92075" cy="33338"/>
            </a:xfrm>
            <a:custGeom>
              <a:avLst/>
              <a:gdLst>
                <a:gd name="T0" fmla="*/ 0 w 83"/>
                <a:gd name="T1" fmla="*/ 0 h 29"/>
                <a:gd name="T2" fmla="*/ 47 w 83"/>
                <a:gd name="T3" fmla="*/ 16 h 29"/>
                <a:gd name="T4" fmla="*/ 83 w 83"/>
                <a:gd name="T5" fmla="*/ 29 h 29"/>
              </a:gdLst>
              <a:ahLst/>
              <a:cxnLst>
                <a:cxn ang="0">
                  <a:pos x="T0" y="T1"/>
                </a:cxn>
                <a:cxn ang="0">
                  <a:pos x="T2" y="T3"/>
                </a:cxn>
                <a:cxn ang="0">
                  <a:pos x="T4" y="T5"/>
                </a:cxn>
              </a:cxnLst>
              <a:rect l="0" t="0" r="r" b="b"/>
              <a:pathLst>
                <a:path w="83" h="29">
                  <a:moveTo>
                    <a:pt x="0" y="0"/>
                  </a:moveTo>
                  <a:lnTo>
                    <a:pt x="47" y="16"/>
                  </a:lnTo>
                  <a:lnTo>
                    <a:pt x="83" y="29"/>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3" name="Freeform 157"/>
            <p:cNvSpPr>
              <a:spLocks/>
            </p:cNvSpPr>
            <p:nvPr/>
          </p:nvSpPr>
          <p:spPr bwMode="auto">
            <a:xfrm>
              <a:off x="3249613" y="1282701"/>
              <a:ext cx="92075" cy="31750"/>
            </a:xfrm>
            <a:custGeom>
              <a:avLst/>
              <a:gdLst>
                <a:gd name="T0" fmla="*/ 0 w 83"/>
                <a:gd name="T1" fmla="*/ 0 h 29"/>
                <a:gd name="T2" fmla="*/ 47 w 83"/>
                <a:gd name="T3" fmla="*/ 17 h 29"/>
                <a:gd name="T4" fmla="*/ 83 w 83"/>
                <a:gd name="T5" fmla="*/ 29 h 29"/>
              </a:gdLst>
              <a:ahLst/>
              <a:cxnLst>
                <a:cxn ang="0">
                  <a:pos x="T0" y="T1"/>
                </a:cxn>
                <a:cxn ang="0">
                  <a:pos x="T2" y="T3"/>
                </a:cxn>
                <a:cxn ang="0">
                  <a:pos x="T4" y="T5"/>
                </a:cxn>
              </a:cxnLst>
              <a:rect l="0" t="0" r="r" b="b"/>
              <a:pathLst>
                <a:path w="83" h="29">
                  <a:moveTo>
                    <a:pt x="0" y="0"/>
                  </a:moveTo>
                  <a:lnTo>
                    <a:pt x="47" y="17"/>
                  </a:lnTo>
                  <a:lnTo>
                    <a:pt x="83" y="29"/>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4" name="Freeform 158"/>
            <p:cNvSpPr>
              <a:spLocks/>
            </p:cNvSpPr>
            <p:nvPr/>
          </p:nvSpPr>
          <p:spPr bwMode="auto">
            <a:xfrm>
              <a:off x="3390900" y="1333501"/>
              <a:ext cx="92075" cy="31750"/>
            </a:xfrm>
            <a:custGeom>
              <a:avLst/>
              <a:gdLst>
                <a:gd name="T0" fmla="*/ 0 w 83"/>
                <a:gd name="T1" fmla="*/ 0 h 29"/>
                <a:gd name="T2" fmla="*/ 47 w 83"/>
                <a:gd name="T3" fmla="*/ 16 h 29"/>
                <a:gd name="T4" fmla="*/ 83 w 83"/>
                <a:gd name="T5" fmla="*/ 29 h 29"/>
              </a:gdLst>
              <a:ahLst/>
              <a:cxnLst>
                <a:cxn ang="0">
                  <a:pos x="T0" y="T1"/>
                </a:cxn>
                <a:cxn ang="0">
                  <a:pos x="T2" y="T3"/>
                </a:cxn>
                <a:cxn ang="0">
                  <a:pos x="T4" y="T5"/>
                </a:cxn>
              </a:cxnLst>
              <a:rect l="0" t="0" r="r" b="b"/>
              <a:pathLst>
                <a:path w="83" h="29">
                  <a:moveTo>
                    <a:pt x="0" y="0"/>
                  </a:moveTo>
                  <a:lnTo>
                    <a:pt x="47" y="16"/>
                  </a:lnTo>
                  <a:lnTo>
                    <a:pt x="83" y="29"/>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5" name="Freeform 159"/>
            <p:cNvSpPr>
              <a:spLocks/>
            </p:cNvSpPr>
            <p:nvPr/>
          </p:nvSpPr>
          <p:spPr bwMode="auto">
            <a:xfrm>
              <a:off x="3532188" y="1384301"/>
              <a:ext cx="92075" cy="34925"/>
            </a:xfrm>
            <a:custGeom>
              <a:avLst/>
              <a:gdLst>
                <a:gd name="T0" fmla="*/ 0 w 83"/>
                <a:gd name="T1" fmla="*/ 0 h 32"/>
                <a:gd name="T2" fmla="*/ 47 w 83"/>
                <a:gd name="T3" fmla="*/ 18 h 32"/>
                <a:gd name="T4" fmla="*/ 83 w 83"/>
                <a:gd name="T5" fmla="*/ 32 h 32"/>
              </a:gdLst>
              <a:ahLst/>
              <a:cxnLst>
                <a:cxn ang="0">
                  <a:pos x="T0" y="T1"/>
                </a:cxn>
                <a:cxn ang="0">
                  <a:pos x="T2" y="T3"/>
                </a:cxn>
                <a:cxn ang="0">
                  <a:pos x="T4" y="T5"/>
                </a:cxn>
              </a:cxnLst>
              <a:rect l="0" t="0" r="r" b="b"/>
              <a:pathLst>
                <a:path w="83" h="32">
                  <a:moveTo>
                    <a:pt x="0" y="0"/>
                  </a:moveTo>
                  <a:lnTo>
                    <a:pt x="47" y="18"/>
                  </a:lnTo>
                  <a:lnTo>
                    <a:pt x="83" y="32"/>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6" name="Freeform 160"/>
            <p:cNvSpPr>
              <a:spLocks/>
            </p:cNvSpPr>
            <p:nvPr/>
          </p:nvSpPr>
          <p:spPr bwMode="auto">
            <a:xfrm>
              <a:off x="3671888" y="1436688"/>
              <a:ext cx="92075" cy="36513"/>
            </a:xfrm>
            <a:custGeom>
              <a:avLst/>
              <a:gdLst>
                <a:gd name="T0" fmla="*/ 0 w 83"/>
                <a:gd name="T1" fmla="*/ 0 h 32"/>
                <a:gd name="T2" fmla="*/ 47 w 83"/>
                <a:gd name="T3" fmla="*/ 19 h 32"/>
                <a:gd name="T4" fmla="*/ 83 w 83"/>
                <a:gd name="T5" fmla="*/ 32 h 32"/>
              </a:gdLst>
              <a:ahLst/>
              <a:cxnLst>
                <a:cxn ang="0">
                  <a:pos x="T0" y="T1"/>
                </a:cxn>
                <a:cxn ang="0">
                  <a:pos x="T2" y="T3"/>
                </a:cxn>
                <a:cxn ang="0">
                  <a:pos x="T4" y="T5"/>
                </a:cxn>
              </a:cxnLst>
              <a:rect l="0" t="0" r="r" b="b"/>
              <a:pathLst>
                <a:path w="83" h="32">
                  <a:moveTo>
                    <a:pt x="0" y="0"/>
                  </a:moveTo>
                  <a:lnTo>
                    <a:pt x="47" y="19"/>
                  </a:lnTo>
                  <a:lnTo>
                    <a:pt x="83" y="32"/>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7" name="Freeform 161"/>
            <p:cNvSpPr>
              <a:spLocks/>
            </p:cNvSpPr>
            <p:nvPr/>
          </p:nvSpPr>
          <p:spPr bwMode="auto">
            <a:xfrm>
              <a:off x="3813175" y="1490663"/>
              <a:ext cx="92075" cy="36513"/>
            </a:xfrm>
            <a:custGeom>
              <a:avLst/>
              <a:gdLst>
                <a:gd name="T0" fmla="*/ 0 w 83"/>
                <a:gd name="T1" fmla="*/ 0 h 33"/>
                <a:gd name="T2" fmla="*/ 47 w 83"/>
                <a:gd name="T3" fmla="*/ 18 h 33"/>
                <a:gd name="T4" fmla="*/ 83 w 83"/>
                <a:gd name="T5" fmla="*/ 33 h 33"/>
              </a:gdLst>
              <a:ahLst/>
              <a:cxnLst>
                <a:cxn ang="0">
                  <a:pos x="T0" y="T1"/>
                </a:cxn>
                <a:cxn ang="0">
                  <a:pos x="T2" y="T3"/>
                </a:cxn>
                <a:cxn ang="0">
                  <a:pos x="T4" y="T5"/>
                </a:cxn>
              </a:cxnLst>
              <a:rect l="0" t="0" r="r" b="b"/>
              <a:pathLst>
                <a:path w="83" h="33">
                  <a:moveTo>
                    <a:pt x="0" y="0"/>
                  </a:moveTo>
                  <a:lnTo>
                    <a:pt x="47" y="18"/>
                  </a:lnTo>
                  <a:lnTo>
                    <a:pt x="83" y="33"/>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8" name="Freeform 162"/>
            <p:cNvSpPr>
              <a:spLocks/>
            </p:cNvSpPr>
            <p:nvPr/>
          </p:nvSpPr>
          <p:spPr bwMode="auto">
            <a:xfrm>
              <a:off x="3954463" y="1546226"/>
              <a:ext cx="92075" cy="36513"/>
            </a:xfrm>
            <a:custGeom>
              <a:avLst/>
              <a:gdLst>
                <a:gd name="T0" fmla="*/ 0 w 83"/>
                <a:gd name="T1" fmla="*/ 0 h 32"/>
                <a:gd name="T2" fmla="*/ 47 w 83"/>
                <a:gd name="T3" fmla="*/ 18 h 32"/>
                <a:gd name="T4" fmla="*/ 83 w 83"/>
                <a:gd name="T5" fmla="*/ 32 h 32"/>
              </a:gdLst>
              <a:ahLst/>
              <a:cxnLst>
                <a:cxn ang="0">
                  <a:pos x="T0" y="T1"/>
                </a:cxn>
                <a:cxn ang="0">
                  <a:pos x="T2" y="T3"/>
                </a:cxn>
                <a:cxn ang="0">
                  <a:pos x="T4" y="T5"/>
                </a:cxn>
              </a:cxnLst>
              <a:rect l="0" t="0" r="r" b="b"/>
              <a:pathLst>
                <a:path w="83" h="32">
                  <a:moveTo>
                    <a:pt x="0" y="0"/>
                  </a:moveTo>
                  <a:lnTo>
                    <a:pt x="47" y="18"/>
                  </a:lnTo>
                  <a:lnTo>
                    <a:pt x="83" y="32"/>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9" name="Freeform 163"/>
            <p:cNvSpPr>
              <a:spLocks/>
            </p:cNvSpPr>
            <p:nvPr/>
          </p:nvSpPr>
          <p:spPr bwMode="auto">
            <a:xfrm>
              <a:off x="4094163" y="1600201"/>
              <a:ext cx="92075" cy="38100"/>
            </a:xfrm>
            <a:custGeom>
              <a:avLst/>
              <a:gdLst>
                <a:gd name="T0" fmla="*/ 0 w 83"/>
                <a:gd name="T1" fmla="*/ 0 h 33"/>
                <a:gd name="T2" fmla="*/ 47 w 83"/>
                <a:gd name="T3" fmla="*/ 19 h 33"/>
                <a:gd name="T4" fmla="*/ 83 w 83"/>
                <a:gd name="T5" fmla="*/ 33 h 33"/>
              </a:gdLst>
              <a:ahLst/>
              <a:cxnLst>
                <a:cxn ang="0">
                  <a:pos x="T0" y="T1"/>
                </a:cxn>
                <a:cxn ang="0">
                  <a:pos x="T2" y="T3"/>
                </a:cxn>
                <a:cxn ang="0">
                  <a:pos x="T4" y="T5"/>
                </a:cxn>
              </a:cxnLst>
              <a:rect l="0" t="0" r="r" b="b"/>
              <a:pathLst>
                <a:path w="83" h="33">
                  <a:moveTo>
                    <a:pt x="0" y="0"/>
                  </a:moveTo>
                  <a:lnTo>
                    <a:pt x="47" y="19"/>
                  </a:lnTo>
                  <a:lnTo>
                    <a:pt x="83" y="33"/>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0" name="Freeform 164"/>
            <p:cNvSpPr>
              <a:spLocks/>
            </p:cNvSpPr>
            <p:nvPr/>
          </p:nvSpPr>
          <p:spPr bwMode="auto">
            <a:xfrm>
              <a:off x="4235450" y="1655763"/>
              <a:ext cx="92075" cy="36513"/>
            </a:xfrm>
            <a:custGeom>
              <a:avLst/>
              <a:gdLst>
                <a:gd name="T0" fmla="*/ 0 w 83"/>
                <a:gd name="T1" fmla="*/ 0 h 33"/>
                <a:gd name="T2" fmla="*/ 47 w 83"/>
                <a:gd name="T3" fmla="*/ 18 h 33"/>
                <a:gd name="T4" fmla="*/ 83 w 83"/>
                <a:gd name="T5" fmla="*/ 33 h 33"/>
              </a:gdLst>
              <a:ahLst/>
              <a:cxnLst>
                <a:cxn ang="0">
                  <a:pos x="T0" y="T1"/>
                </a:cxn>
                <a:cxn ang="0">
                  <a:pos x="T2" y="T3"/>
                </a:cxn>
                <a:cxn ang="0">
                  <a:pos x="T4" y="T5"/>
                </a:cxn>
              </a:cxnLst>
              <a:rect l="0" t="0" r="r" b="b"/>
              <a:pathLst>
                <a:path w="83" h="33">
                  <a:moveTo>
                    <a:pt x="0" y="0"/>
                  </a:moveTo>
                  <a:lnTo>
                    <a:pt x="47" y="18"/>
                  </a:lnTo>
                  <a:lnTo>
                    <a:pt x="83" y="33"/>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1" name="Freeform 165"/>
            <p:cNvSpPr>
              <a:spLocks/>
            </p:cNvSpPr>
            <p:nvPr/>
          </p:nvSpPr>
          <p:spPr bwMode="auto">
            <a:xfrm>
              <a:off x="4376738" y="1712913"/>
              <a:ext cx="92075" cy="34925"/>
            </a:xfrm>
            <a:custGeom>
              <a:avLst/>
              <a:gdLst>
                <a:gd name="T0" fmla="*/ 0 w 83"/>
                <a:gd name="T1" fmla="*/ 0 h 32"/>
                <a:gd name="T2" fmla="*/ 47 w 83"/>
                <a:gd name="T3" fmla="*/ 18 h 32"/>
                <a:gd name="T4" fmla="*/ 83 w 83"/>
                <a:gd name="T5" fmla="*/ 32 h 32"/>
              </a:gdLst>
              <a:ahLst/>
              <a:cxnLst>
                <a:cxn ang="0">
                  <a:pos x="T0" y="T1"/>
                </a:cxn>
                <a:cxn ang="0">
                  <a:pos x="T2" y="T3"/>
                </a:cxn>
                <a:cxn ang="0">
                  <a:pos x="T4" y="T5"/>
                </a:cxn>
              </a:cxnLst>
              <a:rect l="0" t="0" r="r" b="b"/>
              <a:pathLst>
                <a:path w="83" h="32">
                  <a:moveTo>
                    <a:pt x="0" y="0"/>
                  </a:moveTo>
                  <a:lnTo>
                    <a:pt x="47" y="18"/>
                  </a:lnTo>
                  <a:lnTo>
                    <a:pt x="83" y="32"/>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2" name="Freeform 166"/>
            <p:cNvSpPr>
              <a:spLocks/>
            </p:cNvSpPr>
            <p:nvPr/>
          </p:nvSpPr>
          <p:spPr bwMode="auto">
            <a:xfrm>
              <a:off x="4516438" y="1766888"/>
              <a:ext cx="92075" cy="36513"/>
            </a:xfrm>
            <a:custGeom>
              <a:avLst/>
              <a:gdLst>
                <a:gd name="T0" fmla="*/ 0 w 83"/>
                <a:gd name="T1" fmla="*/ 0 h 32"/>
                <a:gd name="T2" fmla="*/ 47 w 83"/>
                <a:gd name="T3" fmla="*/ 18 h 32"/>
                <a:gd name="T4" fmla="*/ 83 w 83"/>
                <a:gd name="T5" fmla="*/ 32 h 32"/>
              </a:gdLst>
              <a:ahLst/>
              <a:cxnLst>
                <a:cxn ang="0">
                  <a:pos x="T0" y="T1"/>
                </a:cxn>
                <a:cxn ang="0">
                  <a:pos x="T2" y="T3"/>
                </a:cxn>
                <a:cxn ang="0">
                  <a:pos x="T4" y="T5"/>
                </a:cxn>
              </a:cxnLst>
              <a:rect l="0" t="0" r="r" b="b"/>
              <a:pathLst>
                <a:path w="83" h="32">
                  <a:moveTo>
                    <a:pt x="0" y="0"/>
                  </a:moveTo>
                  <a:lnTo>
                    <a:pt x="47" y="18"/>
                  </a:lnTo>
                  <a:lnTo>
                    <a:pt x="83" y="32"/>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3" name="Freeform 167"/>
            <p:cNvSpPr>
              <a:spLocks/>
            </p:cNvSpPr>
            <p:nvPr/>
          </p:nvSpPr>
          <p:spPr bwMode="auto">
            <a:xfrm>
              <a:off x="4657725" y="1820863"/>
              <a:ext cx="92075" cy="34925"/>
            </a:xfrm>
            <a:custGeom>
              <a:avLst/>
              <a:gdLst>
                <a:gd name="T0" fmla="*/ 0 w 83"/>
                <a:gd name="T1" fmla="*/ 0 h 31"/>
                <a:gd name="T2" fmla="*/ 47 w 83"/>
                <a:gd name="T3" fmla="*/ 17 h 31"/>
                <a:gd name="T4" fmla="*/ 83 w 83"/>
                <a:gd name="T5" fmla="*/ 31 h 31"/>
              </a:gdLst>
              <a:ahLst/>
              <a:cxnLst>
                <a:cxn ang="0">
                  <a:pos x="T0" y="T1"/>
                </a:cxn>
                <a:cxn ang="0">
                  <a:pos x="T2" y="T3"/>
                </a:cxn>
                <a:cxn ang="0">
                  <a:pos x="T4" y="T5"/>
                </a:cxn>
              </a:cxnLst>
              <a:rect l="0" t="0" r="r" b="b"/>
              <a:pathLst>
                <a:path w="83" h="31">
                  <a:moveTo>
                    <a:pt x="0" y="0"/>
                  </a:moveTo>
                  <a:lnTo>
                    <a:pt x="47" y="17"/>
                  </a:lnTo>
                  <a:lnTo>
                    <a:pt x="83" y="31"/>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4" name="Freeform 168"/>
            <p:cNvSpPr>
              <a:spLocks/>
            </p:cNvSpPr>
            <p:nvPr/>
          </p:nvSpPr>
          <p:spPr bwMode="auto">
            <a:xfrm>
              <a:off x="4799013" y="1874838"/>
              <a:ext cx="92075" cy="31750"/>
            </a:xfrm>
            <a:custGeom>
              <a:avLst/>
              <a:gdLst>
                <a:gd name="T0" fmla="*/ 0 w 83"/>
                <a:gd name="T1" fmla="*/ 0 h 29"/>
                <a:gd name="T2" fmla="*/ 47 w 83"/>
                <a:gd name="T3" fmla="*/ 16 h 29"/>
                <a:gd name="T4" fmla="*/ 83 w 83"/>
                <a:gd name="T5" fmla="*/ 29 h 29"/>
              </a:gdLst>
              <a:ahLst/>
              <a:cxnLst>
                <a:cxn ang="0">
                  <a:pos x="T0" y="T1"/>
                </a:cxn>
                <a:cxn ang="0">
                  <a:pos x="T2" y="T3"/>
                </a:cxn>
                <a:cxn ang="0">
                  <a:pos x="T4" y="T5"/>
                </a:cxn>
              </a:cxnLst>
              <a:rect l="0" t="0" r="r" b="b"/>
              <a:pathLst>
                <a:path w="83" h="29">
                  <a:moveTo>
                    <a:pt x="0" y="0"/>
                  </a:moveTo>
                  <a:lnTo>
                    <a:pt x="47" y="16"/>
                  </a:lnTo>
                  <a:lnTo>
                    <a:pt x="83" y="29"/>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5" name="Freeform 169"/>
            <p:cNvSpPr>
              <a:spLocks/>
            </p:cNvSpPr>
            <p:nvPr/>
          </p:nvSpPr>
          <p:spPr bwMode="auto">
            <a:xfrm>
              <a:off x="4938713" y="1924051"/>
              <a:ext cx="92075" cy="31750"/>
            </a:xfrm>
            <a:custGeom>
              <a:avLst/>
              <a:gdLst>
                <a:gd name="T0" fmla="*/ 0 w 83"/>
                <a:gd name="T1" fmla="*/ 0 h 28"/>
                <a:gd name="T2" fmla="*/ 47 w 83"/>
                <a:gd name="T3" fmla="*/ 16 h 28"/>
                <a:gd name="T4" fmla="*/ 83 w 83"/>
                <a:gd name="T5" fmla="*/ 28 h 28"/>
              </a:gdLst>
              <a:ahLst/>
              <a:cxnLst>
                <a:cxn ang="0">
                  <a:pos x="T0" y="T1"/>
                </a:cxn>
                <a:cxn ang="0">
                  <a:pos x="T2" y="T3"/>
                </a:cxn>
                <a:cxn ang="0">
                  <a:pos x="T4" y="T5"/>
                </a:cxn>
              </a:cxnLst>
              <a:rect l="0" t="0" r="r" b="b"/>
              <a:pathLst>
                <a:path w="83" h="28">
                  <a:moveTo>
                    <a:pt x="0" y="0"/>
                  </a:moveTo>
                  <a:lnTo>
                    <a:pt x="47" y="16"/>
                  </a:lnTo>
                  <a:lnTo>
                    <a:pt x="83" y="28"/>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6" name="Freeform 170"/>
            <p:cNvSpPr>
              <a:spLocks/>
            </p:cNvSpPr>
            <p:nvPr/>
          </p:nvSpPr>
          <p:spPr bwMode="auto">
            <a:xfrm>
              <a:off x="5080000" y="1971676"/>
              <a:ext cx="92075" cy="30163"/>
            </a:xfrm>
            <a:custGeom>
              <a:avLst/>
              <a:gdLst>
                <a:gd name="T0" fmla="*/ 0 w 83"/>
                <a:gd name="T1" fmla="*/ 0 h 26"/>
                <a:gd name="T2" fmla="*/ 47 w 83"/>
                <a:gd name="T3" fmla="*/ 15 h 26"/>
                <a:gd name="T4" fmla="*/ 83 w 83"/>
                <a:gd name="T5" fmla="*/ 26 h 26"/>
              </a:gdLst>
              <a:ahLst/>
              <a:cxnLst>
                <a:cxn ang="0">
                  <a:pos x="T0" y="T1"/>
                </a:cxn>
                <a:cxn ang="0">
                  <a:pos x="T2" y="T3"/>
                </a:cxn>
                <a:cxn ang="0">
                  <a:pos x="T4" y="T5"/>
                </a:cxn>
              </a:cxnLst>
              <a:rect l="0" t="0" r="r" b="b"/>
              <a:pathLst>
                <a:path w="83" h="26">
                  <a:moveTo>
                    <a:pt x="0" y="0"/>
                  </a:moveTo>
                  <a:lnTo>
                    <a:pt x="47" y="15"/>
                  </a:lnTo>
                  <a:lnTo>
                    <a:pt x="83" y="26"/>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7" name="Freeform 171"/>
            <p:cNvSpPr>
              <a:spLocks/>
            </p:cNvSpPr>
            <p:nvPr/>
          </p:nvSpPr>
          <p:spPr bwMode="auto">
            <a:xfrm>
              <a:off x="5221288" y="2016126"/>
              <a:ext cx="92075" cy="25400"/>
            </a:xfrm>
            <a:custGeom>
              <a:avLst/>
              <a:gdLst>
                <a:gd name="T0" fmla="*/ 0 w 83"/>
                <a:gd name="T1" fmla="*/ 0 h 23"/>
                <a:gd name="T2" fmla="*/ 47 w 83"/>
                <a:gd name="T3" fmla="*/ 13 h 23"/>
                <a:gd name="T4" fmla="*/ 83 w 83"/>
                <a:gd name="T5" fmla="*/ 23 h 23"/>
              </a:gdLst>
              <a:ahLst/>
              <a:cxnLst>
                <a:cxn ang="0">
                  <a:pos x="T0" y="T1"/>
                </a:cxn>
                <a:cxn ang="0">
                  <a:pos x="T2" y="T3"/>
                </a:cxn>
                <a:cxn ang="0">
                  <a:pos x="T4" y="T5"/>
                </a:cxn>
              </a:cxnLst>
              <a:rect l="0" t="0" r="r" b="b"/>
              <a:pathLst>
                <a:path w="83" h="23">
                  <a:moveTo>
                    <a:pt x="0" y="0"/>
                  </a:moveTo>
                  <a:lnTo>
                    <a:pt x="47" y="13"/>
                  </a:lnTo>
                  <a:lnTo>
                    <a:pt x="83" y="23"/>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8" name="Freeform 172"/>
            <p:cNvSpPr>
              <a:spLocks/>
            </p:cNvSpPr>
            <p:nvPr/>
          </p:nvSpPr>
          <p:spPr bwMode="auto">
            <a:xfrm>
              <a:off x="5360988" y="2052638"/>
              <a:ext cx="92075" cy="22225"/>
            </a:xfrm>
            <a:custGeom>
              <a:avLst/>
              <a:gdLst>
                <a:gd name="T0" fmla="*/ 0 w 83"/>
                <a:gd name="T1" fmla="*/ 0 h 19"/>
                <a:gd name="T2" fmla="*/ 47 w 83"/>
                <a:gd name="T3" fmla="*/ 11 h 19"/>
                <a:gd name="T4" fmla="*/ 83 w 83"/>
                <a:gd name="T5" fmla="*/ 19 h 19"/>
              </a:gdLst>
              <a:ahLst/>
              <a:cxnLst>
                <a:cxn ang="0">
                  <a:pos x="T0" y="T1"/>
                </a:cxn>
                <a:cxn ang="0">
                  <a:pos x="T2" y="T3"/>
                </a:cxn>
                <a:cxn ang="0">
                  <a:pos x="T4" y="T5"/>
                </a:cxn>
              </a:cxnLst>
              <a:rect l="0" t="0" r="r" b="b"/>
              <a:pathLst>
                <a:path w="83" h="19">
                  <a:moveTo>
                    <a:pt x="0" y="0"/>
                  </a:moveTo>
                  <a:lnTo>
                    <a:pt x="47" y="11"/>
                  </a:lnTo>
                  <a:lnTo>
                    <a:pt x="83" y="19"/>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9" name="Freeform 173"/>
            <p:cNvSpPr>
              <a:spLocks/>
            </p:cNvSpPr>
            <p:nvPr/>
          </p:nvSpPr>
          <p:spPr bwMode="auto">
            <a:xfrm>
              <a:off x="5502275" y="2082801"/>
              <a:ext cx="92075" cy="14288"/>
            </a:xfrm>
            <a:custGeom>
              <a:avLst/>
              <a:gdLst>
                <a:gd name="T0" fmla="*/ 0 w 83"/>
                <a:gd name="T1" fmla="*/ 0 h 12"/>
                <a:gd name="T2" fmla="*/ 47 w 83"/>
                <a:gd name="T3" fmla="*/ 8 h 12"/>
                <a:gd name="T4" fmla="*/ 83 w 83"/>
                <a:gd name="T5" fmla="*/ 12 h 12"/>
              </a:gdLst>
              <a:ahLst/>
              <a:cxnLst>
                <a:cxn ang="0">
                  <a:pos x="T0" y="T1"/>
                </a:cxn>
                <a:cxn ang="0">
                  <a:pos x="T2" y="T3"/>
                </a:cxn>
                <a:cxn ang="0">
                  <a:pos x="T4" y="T5"/>
                </a:cxn>
              </a:cxnLst>
              <a:rect l="0" t="0" r="r" b="b"/>
              <a:pathLst>
                <a:path w="83" h="12">
                  <a:moveTo>
                    <a:pt x="0" y="0"/>
                  </a:moveTo>
                  <a:lnTo>
                    <a:pt x="47" y="8"/>
                  </a:lnTo>
                  <a:lnTo>
                    <a:pt x="83" y="12"/>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0" name="Freeform 174"/>
            <p:cNvSpPr>
              <a:spLocks/>
            </p:cNvSpPr>
            <p:nvPr/>
          </p:nvSpPr>
          <p:spPr bwMode="auto">
            <a:xfrm>
              <a:off x="5643563" y="2101851"/>
              <a:ext cx="92075" cy="4763"/>
            </a:xfrm>
            <a:custGeom>
              <a:avLst/>
              <a:gdLst>
                <a:gd name="T0" fmla="*/ 0 w 83"/>
                <a:gd name="T1" fmla="*/ 0 h 4"/>
                <a:gd name="T2" fmla="*/ 47 w 83"/>
                <a:gd name="T3" fmla="*/ 3 h 4"/>
                <a:gd name="T4" fmla="*/ 83 w 83"/>
                <a:gd name="T5" fmla="*/ 4 h 4"/>
              </a:gdLst>
              <a:ahLst/>
              <a:cxnLst>
                <a:cxn ang="0">
                  <a:pos x="T0" y="T1"/>
                </a:cxn>
                <a:cxn ang="0">
                  <a:pos x="T2" y="T3"/>
                </a:cxn>
                <a:cxn ang="0">
                  <a:pos x="T4" y="T5"/>
                </a:cxn>
              </a:cxnLst>
              <a:rect l="0" t="0" r="r" b="b"/>
              <a:pathLst>
                <a:path w="83" h="4">
                  <a:moveTo>
                    <a:pt x="0" y="0"/>
                  </a:moveTo>
                  <a:lnTo>
                    <a:pt x="47" y="3"/>
                  </a:lnTo>
                  <a:lnTo>
                    <a:pt x="83" y="4"/>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1" name="Freeform 175"/>
            <p:cNvSpPr>
              <a:spLocks/>
            </p:cNvSpPr>
            <p:nvPr/>
          </p:nvSpPr>
          <p:spPr bwMode="auto">
            <a:xfrm>
              <a:off x="5783263" y="2093913"/>
              <a:ext cx="92075" cy="9525"/>
            </a:xfrm>
            <a:custGeom>
              <a:avLst/>
              <a:gdLst>
                <a:gd name="T0" fmla="*/ 0 w 83"/>
                <a:gd name="T1" fmla="*/ 9 h 9"/>
                <a:gd name="T2" fmla="*/ 47 w 83"/>
                <a:gd name="T3" fmla="*/ 5 h 9"/>
                <a:gd name="T4" fmla="*/ 83 w 83"/>
                <a:gd name="T5" fmla="*/ 0 h 9"/>
              </a:gdLst>
              <a:ahLst/>
              <a:cxnLst>
                <a:cxn ang="0">
                  <a:pos x="T0" y="T1"/>
                </a:cxn>
                <a:cxn ang="0">
                  <a:pos x="T2" y="T3"/>
                </a:cxn>
                <a:cxn ang="0">
                  <a:pos x="T4" y="T5"/>
                </a:cxn>
              </a:cxnLst>
              <a:rect l="0" t="0" r="r" b="b"/>
              <a:pathLst>
                <a:path w="83" h="9">
                  <a:moveTo>
                    <a:pt x="0" y="9"/>
                  </a:moveTo>
                  <a:lnTo>
                    <a:pt x="47" y="5"/>
                  </a:lnTo>
                  <a:lnTo>
                    <a:pt x="83" y="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2" name="Freeform 176"/>
            <p:cNvSpPr>
              <a:spLocks/>
            </p:cNvSpPr>
            <p:nvPr/>
          </p:nvSpPr>
          <p:spPr bwMode="auto">
            <a:xfrm>
              <a:off x="5924550" y="2047876"/>
              <a:ext cx="92075" cy="34925"/>
            </a:xfrm>
            <a:custGeom>
              <a:avLst/>
              <a:gdLst>
                <a:gd name="T0" fmla="*/ 0 w 83"/>
                <a:gd name="T1" fmla="*/ 31 h 31"/>
                <a:gd name="T2" fmla="*/ 47 w 83"/>
                <a:gd name="T3" fmla="*/ 16 h 31"/>
                <a:gd name="T4" fmla="*/ 83 w 83"/>
                <a:gd name="T5" fmla="*/ 0 h 31"/>
              </a:gdLst>
              <a:ahLst/>
              <a:cxnLst>
                <a:cxn ang="0">
                  <a:pos x="T0" y="T1"/>
                </a:cxn>
                <a:cxn ang="0">
                  <a:pos x="T2" y="T3"/>
                </a:cxn>
                <a:cxn ang="0">
                  <a:pos x="T4" y="T5"/>
                </a:cxn>
              </a:cxnLst>
              <a:rect l="0" t="0" r="r" b="b"/>
              <a:pathLst>
                <a:path w="83" h="31">
                  <a:moveTo>
                    <a:pt x="0" y="31"/>
                  </a:moveTo>
                  <a:lnTo>
                    <a:pt x="47" y="16"/>
                  </a:lnTo>
                  <a:lnTo>
                    <a:pt x="83" y="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3" name="Freeform 177"/>
            <p:cNvSpPr>
              <a:spLocks/>
            </p:cNvSpPr>
            <p:nvPr/>
          </p:nvSpPr>
          <p:spPr bwMode="auto">
            <a:xfrm>
              <a:off x="6065838" y="1949451"/>
              <a:ext cx="92075" cy="71438"/>
            </a:xfrm>
            <a:custGeom>
              <a:avLst/>
              <a:gdLst>
                <a:gd name="T0" fmla="*/ 0 w 83"/>
                <a:gd name="T1" fmla="*/ 64 h 64"/>
                <a:gd name="T2" fmla="*/ 47 w 83"/>
                <a:gd name="T3" fmla="*/ 30 h 64"/>
                <a:gd name="T4" fmla="*/ 83 w 83"/>
                <a:gd name="T5" fmla="*/ 0 h 64"/>
              </a:gdLst>
              <a:ahLst/>
              <a:cxnLst>
                <a:cxn ang="0">
                  <a:pos x="T0" y="T1"/>
                </a:cxn>
                <a:cxn ang="0">
                  <a:pos x="T2" y="T3"/>
                </a:cxn>
                <a:cxn ang="0">
                  <a:pos x="T4" y="T5"/>
                </a:cxn>
              </a:cxnLst>
              <a:rect l="0" t="0" r="r" b="b"/>
              <a:pathLst>
                <a:path w="83" h="64">
                  <a:moveTo>
                    <a:pt x="0" y="64"/>
                  </a:moveTo>
                  <a:lnTo>
                    <a:pt x="47" y="30"/>
                  </a:lnTo>
                  <a:lnTo>
                    <a:pt x="83" y="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4" name="Freeform 178"/>
            <p:cNvSpPr>
              <a:spLocks/>
            </p:cNvSpPr>
            <p:nvPr/>
          </p:nvSpPr>
          <p:spPr bwMode="auto">
            <a:xfrm>
              <a:off x="6200775" y="1809751"/>
              <a:ext cx="63500" cy="92075"/>
            </a:xfrm>
            <a:custGeom>
              <a:avLst/>
              <a:gdLst>
                <a:gd name="T0" fmla="*/ 0 w 57"/>
                <a:gd name="T1" fmla="*/ 83 h 83"/>
                <a:gd name="T2" fmla="*/ 34 w 57"/>
                <a:gd name="T3" fmla="*/ 36 h 83"/>
                <a:gd name="T4" fmla="*/ 57 w 57"/>
                <a:gd name="T5" fmla="*/ 0 h 83"/>
              </a:gdLst>
              <a:ahLst/>
              <a:cxnLst>
                <a:cxn ang="0">
                  <a:pos x="T0" y="T1"/>
                </a:cxn>
                <a:cxn ang="0">
                  <a:pos x="T2" y="T3"/>
                </a:cxn>
                <a:cxn ang="0">
                  <a:pos x="T4" y="T5"/>
                </a:cxn>
              </a:cxnLst>
              <a:rect l="0" t="0" r="r" b="b"/>
              <a:pathLst>
                <a:path w="57" h="83">
                  <a:moveTo>
                    <a:pt x="0" y="83"/>
                  </a:moveTo>
                  <a:lnTo>
                    <a:pt x="34" y="36"/>
                  </a:lnTo>
                  <a:lnTo>
                    <a:pt x="57" y="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5" name="Freeform 179"/>
            <p:cNvSpPr>
              <a:spLocks/>
            </p:cNvSpPr>
            <p:nvPr/>
          </p:nvSpPr>
          <p:spPr bwMode="auto">
            <a:xfrm>
              <a:off x="6291263" y="1668463"/>
              <a:ext cx="44450" cy="92075"/>
            </a:xfrm>
            <a:custGeom>
              <a:avLst/>
              <a:gdLst>
                <a:gd name="T0" fmla="*/ 0 w 40"/>
                <a:gd name="T1" fmla="*/ 83 h 83"/>
                <a:gd name="T2" fmla="*/ 24 w 40"/>
                <a:gd name="T3" fmla="*/ 36 h 83"/>
                <a:gd name="T4" fmla="*/ 40 w 40"/>
                <a:gd name="T5" fmla="*/ 0 h 83"/>
              </a:gdLst>
              <a:ahLst/>
              <a:cxnLst>
                <a:cxn ang="0">
                  <a:pos x="T0" y="T1"/>
                </a:cxn>
                <a:cxn ang="0">
                  <a:pos x="T2" y="T3"/>
                </a:cxn>
                <a:cxn ang="0">
                  <a:pos x="T4" y="T5"/>
                </a:cxn>
              </a:cxnLst>
              <a:rect l="0" t="0" r="r" b="b"/>
              <a:pathLst>
                <a:path w="40" h="83">
                  <a:moveTo>
                    <a:pt x="0" y="83"/>
                  </a:moveTo>
                  <a:lnTo>
                    <a:pt x="24" y="36"/>
                  </a:lnTo>
                  <a:lnTo>
                    <a:pt x="40" y="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6" name="Freeform 180"/>
            <p:cNvSpPr>
              <a:spLocks/>
            </p:cNvSpPr>
            <p:nvPr/>
          </p:nvSpPr>
          <p:spPr bwMode="auto">
            <a:xfrm>
              <a:off x="6354763" y="1527176"/>
              <a:ext cx="31750" cy="92075"/>
            </a:xfrm>
            <a:custGeom>
              <a:avLst/>
              <a:gdLst>
                <a:gd name="T0" fmla="*/ 0 w 28"/>
                <a:gd name="T1" fmla="*/ 83 h 83"/>
                <a:gd name="T2" fmla="*/ 17 w 28"/>
                <a:gd name="T3" fmla="*/ 36 h 83"/>
                <a:gd name="T4" fmla="*/ 28 w 28"/>
                <a:gd name="T5" fmla="*/ 0 h 83"/>
              </a:gdLst>
              <a:ahLst/>
              <a:cxnLst>
                <a:cxn ang="0">
                  <a:pos x="T0" y="T1"/>
                </a:cxn>
                <a:cxn ang="0">
                  <a:pos x="T2" y="T3"/>
                </a:cxn>
                <a:cxn ang="0">
                  <a:pos x="T4" y="T5"/>
                </a:cxn>
              </a:cxnLst>
              <a:rect l="0" t="0" r="r" b="b"/>
              <a:pathLst>
                <a:path w="28" h="83">
                  <a:moveTo>
                    <a:pt x="0" y="83"/>
                  </a:moveTo>
                  <a:lnTo>
                    <a:pt x="17" y="36"/>
                  </a:lnTo>
                  <a:lnTo>
                    <a:pt x="28" y="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7" name="Line 181"/>
            <p:cNvSpPr>
              <a:spLocks noChangeShapeType="1"/>
            </p:cNvSpPr>
            <p:nvPr/>
          </p:nvSpPr>
          <p:spPr bwMode="auto">
            <a:xfrm flipV="1">
              <a:off x="6400800" y="1427163"/>
              <a:ext cx="17463" cy="52388"/>
            </a:xfrm>
            <a:prstGeom prst="line">
              <a:avLst/>
            </a:prstGeom>
            <a:noFill/>
            <a:ln w="26988">
              <a:solidFill>
                <a:srgbClr val="00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8" name="Line 182"/>
            <p:cNvSpPr>
              <a:spLocks noChangeShapeType="1"/>
            </p:cNvSpPr>
            <p:nvPr/>
          </p:nvSpPr>
          <p:spPr bwMode="auto">
            <a:xfrm flipV="1">
              <a:off x="6419850" y="1377951"/>
              <a:ext cx="9525" cy="39688"/>
            </a:xfrm>
            <a:prstGeom prst="line">
              <a:avLst/>
            </a:prstGeom>
            <a:noFill/>
            <a:ln w="26988">
              <a:solidFill>
                <a:srgbClr val="00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9" name="Freeform 183"/>
            <p:cNvSpPr>
              <a:spLocks/>
            </p:cNvSpPr>
            <p:nvPr/>
          </p:nvSpPr>
          <p:spPr bwMode="auto">
            <a:xfrm>
              <a:off x="6440488" y="1236663"/>
              <a:ext cx="20638" cy="92075"/>
            </a:xfrm>
            <a:custGeom>
              <a:avLst/>
              <a:gdLst>
                <a:gd name="T0" fmla="*/ 0 w 19"/>
                <a:gd name="T1" fmla="*/ 83 h 83"/>
                <a:gd name="T2" fmla="*/ 11 w 19"/>
                <a:gd name="T3" fmla="*/ 36 h 83"/>
                <a:gd name="T4" fmla="*/ 19 w 19"/>
                <a:gd name="T5" fmla="*/ 0 h 83"/>
              </a:gdLst>
              <a:ahLst/>
              <a:cxnLst>
                <a:cxn ang="0">
                  <a:pos x="T0" y="T1"/>
                </a:cxn>
                <a:cxn ang="0">
                  <a:pos x="T2" y="T3"/>
                </a:cxn>
                <a:cxn ang="0">
                  <a:pos x="T4" y="T5"/>
                </a:cxn>
              </a:cxnLst>
              <a:rect l="0" t="0" r="r" b="b"/>
              <a:pathLst>
                <a:path w="19" h="83">
                  <a:moveTo>
                    <a:pt x="0" y="83"/>
                  </a:moveTo>
                  <a:lnTo>
                    <a:pt x="11" y="36"/>
                  </a:lnTo>
                  <a:lnTo>
                    <a:pt x="19" y="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0" name="Freeform 184"/>
            <p:cNvSpPr>
              <a:spLocks/>
            </p:cNvSpPr>
            <p:nvPr/>
          </p:nvSpPr>
          <p:spPr bwMode="auto">
            <a:xfrm>
              <a:off x="6472238" y="1096963"/>
              <a:ext cx="15875" cy="92075"/>
            </a:xfrm>
            <a:custGeom>
              <a:avLst/>
              <a:gdLst>
                <a:gd name="T0" fmla="*/ 0 w 14"/>
                <a:gd name="T1" fmla="*/ 83 h 83"/>
                <a:gd name="T2" fmla="*/ 8 w 14"/>
                <a:gd name="T3" fmla="*/ 36 h 83"/>
                <a:gd name="T4" fmla="*/ 14 w 14"/>
                <a:gd name="T5" fmla="*/ 0 h 83"/>
              </a:gdLst>
              <a:ahLst/>
              <a:cxnLst>
                <a:cxn ang="0">
                  <a:pos x="T0" y="T1"/>
                </a:cxn>
                <a:cxn ang="0">
                  <a:pos x="T2" y="T3"/>
                </a:cxn>
                <a:cxn ang="0">
                  <a:pos x="T4" y="T5"/>
                </a:cxn>
              </a:cxnLst>
              <a:rect l="0" t="0" r="r" b="b"/>
              <a:pathLst>
                <a:path w="14" h="83">
                  <a:moveTo>
                    <a:pt x="0" y="83"/>
                  </a:moveTo>
                  <a:lnTo>
                    <a:pt x="8" y="36"/>
                  </a:lnTo>
                  <a:lnTo>
                    <a:pt x="14" y="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1" name="Freeform 185"/>
            <p:cNvSpPr>
              <a:spLocks/>
            </p:cNvSpPr>
            <p:nvPr/>
          </p:nvSpPr>
          <p:spPr bwMode="auto">
            <a:xfrm>
              <a:off x="6494463" y="955676"/>
              <a:ext cx="15875" cy="92075"/>
            </a:xfrm>
            <a:custGeom>
              <a:avLst/>
              <a:gdLst>
                <a:gd name="T0" fmla="*/ 0 w 13"/>
                <a:gd name="T1" fmla="*/ 83 h 83"/>
                <a:gd name="T2" fmla="*/ 7 w 13"/>
                <a:gd name="T3" fmla="*/ 36 h 83"/>
                <a:gd name="T4" fmla="*/ 13 w 13"/>
                <a:gd name="T5" fmla="*/ 0 h 83"/>
              </a:gdLst>
              <a:ahLst/>
              <a:cxnLst>
                <a:cxn ang="0">
                  <a:pos x="T0" y="T1"/>
                </a:cxn>
                <a:cxn ang="0">
                  <a:pos x="T2" y="T3"/>
                </a:cxn>
                <a:cxn ang="0">
                  <a:pos x="T4" y="T5"/>
                </a:cxn>
              </a:cxnLst>
              <a:rect l="0" t="0" r="r" b="b"/>
              <a:pathLst>
                <a:path w="13" h="83">
                  <a:moveTo>
                    <a:pt x="0" y="83"/>
                  </a:moveTo>
                  <a:lnTo>
                    <a:pt x="7" y="36"/>
                  </a:lnTo>
                  <a:lnTo>
                    <a:pt x="13" y="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2" name="Line 186"/>
            <p:cNvSpPr>
              <a:spLocks noChangeShapeType="1"/>
            </p:cNvSpPr>
            <p:nvPr/>
          </p:nvSpPr>
          <p:spPr bwMode="auto">
            <a:xfrm flipV="1">
              <a:off x="6516688" y="855663"/>
              <a:ext cx="9525" cy="50800"/>
            </a:xfrm>
            <a:prstGeom prst="line">
              <a:avLst/>
            </a:prstGeom>
            <a:noFill/>
            <a:ln w="26988">
              <a:solidFill>
                <a:srgbClr val="00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3" name="Line 187"/>
            <p:cNvSpPr>
              <a:spLocks noChangeShapeType="1"/>
            </p:cNvSpPr>
            <p:nvPr/>
          </p:nvSpPr>
          <p:spPr bwMode="auto">
            <a:xfrm>
              <a:off x="4730750" y="839788"/>
              <a:ext cx="3175"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4" name="Line 188"/>
            <p:cNvSpPr>
              <a:spLocks noChangeShapeType="1"/>
            </p:cNvSpPr>
            <p:nvPr/>
          </p:nvSpPr>
          <p:spPr bwMode="auto">
            <a:xfrm>
              <a:off x="4745038" y="858838"/>
              <a:ext cx="4763" cy="3175"/>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5" name="Line 189"/>
            <p:cNvSpPr>
              <a:spLocks noChangeShapeType="1"/>
            </p:cNvSpPr>
            <p:nvPr/>
          </p:nvSpPr>
          <p:spPr bwMode="auto">
            <a:xfrm>
              <a:off x="4760913" y="877888"/>
              <a:ext cx="3175" cy="3175"/>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6" name="Line 190"/>
            <p:cNvSpPr>
              <a:spLocks noChangeShapeType="1"/>
            </p:cNvSpPr>
            <p:nvPr/>
          </p:nvSpPr>
          <p:spPr bwMode="auto">
            <a:xfrm>
              <a:off x="4775200" y="895351"/>
              <a:ext cx="4763"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7" name="Line 191"/>
            <p:cNvSpPr>
              <a:spLocks noChangeShapeType="1"/>
            </p:cNvSpPr>
            <p:nvPr/>
          </p:nvSpPr>
          <p:spPr bwMode="auto">
            <a:xfrm>
              <a:off x="4791075" y="914401"/>
              <a:ext cx="3175"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8" name="Line 192"/>
            <p:cNvSpPr>
              <a:spLocks noChangeShapeType="1"/>
            </p:cNvSpPr>
            <p:nvPr/>
          </p:nvSpPr>
          <p:spPr bwMode="auto">
            <a:xfrm>
              <a:off x="4805363" y="933451"/>
              <a:ext cx="3175"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9" name="Line 193"/>
            <p:cNvSpPr>
              <a:spLocks noChangeShapeType="1"/>
            </p:cNvSpPr>
            <p:nvPr/>
          </p:nvSpPr>
          <p:spPr bwMode="auto">
            <a:xfrm>
              <a:off x="4821238" y="952501"/>
              <a:ext cx="3175"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0" name="Line 194"/>
            <p:cNvSpPr>
              <a:spLocks noChangeShapeType="1"/>
            </p:cNvSpPr>
            <p:nvPr/>
          </p:nvSpPr>
          <p:spPr bwMode="auto">
            <a:xfrm>
              <a:off x="4835525" y="971551"/>
              <a:ext cx="3175"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1" name="Line 195"/>
            <p:cNvSpPr>
              <a:spLocks noChangeShapeType="1"/>
            </p:cNvSpPr>
            <p:nvPr/>
          </p:nvSpPr>
          <p:spPr bwMode="auto">
            <a:xfrm>
              <a:off x="4849813" y="990601"/>
              <a:ext cx="4763"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2" name="Line 196"/>
            <p:cNvSpPr>
              <a:spLocks noChangeShapeType="1"/>
            </p:cNvSpPr>
            <p:nvPr/>
          </p:nvSpPr>
          <p:spPr bwMode="auto">
            <a:xfrm>
              <a:off x="4865688" y="1009651"/>
              <a:ext cx="3175" cy="3175"/>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3" name="Line 197"/>
            <p:cNvSpPr>
              <a:spLocks noChangeShapeType="1"/>
            </p:cNvSpPr>
            <p:nvPr/>
          </p:nvSpPr>
          <p:spPr bwMode="auto">
            <a:xfrm>
              <a:off x="4879975" y="1028701"/>
              <a:ext cx="3175" cy="3175"/>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4" name="Line 198"/>
            <p:cNvSpPr>
              <a:spLocks noChangeShapeType="1"/>
            </p:cNvSpPr>
            <p:nvPr/>
          </p:nvSpPr>
          <p:spPr bwMode="auto">
            <a:xfrm>
              <a:off x="4894263" y="1046163"/>
              <a:ext cx="3175"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5" name="Line 199"/>
            <p:cNvSpPr>
              <a:spLocks noChangeShapeType="1"/>
            </p:cNvSpPr>
            <p:nvPr/>
          </p:nvSpPr>
          <p:spPr bwMode="auto">
            <a:xfrm>
              <a:off x="4910138" y="1065213"/>
              <a:ext cx="3175"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6" name="Line 200"/>
            <p:cNvSpPr>
              <a:spLocks noChangeShapeType="1"/>
            </p:cNvSpPr>
            <p:nvPr/>
          </p:nvSpPr>
          <p:spPr bwMode="auto">
            <a:xfrm>
              <a:off x="4924425" y="1084263"/>
              <a:ext cx="3175"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7" name="Line 201"/>
            <p:cNvSpPr>
              <a:spLocks noChangeShapeType="1"/>
            </p:cNvSpPr>
            <p:nvPr/>
          </p:nvSpPr>
          <p:spPr bwMode="auto">
            <a:xfrm>
              <a:off x="4938713" y="1103313"/>
              <a:ext cx="4763"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8" name="Line 202"/>
            <p:cNvSpPr>
              <a:spLocks noChangeShapeType="1"/>
            </p:cNvSpPr>
            <p:nvPr/>
          </p:nvSpPr>
          <p:spPr bwMode="auto">
            <a:xfrm>
              <a:off x="4954588" y="1122363"/>
              <a:ext cx="3175"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9" name="Line 203"/>
            <p:cNvSpPr>
              <a:spLocks noChangeShapeType="1"/>
            </p:cNvSpPr>
            <p:nvPr/>
          </p:nvSpPr>
          <p:spPr bwMode="auto">
            <a:xfrm>
              <a:off x="4968875" y="1141413"/>
              <a:ext cx="4763"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0" name="Line 204"/>
            <p:cNvSpPr>
              <a:spLocks noChangeShapeType="1"/>
            </p:cNvSpPr>
            <p:nvPr/>
          </p:nvSpPr>
          <p:spPr bwMode="auto">
            <a:xfrm>
              <a:off x="4984750" y="1160463"/>
              <a:ext cx="3175" cy="3175"/>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4" name="Group 406"/>
            <p:cNvGrpSpPr>
              <a:grpSpLocks/>
            </p:cNvGrpSpPr>
            <p:nvPr/>
          </p:nvGrpSpPr>
          <p:grpSpPr bwMode="auto">
            <a:xfrm>
              <a:off x="1190625" y="841375"/>
              <a:ext cx="5334000" cy="2263775"/>
              <a:chOff x="750" y="530"/>
              <a:chExt cx="3360" cy="1426"/>
            </a:xfrm>
          </p:grpSpPr>
          <p:sp>
            <p:nvSpPr>
              <p:cNvPr id="1201" name="Line 206"/>
              <p:cNvSpPr>
                <a:spLocks noChangeShapeType="1"/>
              </p:cNvSpPr>
              <p:nvPr/>
            </p:nvSpPr>
            <p:spPr bwMode="auto">
              <a:xfrm>
                <a:off x="3149" y="742"/>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2" name="Line 207"/>
              <p:cNvSpPr>
                <a:spLocks noChangeShapeType="1"/>
              </p:cNvSpPr>
              <p:nvPr/>
            </p:nvSpPr>
            <p:spPr bwMode="auto">
              <a:xfrm>
                <a:off x="3159" y="754"/>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3" name="Line 208"/>
              <p:cNvSpPr>
                <a:spLocks noChangeShapeType="1"/>
              </p:cNvSpPr>
              <p:nvPr/>
            </p:nvSpPr>
            <p:spPr bwMode="auto">
              <a:xfrm>
                <a:off x="3168" y="766"/>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4" name="Line 209"/>
              <p:cNvSpPr>
                <a:spLocks noChangeShapeType="1"/>
              </p:cNvSpPr>
              <p:nvPr/>
            </p:nvSpPr>
            <p:spPr bwMode="auto">
              <a:xfrm>
                <a:off x="3178" y="778"/>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5" name="Line 210"/>
              <p:cNvSpPr>
                <a:spLocks noChangeShapeType="1"/>
              </p:cNvSpPr>
              <p:nvPr/>
            </p:nvSpPr>
            <p:spPr bwMode="auto">
              <a:xfrm>
                <a:off x="3187" y="790"/>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6" name="Line 211"/>
              <p:cNvSpPr>
                <a:spLocks noChangeShapeType="1"/>
              </p:cNvSpPr>
              <p:nvPr/>
            </p:nvSpPr>
            <p:spPr bwMode="auto">
              <a:xfrm>
                <a:off x="3196" y="802"/>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7" name="Line 212"/>
              <p:cNvSpPr>
                <a:spLocks noChangeShapeType="1"/>
              </p:cNvSpPr>
              <p:nvPr/>
            </p:nvSpPr>
            <p:spPr bwMode="auto">
              <a:xfrm>
                <a:off x="3206" y="814"/>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8" name="Line 213"/>
              <p:cNvSpPr>
                <a:spLocks noChangeShapeType="1"/>
              </p:cNvSpPr>
              <p:nvPr/>
            </p:nvSpPr>
            <p:spPr bwMode="auto">
              <a:xfrm>
                <a:off x="3215" y="826"/>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9" name="Line 214"/>
              <p:cNvSpPr>
                <a:spLocks noChangeShapeType="1"/>
              </p:cNvSpPr>
              <p:nvPr/>
            </p:nvSpPr>
            <p:spPr bwMode="auto">
              <a:xfrm>
                <a:off x="3224" y="837"/>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0" name="Line 215"/>
              <p:cNvSpPr>
                <a:spLocks noChangeShapeType="1"/>
              </p:cNvSpPr>
              <p:nvPr/>
            </p:nvSpPr>
            <p:spPr bwMode="auto">
              <a:xfrm>
                <a:off x="3234" y="849"/>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1" name="Line 216"/>
              <p:cNvSpPr>
                <a:spLocks noChangeShapeType="1"/>
              </p:cNvSpPr>
              <p:nvPr/>
            </p:nvSpPr>
            <p:spPr bwMode="auto">
              <a:xfrm>
                <a:off x="3243" y="861"/>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2" name="Line 217"/>
              <p:cNvSpPr>
                <a:spLocks noChangeShapeType="1"/>
              </p:cNvSpPr>
              <p:nvPr/>
            </p:nvSpPr>
            <p:spPr bwMode="auto">
              <a:xfrm>
                <a:off x="3252" y="873"/>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3" name="Line 218"/>
              <p:cNvSpPr>
                <a:spLocks noChangeShapeType="1"/>
              </p:cNvSpPr>
              <p:nvPr/>
            </p:nvSpPr>
            <p:spPr bwMode="auto">
              <a:xfrm>
                <a:off x="3262" y="885"/>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4" name="Line 219"/>
              <p:cNvSpPr>
                <a:spLocks noChangeShapeType="1"/>
              </p:cNvSpPr>
              <p:nvPr/>
            </p:nvSpPr>
            <p:spPr bwMode="auto">
              <a:xfrm>
                <a:off x="3271" y="897"/>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5" name="Line 220"/>
              <p:cNvSpPr>
                <a:spLocks noChangeShapeType="1"/>
              </p:cNvSpPr>
              <p:nvPr/>
            </p:nvSpPr>
            <p:spPr bwMode="auto">
              <a:xfrm>
                <a:off x="3281" y="909"/>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6" name="Line 221"/>
              <p:cNvSpPr>
                <a:spLocks noChangeShapeType="1"/>
              </p:cNvSpPr>
              <p:nvPr/>
            </p:nvSpPr>
            <p:spPr bwMode="auto">
              <a:xfrm>
                <a:off x="3290" y="921"/>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7" name="Line 222"/>
              <p:cNvSpPr>
                <a:spLocks noChangeShapeType="1"/>
              </p:cNvSpPr>
              <p:nvPr/>
            </p:nvSpPr>
            <p:spPr bwMode="auto">
              <a:xfrm>
                <a:off x="3300" y="932"/>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8" name="Line 223"/>
              <p:cNvSpPr>
                <a:spLocks noChangeShapeType="1"/>
              </p:cNvSpPr>
              <p:nvPr/>
            </p:nvSpPr>
            <p:spPr bwMode="auto">
              <a:xfrm>
                <a:off x="3309" y="944"/>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9" name="Line 224"/>
              <p:cNvSpPr>
                <a:spLocks noChangeShapeType="1"/>
              </p:cNvSpPr>
              <p:nvPr/>
            </p:nvSpPr>
            <p:spPr bwMode="auto">
              <a:xfrm>
                <a:off x="3319" y="956"/>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0" name="Line 225"/>
              <p:cNvSpPr>
                <a:spLocks noChangeShapeType="1"/>
              </p:cNvSpPr>
              <p:nvPr/>
            </p:nvSpPr>
            <p:spPr bwMode="auto">
              <a:xfrm>
                <a:off x="3328" y="968"/>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1" name="Line 226"/>
              <p:cNvSpPr>
                <a:spLocks noChangeShapeType="1"/>
              </p:cNvSpPr>
              <p:nvPr/>
            </p:nvSpPr>
            <p:spPr bwMode="auto">
              <a:xfrm>
                <a:off x="3337" y="980"/>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2" name="Line 227"/>
              <p:cNvSpPr>
                <a:spLocks noChangeShapeType="1"/>
              </p:cNvSpPr>
              <p:nvPr/>
            </p:nvSpPr>
            <p:spPr bwMode="auto">
              <a:xfrm>
                <a:off x="3347" y="992"/>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3" name="Line 228"/>
              <p:cNvSpPr>
                <a:spLocks noChangeShapeType="1"/>
              </p:cNvSpPr>
              <p:nvPr/>
            </p:nvSpPr>
            <p:spPr bwMode="auto">
              <a:xfrm>
                <a:off x="3356" y="1004"/>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4" name="Line 229"/>
              <p:cNvSpPr>
                <a:spLocks noChangeShapeType="1"/>
              </p:cNvSpPr>
              <p:nvPr/>
            </p:nvSpPr>
            <p:spPr bwMode="auto">
              <a:xfrm>
                <a:off x="3365" y="1015"/>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5" name="Line 230"/>
              <p:cNvSpPr>
                <a:spLocks noChangeShapeType="1"/>
              </p:cNvSpPr>
              <p:nvPr/>
            </p:nvSpPr>
            <p:spPr bwMode="auto">
              <a:xfrm>
                <a:off x="3374" y="1027"/>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6" name="Line 231"/>
              <p:cNvSpPr>
                <a:spLocks noChangeShapeType="1"/>
              </p:cNvSpPr>
              <p:nvPr/>
            </p:nvSpPr>
            <p:spPr bwMode="auto">
              <a:xfrm>
                <a:off x="3384" y="1039"/>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7" name="Line 232"/>
              <p:cNvSpPr>
                <a:spLocks noChangeShapeType="1"/>
              </p:cNvSpPr>
              <p:nvPr/>
            </p:nvSpPr>
            <p:spPr bwMode="auto">
              <a:xfrm>
                <a:off x="3393" y="1051"/>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8" name="Line 233"/>
              <p:cNvSpPr>
                <a:spLocks noChangeShapeType="1"/>
              </p:cNvSpPr>
              <p:nvPr/>
            </p:nvSpPr>
            <p:spPr bwMode="auto">
              <a:xfrm>
                <a:off x="3403" y="1063"/>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9" name="Line 234"/>
              <p:cNvSpPr>
                <a:spLocks noChangeShapeType="1"/>
              </p:cNvSpPr>
              <p:nvPr/>
            </p:nvSpPr>
            <p:spPr bwMode="auto">
              <a:xfrm>
                <a:off x="3412" y="1075"/>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0" name="Line 235"/>
              <p:cNvSpPr>
                <a:spLocks noChangeShapeType="1"/>
              </p:cNvSpPr>
              <p:nvPr/>
            </p:nvSpPr>
            <p:spPr bwMode="auto">
              <a:xfrm>
                <a:off x="3422" y="1087"/>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1" name="Line 236"/>
              <p:cNvSpPr>
                <a:spLocks noChangeShapeType="1"/>
              </p:cNvSpPr>
              <p:nvPr/>
            </p:nvSpPr>
            <p:spPr bwMode="auto">
              <a:xfrm>
                <a:off x="3431" y="1099"/>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2" name="Line 237"/>
              <p:cNvSpPr>
                <a:spLocks noChangeShapeType="1"/>
              </p:cNvSpPr>
              <p:nvPr/>
            </p:nvSpPr>
            <p:spPr bwMode="auto">
              <a:xfrm>
                <a:off x="3441" y="1110"/>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3" name="Line 238"/>
              <p:cNvSpPr>
                <a:spLocks noChangeShapeType="1"/>
              </p:cNvSpPr>
              <p:nvPr/>
            </p:nvSpPr>
            <p:spPr bwMode="auto">
              <a:xfrm>
                <a:off x="3450" y="1122"/>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4" name="Line 239"/>
              <p:cNvSpPr>
                <a:spLocks noChangeShapeType="1"/>
              </p:cNvSpPr>
              <p:nvPr/>
            </p:nvSpPr>
            <p:spPr bwMode="auto">
              <a:xfrm>
                <a:off x="3460" y="1134"/>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5" name="Line 240"/>
              <p:cNvSpPr>
                <a:spLocks noChangeShapeType="1"/>
              </p:cNvSpPr>
              <p:nvPr/>
            </p:nvSpPr>
            <p:spPr bwMode="auto">
              <a:xfrm>
                <a:off x="3469" y="1146"/>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6" name="Line 241"/>
              <p:cNvSpPr>
                <a:spLocks noChangeShapeType="1"/>
              </p:cNvSpPr>
              <p:nvPr/>
            </p:nvSpPr>
            <p:spPr bwMode="auto">
              <a:xfrm>
                <a:off x="3479" y="1158"/>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7" name="Line 242"/>
              <p:cNvSpPr>
                <a:spLocks noChangeShapeType="1"/>
              </p:cNvSpPr>
              <p:nvPr/>
            </p:nvSpPr>
            <p:spPr bwMode="auto">
              <a:xfrm>
                <a:off x="3488" y="1170"/>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8" name="Line 243"/>
              <p:cNvSpPr>
                <a:spLocks noChangeShapeType="1"/>
              </p:cNvSpPr>
              <p:nvPr/>
            </p:nvSpPr>
            <p:spPr bwMode="auto">
              <a:xfrm>
                <a:off x="3497" y="1182"/>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9" name="Line 244"/>
              <p:cNvSpPr>
                <a:spLocks noChangeShapeType="1"/>
              </p:cNvSpPr>
              <p:nvPr/>
            </p:nvSpPr>
            <p:spPr bwMode="auto">
              <a:xfrm>
                <a:off x="3506" y="1194"/>
                <a:ext cx="3"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0" name="Line 245"/>
              <p:cNvSpPr>
                <a:spLocks noChangeShapeType="1"/>
              </p:cNvSpPr>
              <p:nvPr/>
            </p:nvSpPr>
            <p:spPr bwMode="auto">
              <a:xfrm>
                <a:off x="3516" y="1205"/>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1" name="Line 246"/>
              <p:cNvSpPr>
                <a:spLocks noChangeShapeType="1"/>
              </p:cNvSpPr>
              <p:nvPr/>
            </p:nvSpPr>
            <p:spPr bwMode="auto">
              <a:xfrm>
                <a:off x="3525" y="1217"/>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2" name="Line 247"/>
              <p:cNvSpPr>
                <a:spLocks noChangeShapeType="1"/>
              </p:cNvSpPr>
              <p:nvPr/>
            </p:nvSpPr>
            <p:spPr bwMode="auto">
              <a:xfrm>
                <a:off x="3534" y="1229"/>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3" name="Line 248"/>
              <p:cNvSpPr>
                <a:spLocks noChangeShapeType="1"/>
              </p:cNvSpPr>
              <p:nvPr/>
            </p:nvSpPr>
            <p:spPr bwMode="auto">
              <a:xfrm>
                <a:off x="3544" y="1241"/>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4" name="Line 249"/>
              <p:cNvSpPr>
                <a:spLocks noChangeShapeType="1"/>
              </p:cNvSpPr>
              <p:nvPr/>
            </p:nvSpPr>
            <p:spPr bwMode="auto">
              <a:xfrm>
                <a:off x="3553" y="1253"/>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5" name="Line 250"/>
              <p:cNvSpPr>
                <a:spLocks noChangeShapeType="1"/>
              </p:cNvSpPr>
              <p:nvPr/>
            </p:nvSpPr>
            <p:spPr bwMode="auto">
              <a:xfrm>
                <a:off x="3563" y="1265"/>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6" name="Line 251"/>
              <p:cNvSpPr>
                <a:spLocks noChangeShapeType="1"/>
              </p:cNvSpPr>
              <p:nvPr/>
            </p:nvSpPr>
            <p:spPr bwMode="auto">
              <a:xfrm>
                <a:off x="3572" y="1277"/>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7" name="Line 252"/>
              <p:cNvSpPr>
                <a:spLocks noChangeShapeType="1"/>
              </p:cNvSpPr>
              <p:nvPr/>
            </p:nvSpPr>
            <p:spPr bwMode="auto">
              <a:xfrm>
                <a:off x="3582" y="1288"/>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8" name="Line 253"/>
              <p:cNvSpPr>
                <a:spLocks noChangeShapeType="1"/>
              </p:cNvSpPr>
              <p:nvPr/>
            </p:nvSpPr>
            <p:spPr bwMode="auto">
              <a:xfrm>
                <a:off x="3591" y="1300"/>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9" name="Line 254"/>
              <p:cNvSpPr>
                <a:spLocks noChangeShapeType="1"/>
              </p:cNvSpPr>
              <p:nvPr/>
            </p:nvSpPr>
            <p:spPr bwMode="auto">
              <a:xfrm>
                <a:off x="3601" y="1312"/>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0" name="Line 255"/>
              <p:cNvSpPr>
                <a:spLocks noChangeShapeType="1"/>
              </p:cNvSpPr>
              <p:nvPr/>
            </p:nvSpPr>
            <p:spPr bwMode="auto">
              <a:xfrm>
                <a:off x="3610" y="1324"/>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1" name="Line 256"/>
              <p:cNvSpPr>
                <a:spLocks noChangeShapeType="1"/>
              </p:cNvSpPr>
              <p:nvPr/>
            </p:nvSpPr>
            <p:spPr bwMode="auto">
              <a:xfrm>
                <a:off x="3620" y="1336"/>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2" name="Line 257"/>
              <p:cNvSpPr>
                <a:spLocks noChangeShapeType="1"/>
              </p:cNvSpPr>
              <p:nvPr/>
            </p:nvSpPr>
            <p:spPr bwMode="auto">
              <a:xfrm>
                <a:off x="3629" y="1348"/>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3" name="Line 258"/>
              <p:cNvSpPr>
                <a:spLocks noChangeShapeType="1"/>
              </p:cNvSpPr>
              <p:nvPr/>
            </p:nvSpPr>
            <p:spPr bwMode="auto">
              <a:xfrm>
                <a:off x="3638" y="1360"/>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4" name="Line 259"/>
              <p:cNvSpPr>
                <a:spLocks noChangeShapeType="1"/>
              </p:cNvSpPr>
              <p:nvPr/>
            </p:nvSpPr>
            <p:spPr bwMode="auto">
              <a:xfrm>
                <a:off x="3647" y="1372"/>
                <a:ext cx="3"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5" name="Line 260"/>
              <p:cNvSpPr>
                <a:spLocks noChangeShapeType="1"/>
              </p:cNvSpPr>
              <p:nvPr/>
            </p:nvSpPr>
            <p:spPr bwMode="auto">
              <a:xfrm>
                <a:off x="3657" y="1383"/>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6" name="Line 261"/>
              <p:cNvSpPr>
                <a:spLocks noChangeShapeType="1"/>
              </p:cNvSpPr>
              <p:nvPr/>
            </p:nvSpPr>
            <p:spPr bwMode="auto">
              <a:xfrm>
                <a:off x="3666" y="1395"/>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7" name="Line 262"/>
              <p:cNvSpPr>
                <a:spLocks noChangeShapeType="1"/>
              </p:cNvSpPr>
              <p:nvPr/>
            </p:nvSpPr>
            <p:spPr bwMode="auto">
              <a:xfrm>
                <a:off x="3675" y="1407"/>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8" name="Line 263"/>
              <p:cNvSpPr>
                <a:spLocks noChangeShapeType="1"/>
              </p:cNvSpPr>
              <p:nvPr/>
            </p:nvSpPr>
            <p:spPr bwMode="auto">
              <a:xfrm>
                <a:off x="3685" y="1419"/>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9" name="Line 264"/>
              <p:cNvSpPr>
                <a:spLocks noChangeShapeType="1"/>
              </p:cNvSpPr>
              <p:nvPr/>
            </p:nvSpPr>
            <p:spPr bwMode="auto">
              <a:xfrm>
                <a:off x="3694" y="1431"/>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0" name="Line 265"/>
              <p:cNvSpPr>
                <a:spLocks noChangeShapeType="1"/>
              </p:cNvSpPr>
              <p:nvPr/>
            </p:nvSpPr>
            <p:spPr bwMode="auto">
              <a:xfrm>
                <a:off x="3704" y="1443"/>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1" name="Line 266"/>
              <p:cNvSpPr>
                <a:spLocks noChangeShapeType="1"/>
              </p:cNvSpPr>
              <p:nvPr/>
            </p:nvSpPr>
            <p:spPr bwMode="auto">
              <a:xfrm>
                <a:off x="3713" y="1455"/>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2" name="Line 267"/>
              <p:cNvSpPr>
                <a:spLocks noChangeShapeType="1"/>
              </p:cNvSpPr>
              <p:nvPr/>
            </p:nvSpPr>
            <p:spPr bwMode="auto">
              <a:xfrm>
                <a:off x="3723" y="1467"/>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3" name="Line 268"/>
              <p:cNvSpPr>
                <a:spLocks noChangeShapeType="1"/>
              </p:cNvSpPr>
              <p:nvPr/>
            </p:nvSpPr>
            <p:spPr bwMode="auto">
              <a:xfrm>
                <a:off x="3732" y="1478"/>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4" name="Line 269"/>
              <p:cNvSpPr>
                <a:spLocks noChangeShapeType="1"/>
              </p:cNvSpPr>
              <p:nvPr/>
            </p:nvSpPr>
            <p:spPr bwMode="auto">
              <a:xfrm>
                <a:off x="3742" y="1490"/>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5" name="Line 270"/>
              <p:cNvSpPr>
                <a:spLocks noChangeShapeType="1"/>
              </p:cNvSpPr>
              <p:nvPr/>
            </p:nvSpPr>
            <p:spPr bwMode="auto">
              <a:xfrm>
                <a:off x="3751" y="1502"/>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6" name="Line 271"/>
              <p:cNvSpPr>
                <a:spLocks noChangeShapeType="1"/>
              </p:cNvSpPr>
              <p:nvPr/>
            </p:nvSpPr>
            <p:spPr bwMode="auto">
              <a:xfrm>
                <a:off x="3761" y="1514"/>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7" name="Line 272"/>
              <p:cNvSpPr>
                <a:spLocks noChangeShapeType="1"/>
              </p:cNvSpPr>
              <p:nvPr/>
            </p:nvSpPr>
            <p:spPr bwMode="auto">
              <a:xfrm>
                <a:off x="3770" y="1526"/>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8" name="Line 273"/>
              <p:cNvSpPr>
                <a:spLocks noChangeShapeType="1"/>
              </p:cNvSpPr>
              <p:nvPr/>
            </p:nvSpPr>
            <p:spPr bwMode="auto">
              <a:xfrm>
                <a:off x="3779" y="1538"/>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9" name="Line 274"/>
              <p:cNvSpPr>
                <a:spLocks noChangeShapeType="1"/>
              </p:cNvSpPr>
              <p:nvPr/>
            </p:nvSpPr>
            <p:spPr bwMode="auto">
              <a:xfrm>
                <a:off x="3788" y="1550"/>
                <a:ext cx="3"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0" name="Line 275"/>
              <p:cNvSpPr>
                <a:spLocks noChangeShapeType="1"/>
              </p:cNvSpPr>
              <p:nvPr/>
            </p:nvSpPr>
            <p:spPr bwMode="auto">
              <a:xfrm>
                <a:off x="3798" y="1561"/>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1" name="Line 276"/>
              <p:cNvSpPr>
                <a:spLocks noChangeShapeType="1"/>
              </p:cNvSpPr>
              <p:nvPr/>
            </p:nvSpPr>
            <p:spPr bwMode="auto">
              <a:xfrm>
                <a:off x="3807" y="1573"/>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2" name="Line 277"/>
              <p:cNvSpPr>
                <a:spLocks noChangeShapeType="1"/>
              </p:cNvSpPr>
              <p:nvPr/>
            </p:nvSpPr>
            <p:spPr bwMode="auto">
              <a:xfrm>
                <a:off x="3816" y="1585"/>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3" name="Line 278"/>
              <p:cNvSpPr>
                <a:spLocks noChangeShapeType="1"/>
              </p:cNvSpPr>
              <p:nvPr/>
            </p:nvSpPr>
            <p:spPr bwMode="auto">
              <a:xfrm>
                <a:off x="3826" y="1597"/>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4" name="Line 279"/>
              <p:cNvSpPr>
                <a:spLocks noChangeShapeType="1"/>
              </p:cNvSpPr>
              <p:nvPr/>
            </p:nvSpPr>
            <p:spPr bwMode="auto">
              <a:xfrm>
                <a:off x="3835" y="1609"/>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5" name="Line 280"/>
              <p:cNvSpPr>
                <a:spLocks noChangeShapeType="1"/>
              </p:cNvSpPr>
              <p:nvPr/>
            </p:nvSpPr>
            <p:spPr bwMode="auto">
              <a:xfrm>
                <a:off x="3845" y="1621"/>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6" name="Line 281"/>
              <p:cNvSpPr>
                <a:spLocks noChangeShapeType="1"/>
              </p:cNvSpPr>
              <p:nvPr/>
            </p:nvSpPr>
            <p:spPr bwMode="auto">
              <a:xfrm>
                <a:off x="3854" y="1633"/>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7" name="Line 282"/>
              <p:cNvSpPr>
                <a:spLocks noChangeShapeType="1"/>
              </p:cNvSpPr>
              <p:nvPr/>
            </p:nvSpPr>
            <p:spPr bwMode="auto">
              <a:xfrm>
                <a:off x="3864" y="1645"/>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8" name="Line 283"/>
              <p:cNvSpPr>
                <a:spLocks noChangeShapeType="1"/>
              </p:cNvSpPr>
              <p:nvPr/>
            </p:nvSpPr>
            <p:spPr bwMode="auto">
              <a:xfrm>
                <a:off x="3873" y="1656"/>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9" name="Line 284"/>
              <p:cNvSpPr>
                <a:spLocks noChangeShapeType="1"/>
              </p:cNvSpPr>
              <p:nvPr/>
            </p:nvSpPr>
            <p:spPr bwMode="auto">
              <a:xfrm>
                <a:off x="3883" y="1668"/>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0" name="Line 285"/>
              <p:cNvSpPr>
                <a:spLocks noChangeShapeType="1"/>
              </p:cNvSpPr>
              <p:nvPr/>
            </p:nvSpPr>
            <p:spPr bwMode="auto">
              <a:xfrm>
                <a:off x="3892" y="1680"/>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1" name="Line 286"/>
              <p:cNvSpPr>
                <a:spLocks noChangeShapeType="1"/>
              </p:cNvSpPr>
              <p:nvPr/>
            </p:nvSpPr>
            <p:spPr bwMode="auto">
              <a:xfrm>
                <a:off x="3901" y="1692"/>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2" name="Line 287"/>
              <p:cNvSpPr>
                <a:spLocks noChangeShapeType="1"/>
              </p:cNvSpPr>
              <p:nvPr/>
            </p:nvSpPr>
            <p:spPr bwMode="auto">
              <a:xfrm>
                <a:off x="3911" y="1704"/>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3" name="Line 288"/>
              <p:cNvSpPr>
                <a:spLocks noChangeShapeType="1"/>
              </p:cNvSpPr>
              <p:nvPr/>
            </p:nvSpPr>
            <p:spPr bwMode="auto">
              <a:xfrm>
                <a:off x="3920" y="1716"/>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4" name="Line 289"/>
              <p:cNvSpPr>
                <a:spLocks noChangeShapeType="1"/>
              </p:cNvSpPr>
              <p:nvPr/>
            </p:nvSpPr>
            <p:spPr bwMode="auto">
              <a:xfrm>
                <a:off x="3929" y="1728"/>
                <a:ext cx="3"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5" name="Line 290"/>
              <p:cNvSpPr>
                <a:spLocks noChangeShapeType="1"/>
              </p:cNvSpPr>
              <p:nvPr/>
            </p:nvSpPr>
            <p:spPr bwMode="auto">
              <a:xfrm>
                <a:off x="3939" y="1740"/>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6" name="Line 291"/>
              <p:cNvSpPr>
                <a:spLocks noChangeShapeType="1"/>
              </p:cNvSpPr>
              <p:nvPr/>
            </p:nvSpPr>
            <p:spPr bwMode="auto">
              <a:xfrm>
                <a:off x="3948" y="1751"/>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7" name="Line 292"/>
              <p:cNvSpPr>
                <a:spLocks noChangeShapeType="1"/>
              </p:cNvSpPr>
              <p:nvPr/>
            </p:nvSpPr>
            <p:spPr bwMode="auto">
              <a:xfrm>
                <a:off x="3957" y="1763"/>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8" name="Line 293"/>
              <p:cNvSpPr>
                <a:spLocks noChangeShapeType="1"/>
              </p:cNvSpPr>
              <p:nvPr/>
            </p:nvSpPr>
            <p:spPr bwMode="auto">
              <a:xfrm>
                <a:off x="3967" y="1775"/>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9" name="Line 294"/>
              <p:cNvSpPr>
                <a:spLocks noChangeShapeType="1"/>
              </p:cNvSpPr>
              <p:nvPr/>
            </p:nvSpPr>
            <p:spPr bwMode="auto">
              <a:xfrm>
                <a:off x="3976" y="1787"/>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0" name="Line 295"/>
              <p:cNvSpPr>
                <a:spLocks noChangeShapeType="1"/>
              </p:cNvSpPr>
              <p:nvPr/>
            </p:nvSpPr>
            <p:spPr bwMode="auto">
              <a:xfrm>
                <a:off x="3986" y="1799"/>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1" name="Line 296"/>
              <p:cNvSpPr>
                <a:spLocks noChangeShapeType="1"/>
              </p:cNvSpPr>
              <p:nvPr/>
            </p:nvSpPr>
            <p:spPr bwMode="auto">
              <a:xfrm>
                <a:off x="3995" y="1811"/>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2" name="Line 297"/>
              <p:cNvSpPr>
                <a:spLocks noChangeShapeType="1"/>
              </p:cNvSpPr>
              <p:nvPr/>
            </p:nvSpPr>
            <p:spPr bwMode="auto">
              <a:xfrm>
                <a:off x="4005" y="1823"/>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3" name="Line 298"/>
              <p:cNvSpPr>
                <a:spLocks noChangeShapeType="1"/>
              </p:cNvSpPr>
              <p:nvPr/>
            </p:nvSpPr>
            <p:spPr bwMode="auto">
              <a:xfrm>
                <a:off x="4014" y="1835"/>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4" name="Line 299"/>
              <p:cNvSpPr>
                <a:spLocks noChangeShapeType="1"/>
              </p:cNvSpPr>
              <p:nvPr/>
            </p:nvSpPr>
            <p:spPr bwMode="auto">
              <a:xfrm>
                <a:off x="4023" y="1846"/>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5" name="Line 300"/>
              <p:cNvSpPr>
                <a:spLocks noChangeShapeType="1"/>
              </p:cNvSpPr>
              <p:nvPr/>
            </p:nvSpPr>
            <p:spPr bwMode="auto">
              <a:xfrm>
                <a:off x="4033" y="1858"/>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6" name="Line 301"/>
              <p:cNvSpPr>
                <a:spLocks noChangeShapeType="1"/>
              </p:cNvSpPr>
              <p:nvPr/>
            </p:nvSpPr>
            <p:spPr bwMode="auto">
              <a:xfrm>
                <a:off x="4042" y="1870"/>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7" name="Line 302"/>
              <p:cNvSpPr>
                <a:spLocks noChangeShapeType="1"/>
              </p:cNvSpPr>
              <p:nvPr/>
            </p:nvSpPr>
            <p:spPr bwMode="auto">
              <a:xfrm>
                <a:off x="4052" y="1882"/>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8" name="Line 303"/>
              <p:cNvSpPr>
                <a:spLocks noChangeShapeType="1"/>
              </p:cNvSpPr>
              <p:nvPr/>
            </p:nvSpPr>
            <p:spPr bwMode="auto">
              <a:xfrm>
                <a:off x="4061" y="1894"/>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9" name="Line 304"/>
              <p:cNvSpPr>
                <a:spLocks noChangeShapeType="1"/>
              </p:cNvSpPr>
              <p:nvPr/>
            </p:nvSpPr>
            <p:spPr bwMode="auto">
              <a:xfrm>
                <a:off x="4070" y="1906"/>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0" name="Line 305"/>
              <p:cNvSpPr>
                <a:spLocks noChangeShapeType="1"/>
              </p:cNvSpPr>
              <p:nvPr/>
            </p:nvSpPr>
            <p:spPr bwMode="auto">
              <a:xfrm>
                <a:off x="4080" y="1918"/>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1" name="Line 306"/>
              <p:cNvSpPr>
                <a:spLocks noChangeShapeType="1"/>
              </p:cNvSpPr>
              <p:nvPr/>
            </p:nvSpPr>
            <p:spPr bwMode="auto">
              <a:xfrm>
                <a:off x="4089" y="1929"/>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2" name="Line 307"/>
              <p:cNvSpPr>
                <a:spLocks noChangeShapeType="1"/>
              </p:cNvSpPr>
              <p:nvPr/>
            </p:nvSpPr>
            <p:spPr bwMode="auto">
              <a:xfrm>
                <a:off x="4098" y="1941"/>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3" name="Line 308"/>
              <p:cNvSpPr>
                <a:spLocks noChangeShapeType="1"/>
              </p:cNvSpPr>
              <p:nvPr/>
            </p:nvSpPr>
            <p:spPr bwMode="auto">
              <a:xfrm>
                <a:off x="4108" y="1953"/>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4" name="Line 309"/>
              <p:cNvSpPr>
                <a:spLocks noChangeShapeType="1"/>
              </p:cNvSpPr>
              <p:nvPr/>
            </p:nvSpPr>
            <p:spPr bwMode="auto">
              <a:xfrm>
                <a:off x="750" y="530"/>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5" name="Line 310"/>
              <p:cNvSpPr>
                <a:spLocks noChangeShapeType="1"/>
              </p:cNvSpPr>
              <p:nvPr/>
            </p:nvSpPr>
            <p:spPr bwMode="auto">
              <a:xfrm>
                <a:off x="772" y="530"/>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6" name="Line 311"/>
              <p:cNvSpPr>
                <a:spLocks noChangeShapeType="1"/>
              </p:cNvSpPr>
              <p:nvPr/>
            </p:nvSpPr>
            <p:spPr bwMode="auto">
              <a:xfrm>
                <a:off x="794" y="531"/>
                <a:ext cx="2"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7" name="Line 312"/>
              <p:cNvSpPr>
                <a:spLocks noChangeShapeType="1"/>
              </p:cNvSpPr>
              <p:nvPr/>
            </p:nvSpPr>
            <p:spPr bwMode="auto">
              <a:xfrm>
                <a:off x="815" y="532"/>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8" name="Line 313"/>
              <p:cNvSpPr>
                <a:spLocks noChangeShapeType="1"/>
              </p:cNvSpPr>
              <p:nvPr/>
            </p:nvSpPr>
            <p:spPr bwMode="auto">
              <a:xfrm>
                <a:off x="837" y="533"/>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9" name="Line 314"/>
              <p:cNvSpPr>
                <a:spLocks noChangeShapeType="1"/>
              </p:cNvSpPr>
              <p:nvPr/>
            </p:nvSpPr>
            <p:spPr bwMode="auto">
              <a:xfrm>
                <a:off x="859" y="534"/>
                <a:ext cx="2"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0" name="Line 315"/>
              <p:cNvSpPr>
                <a:spLocks noChangeShapeType="1"/>
              </p:cNvSpPr>
              <p:nvPr/>
            </p:nvSpPr>
            <p:spPr bwMode="auto">
              <a:xfrm>
                <a:off x="880" y="535"/>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1" name="Line 316"/>
              <p:cNvSpPr>
                <a:spLocks noChangeShapeType="1"/>
              </p:cNvSpPr>
              <p:nvPr/>
            </p:nvSpPr>
            <p:spPr bwMode="auto">
              <a:xfrm>
                <a:off x="902" y="537"/>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2" name="Line 317"/>
              <p:cNvSpPr>
                <a:spLocks noChangeShapeType="1"/>
              </p:cNvSpPr>
              <p:nvPr/>
            </p:nvSpPr>
            <p:spPr bwMode="auto">
              <a:xfrm>
                <a:off x="923" y="539"/>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3" name="Line 318"/>
              <p:cNvSpPr>
                <a:spLocks noChangeShapeType="1"/>
              </p:cNvSpPr>
              <p:nvPr/>
            </p:nvSpPr>
            <p:spPr bwMode="auto">
              <a:xfrm>
                <a:off x="945" y="541"/>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4" name="Line 319"/>
              <p:cNvSpPr>
                <a:spLocks noChangeShapeType="1"/>
              </p:cNvSpPr>
              <p:nvPr/>
            </p:nvSpPr>
            <p:spPr bwMode="auto">
              <a:xfrm>
                <a:off x="967" y="543"/>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5" name="Line 320"/>
              <p:cNvSpPr>
                <a:spLocks noChangeShapeType="1"/>
              </p:cNvSpPr>
              <p:nvPr/>
            </p:nvSpPr>
            <p:spPr bwMode="auto">
              <a:xfrm>
                <a:off x="988" y="546"/>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6" name="Line 321"/>
              <p:cNvSpPr>
                <a:spLocks noChangeShapeType="1"/>
              </p:cNvSpPr>
              <p:nvPr/>
            </p:nvSpPr>
            <p:spPr bwMode="auto">
              <a:xfrm>
                <a:off x="1010" y="549"/>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7" name="Line 322"/>
              <p:cNvSpPr>
                <a:spLocks noChangeShapeType="1"/>
              </p:cNvSpPr>
              <p:nvPr/>
            </p:nvSpPr>
            <p:spPr bwMode="auto">
              <a:xfrm>
                <a:off x="1032" y="552"/>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8" name="Line 323"/>
              <p:cNvSpPr>
                <a:spLocks noChangeShapeType="1"/>
              </p:cNvSpPr>
              <p:nvPr/>
            </p:nvSpPr>
            <p:spPr bwMode="auto">
              <a:xfrm>
                <a:off x="1053" y="555"/>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9" name="Line 324"/>
              <p:cNvSpPr>
                <a:spLocks noChangeShapeType="1"/>
              </p:cNvSpPr>
              <p:nvPr/>
            </p:nvSpPr>
            <p:spPr bwMode="auto">
              <a:xfrm>
                <a:off x="1075" y="558"/>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0" name="Line 325"/>
              <p:cNvSpPr>
                <a:spLocks noChangeShapeType="1"/>
              </p:cNvSpPr>
              <p:nvPr/>
            </p:nvSpPr>
            <p:spPr bwMode="auto">
              <a:xfrm>
                <a:off x="1097" y="561"/>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1" name="Line 326"/>
              <p:cNvSpPr>
                <a:spLocks noChangeShapeType="1"/>
              </p:cNvSpPr>
              <p:nvPr/>
            </p:nvSpPr>
            <p:spPr bwMode="auto">
              <a:xfrm>
                <a:off x="1118" y="565"/>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2" name="Line 327"/>
              <p:cNvSpPr>
                <a:spLocks noChangeShapeType="1"/>
              </p:cNvSpPr>
              <p:nvPr/>
            </p:nvSpPr>
            <p:spPr bwMode="auto">
              <a:xfrm>
                <a:off x="1140" y="569"/>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3" name="Line 328"/>
              <p:cNvSpPr>
                <a:spLocks noChangeShapeType="1"/>
              </p:cNvSpPr>
              <p:nvPr/>
            </p:nvSpPr>
            <p:spPr bwMode="auto">
              <a:xfrm>
                <a:off x="1162" y="573"/>
                <a:ext cx="2"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4" name="Line 329"/>
              <p:cNvSpPr>
                <a:spLocks noChangeShapeType="1"/>
              </p:cNvSpPr>
              <p:nvPr/>
            </p:nvSpPr>
            <p:spPr bwMode="auto">
              <a:xfrm>
                <a:off x="1183" y="577"/>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5" name="Line 330"/>
              <p:cNvSpPr>
                <a:spLocks noChangeShapeType="1"/>
              </p:cNvSpPr>
              <p:nvPr/>
            </p:nvSpPr>
            <p:spPr bwMode="auto">
              <a:xfrm>
                <a:off x="1205" y="580"/>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6" name="Line 331"/>
              <p:cNvSpPr>
                <a:spLocks noChangeShapeType="1"/>
              </p:cNvSpPr>
              <p:nvPr/>
            </p:nvSpPr>
            <p:spPr bwMode="auto">
              <a:xfrm>
                <a:off x="1226" y="585"/>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7" name="Line 332"/>
              <p:cNvSpPr>
                <a:spLocks noChangeShapeType="1"/>
              </p:cNvSpPr>
              <p:nvPr/>
            </p:nvSpPr>
            <p:spPr bwMode="auto">
              <a:xfrm>
                <a:off x="1248" y="590"/>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8" name="Line 333"/>
              <p:cNvSpPr>
                <a:spLocks noChangeShapeType="1"/>
              </p:cNvSpPr>
              <p:nvPr/>
            </p:nvSpPr>
            <p:spPr bwMode="auto">
              <a:xfrm>
                <a:off x="1270" y="594"/>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9" name="Line 334"/>
              <p:cNvSpPr>
                <a:spLocks noChangeShapeType="1"/>
              </p:cNvSpPr>
              <p:nvPr/>
            </p:nvSpPr>
            <p:spPr bwMode="auto">
              <a:xfrm>
                <a:off x="1291" y="599"/>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0" name="Line 335"/>
              <p:cNvSpPr>
                <a:spLocks noChangeShapeType="1"/>
              </p:cNvSpPr>
              <p:nvPr/>
            </p:nvSpPr>
            <p:spPr bwMode="auto">
              <a:xfrm>
                <a:off x="1313" y="604"/>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1" name="Line 336"/>
              <p:cNvSpPr>
                <a:spLocks noChangeShapeType="1"/>
              </p:cNvSpPr>
              <p:nvPr/>
            </p:nvSpPr>
            <p:spPr bwMode="auto">
              <a:xfrm>
                <a:off x="1335" y="609"/>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2" name="Line 337"/>
              <p:cNvSpPr>
                <a:spLocks noChangeShapeType="1"/>
              </p:cNvSpPr>
              <p:nvPr/>
            </p:nvSpPr>
            <p:spPr bwMode="auto">
              <a:xfrm>
                <a:off x="1356" y="615"/>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3" name="Line 338"/>
              <p:cNvSpPr>
                <a:spLocks noChangeShapeType="1"/>
              </p:cNvSpPr>
              <p:nvPr/>
            </p:nvSpPr>
            <p:spPr bwMode="auto">
              <a:xfrm>
                <a:off x="1378" y="620"/>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4" name="Line 339"/>
              <p:cNvSpPr>
                <a:spLocks noChangeShapeType="1"/>
              </p:cNvSpPr>
              <p:nvPr/>
            </p:nvSpPr>
            <p:spPr bwMode="auto">
              <a:xfrm>
                <a:off x="1400" y="626"/>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5" name="Line 340"/>
              <p:cNvSpPr>
                <a:spLocks noChangeShapeType="1"/>
              </p:cNvSpPr>
              <p:nvPr/>
            </p:nvSpPr>
            <p:spPr bwMode="auto">
              <a:xfrm>
                <a:off x="1421" y="631"/>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6" name="Line 341"/>
              <p:cNvSpPr>
                <a:spLocks noChangeShapeType="1"/>
              </p:cNvSpPr>
              <p:nvPr/>
            </p:nvSpPr>
            <p:spPr bwMode="auto">
              <a:xfrm>
                <a:off x="1443" y="63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7" name="Line 342"/>
              <p:cNvSpPr>
                <a:spLocks noChangeShapeType="1"/>
              </p:cNvSpPr>
              <p:nvPr/>
            </p:nvSpPr>
            <p:spPr bwMode="auto">
              <a:xfrm>
                <a:off x="1465" y="643"/>
                <a:ext cx="2"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8" name="Line 343"/>
              <p:cNvSpPr>
                <a:spLocks noChangeShapeType="1"/>
              </p:cNvSpPr>
              <p:nvPr/>
            </p:nvSpPr>
            <p:spPr bwMode="auto">
              <a:xfrm>
                <a:off x="1486" y="649"/>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9" name="Line 344"/>
              <p:cNvSpPr>
                <a:spLocks noChangeShapeType="1"/>
              </p:cNvSpPr>
              <p:nvPr/>
            </p:nvSpPr>
            <p:spPr bwMode="auto">
              <a:xfrm>
                <a:off x="1508" y="655"/>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0" name="Line 345"/>
              <p:cNvSpPr>
                <a:spLocks noChangeShapeType="1"/>
              </p:cNvSpPr>
              <p:nvPr/>
            </p:nvSpPr>
            <p:spPr bwMode="auto">
              <a:xfrm>
                <a:off x="1529" y="661"/>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1" name="Line 346"/>
              <p:cNvSpPr>
                <a:spLocks noChangeShapeType="1"/>
              </p:cNvSpPr>
              <p:nvPr/>
            </p:nvSpPr>
            <p:spPr bwMode="auto">
              <a:xfrm>
                <a:off x="1551" y="668"/>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2" name="Line 347"/>
              <p:cNvSpPr>
                <a:spLocks noChangeShapeType="1"/>
              </p:cNvSpPr>
              <p:nvPr/>
            </p:nvSpPr>
            <p:spPr bwMode="auto">
              <a:xfrm>
                <a:off x="1573" y="674"/>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3" name="Line 348"/>
              <p:cNvSpPr>
                <a:spLocks noChangeShapeType="1"/>
              </p:cNvSpPr>
              <p:nvPr/>
            </p:nvSpPr>
            <p:spPr bwMode="auto">
              <a:xfrm>
                <a:off x="1594" y="681"/>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4" name="Line 349"/>
              <p:cNvSpPr>
                <a:spLocks noChangeShapeType="1"/>
              </p:cNvSpPr>
              <p:nvPr/>
            </p:nvSpPr>
            <p:spPr bwMode="auto">
              <a:xfrm>
                <a:off x="1616" y="687"/>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5" name="Line 350"/>
              <p:cNvSpPr>
                <a:spLocks noChangeShapeType="1"/>
              </p:cNvSpPr>
              <p:nvPr/>
            </p:nvSpPr>
            <p:spPr bwMode="auto">
              <a:xfrm>
                <a:off x="1638" y="694"/>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6" name="Line 351"/>
              <p:cNvSpPr>
                <a:spLocks noChangeShapeType="1"/>
              </p:cNvSpPr>
              <p:nvPr/>
            </p:nvSpPr>
            <p:spPr bwMode="auto">
              <a:xfrm>
                <a:off x="1659" y="701"/>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7" name="Line 352"/>
              <p:cNvSpPr>
                <a:spLocks noChangeShapeType="1"/>
              </p:cNvSpPr>
              <p:nvPr/>
            </p:nvSpPr>
            <p:spPr bwMode="auto">
              <a:xfrm>
                <a:off x="1681" y="709"/>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8" name="Line 353"/>
              <p:cNvSpPr>
                <a:spLocks noChangeShapeType="1"/>
              </p:cNvSpPr>
              <p:nvPr/>
            </p:nvSpPr>
            <p:spPr bwMode="auto">
              <a:xfrm>
                <a:off x="1703" y="716"/>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9" name="Line 354"/>
              <p:cNvSpPr>
                <a:spLocks noChangeShapeType="1"/>
              </p:cNvSpPr>
              <p:nvPr/>
            </p:nvSpPr>
            <p:spPr bwMode="auto">
              <a:xfrm>
                <a:off x="1724" y="723"/>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0" name="Line 355"/>
              <p:cNvSpPr>
                <a:spLocks noChangeShapeType="1"/>
              </p:cNvSpPr>
              <p:nvPr/>
            </p:nvSpPr>
            <p:spPr bwMode="auto">
              <a:xfrm>
                <a:off x="1746" y="731"/>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1" name="Line 356"/>
              <p:cNvSpPr>
                <a:spLocks noChangeShapeType="1"/>
              </p:cNvSpPr>
              <p:nvPr/>
            </p:nvSpPr>
            <p:spPr bwMode="auto">
              <a:xfrm>
                <a:off x="1767" y="738"/>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2" name="Line 357"/>
              <p:cNvSpPr>
                <a:spLocks noChangeShapeType="1"/>
              </p:cNvSpPr>
              <p:nvPr/>
            </p:nvSpPr>
            <p:spPr bwMode="auto">
              <a:xfrm>
                <a:off x="1789" y="746"/>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3" name="Line 358"/>
              <p:cNvSpPr>
                <a:spLocks noChangeShapeType="1"/>
              </p:cNvSpPr>
              <p:nvPr/>
            </p:nvSpPr>
            <p:spPr bwMode="auto">
              <a:xfrm>
                <a:off x="1811" y="754"/>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4" name="Line 359"/>
              <p:cNvSpPr>
                <a:spLocks noChangeShapeType="1"/>
              </p:cNvSpPr>
              <p:nvPr/>
            </p:nvSpPr>
            <p:spPr bwMode="auto">
              <a:xfrm>
                <a:off x="1832" y="761"/>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5" name="Line 360"/>
              <p:cNvSpPr>
                <a:spLocks noChangeShapeType="1"/>
              </p:cNvSpPr>
              <p:nvPr/>
            </p:nvSpPr>
            <p:spPr bwMode="auto">
              <a:xfrm>
                <a:off x="1854" y="770"/>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6" name="Line 361"/>
              <p:cNvSpPr>
                <a:spLocks noChangeShapeType="1"/>
              </p:cNvSpPr>
              <p:nvPr/>
            </p:nvSpPr>
            <p:spPr bwMode="auto">
              <a:xfrm>
                <a:off x="1876" y="778"/>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7" name="Line 362"/>
              <p:cNvSpPr>
                <a:spLocks noChangeShapeType="1"/>
              </p:cNvSpPr>
              <p:nvPr/>
            </p:nvSpPr>
            <p:spPr bwMode="auto">
              <a:xfrm>
                <a:off x="1897" y="786"/>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8" name="Line 363"/>
              <p:cNvSpPr>
                <a:spLocks noChangeShapeType="1"/>
              </p:cNvSpPr>
              <p:nvPr/>
            </p:nvSpPr>
            <p:spPr bwMode="auto">
              <a:xfrm>
                <a:off x="1919" y="794"/>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9" name="Line 364"/>
              <p:cNvSpPr>
                <a:spLocks noChangeShapeType="1"/>
              </p:cNvSpPr>
              <p:nvPr/>
            </p:nvSpPr>
            <p:spPr bwMode="auto">
              <a:xfrm>
                <a:off x="1941" y="803"/>
                <a:ext cx="2"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0" name="Line 365"/>
              <p:cNvSpPr>
                <a:spLocks noChangeShapeType="1"/>
              </p:cNvSpPr>
              <p:nvPr/>
            </p:nvSpPr>
            <p:spPr bwMode="auto">
              <a:xfrm>
                <a:off x="1962" y="811"/>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1" name="Line 366"/>
              <p:cNvSpPr>
                <a:spLocks noChangeShapeType="1"/>
              </p:cNvSpPr>
              <p:nvPr/>
            </p:nvSpPr>
            <p:spPr bwMode="auto">
              <a:xfrm>
                <a:off x="1984" y="819"/>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2" name="Line 367"/>
              <p:cNvSpPr>
                <a:spLocks noChangeShapeType="1"/>
              </p:cNvSpPr>
              <p:nvPr/>
            </p:nvSpPr>
            <p:spPr bwMode="auto">
              <a:xfrm>
                <a:off x="2006" y="828"/>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3" name="Line 368"/>
              <p:cNvSpPr>
                <a:spLocks noChangeShapeType="1"/>
              </p:cNvSpPr>
              <p:nvPr/>
            </p:nvSpPr>
            <p:spPr bwMode="auto">
              <a:xfrm>
                <a:off x="2027" y="83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4" name="Line 369"/>
              <p:cNvSpPr>
                <a:spLocks noChangeShapeType="1"/>
              </p:cNvSpPr>
              <p:nvPr/>
            </p:nvSpPr>
            <p:spPr bwMode="auto">
              <a:xfrm>
                <a:off x="2049" y="846"/>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5" name="Line 370"/>
              <p:cNvSpPr>
                <a:spLocks noChangeShapeType="1"/>
              </p:cNvSpPr>
              <p:nvPr/>
            </p:nvSpPr>
            <p:spPr bwMode="auto">
              <a:xfrm>
                <a:off x="2070" y="854"/>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6" name="Line 371"/>
              <p:cNvSpPr>
                <a:spLocks noChangeShapeType="1"/>
              </p:cNvSpPr>
              <p:nvPr/>
            </p:nvSpPr>
            <p:spPr bwMode="auto">
              <a:xfrm>
                <a:off x="2092" y="863"/>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7" name="Line 372"/>
              <p:cNvSpPr>
                <a:spLocks noChangeShapeType="1"/>
              </p:cNvSpPr>
              <p:nvPr/>
            </p:nvSpPr>
            <p:spPr bwMode="auto">
              <a:xfrm>
                <a:off x="2114" y="872"/>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8" name="Line 373"/>
              <p:cNvSpPr>
                <a:spLocks noChangeShapeType="1"/>
              </p:cNvSpPr>
              <p:nvPr/>
            </p:nvSpPr>
            <p:spPr bwMode="auto">
              <a:xfrm>
                <a:off x="2135" y="881"/>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9" name="Line 374"/>
              <p:cNvSpPr>
                <a:spLocks noChangeShapeType="1"/>
              </p:cNvSpPr>
              <p:nvPr/>
            </p:nvSpPr>
            <p:spPr bwMode="auto">
              <a:xfrm>
                <a:off x="2157" y="890"/>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0" name="Line 375"/>
              <p:cNvSpPr>
                <a:spLocks noChangeShapeType="1"/>
              </p:cNvSpPr>
              <p:nvPr/>
            </p:nvSpPr>
            <p:spPr bwMode="auto">
              <a:xfrm>
                <a:off x="2179" y="900"/>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1" name="Line 376"/>
              <p:cNvSpPr>
                <a:spLocks noChangeShapeType="1"/>
              </p:cNvSpPr>
              <p:nvPr/>
            </p:nvSpPr>
            <p:spPr bwMode="auto">
              <a:xfrm>
                <a:off x="2200" y="909"/>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2" name="Line 377"/>
              <p:cNvSpPr>
                <a:spLocks noChangeShapeType="1"/>
              </p:cNvSpPr>
              <p:nvPr/>
            </p:nvSpPr>
            <p:spPr bwMode="auto">
              <a:xfrm>
                <a:off x="2222" y="918"/>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3" name="Line 378"/>
              <p:cNvSpPr>
                <a:spLocks noChangeShapeType="1"/>
              </p:cNvSpPr>
              <p:nvPr/>
            </p:nvSpPr>
            <p:spPr bwMode="auto">
              <a:xfrm>
                <a:off x="2244" y="928"/>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4" name="Line 379"/>
              <p:cNvSpPr>
                <a:spLocks noChangeShapeType="1"/>
              </p:cNvSpPr>
              <p:nvPr/>
            </p:nvSpPr>
            <p:spPr bwMode="auto">
              <a:xfrm>
                <a:off x="2265" y="937"/>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5" name="Line 380"/>
              <p:cNvSpPr>
                <a:spLocks noChangeShapeType="1"/>
              </p:cNvSpPr>
              <p:nvPr/>
            </p:nvSpPr>
            <p:spPr bwMode="auto">
              <a:xfrm>
                <a:off x="2287" y="94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6" name="Line 381"/>
              <p:cNvSpPr>
                <a:spLocks noChangeShapeType="1"/>
              </p:cNvSpPr>
              <p:nvPr/>
            </p:nvSpPr>
            <p:spPr bwMode="auto">
              <a:xfrm>
                <a:off x="2308" y="95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7" name="Line 382"/>
              <p:cNvSpPr>
                <a:spLocks noChangeShapeType="1"/>
              </p:cNvSpPr>
              <p:nvPr/>
            </p:nvSpPr>
            <p:spPr bwMode="auto">
              <a:xfrm>
                <a:off x="2330" y="96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8" name="Line 383"/>
              <p:cNvSpPr>
                <a:spLocks noChangeShapeType="1"/>
              </p:cNvSpPr>
              <p:nvPr/>
            </p:nvSpPr>
            <p:spPr bwMode="auto">
              <a:xfrm>
                <a:off x="2352" y="97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9" name="Line 384"/>
              <p:cNvSpPr>
                <a:spLocks noChangeShapeType="1"/>
              </p:cNvSpPr>
              <p:nvPr/>
            </p:nvSpPr>
            <p:spPr bwMode="auto">
              <a:xfrm>
                <a:off x="2373" y="98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0" name="Line 385"/>
              <p:cNvSpPr>
                <a:spLocks noChangeShapeType="1"/>
              </p:cNvSpPr>
              <p:nvPr/>
            </p:nvSpPr>
            <p:spPr bwMode="auto">
              <a:xfrm>
                <a:off x="2395" y="99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1" name="Line 386"/>
              <p:cNvSpPr>
                <a:spLocks noChangeShapeType="1"/>
              </p:cNvSpPr>
              <p:nvPr/>
            </p:nvSpPr>
            <p:spPr bwMode="auto">
              <a:xfrm>
                <a:off x="2417" y="1006"/>
                <a:ext cx="2"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2" name="Line 387"/>
              <p:cNvSpPr>
                <a:spLocks noChangeShapeType="1"/>
              </p:cNvSpPr>
              <p:nvPr/>
            </p:nvSpPr>
            <p:spPr bwMode="auto">
              <a:xfrm>
                <a:off x="2438" y="101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3" name="Line 388"/>
              <p:cNvSpPr>
                <a:spLocks noChangeShapeType="1"/>
              </p:cNvSpPr>
              <p:nvPr/>
            </p:nvSpPr>
            <p:spPr bwMode="auto">
              <a:xfrm>
                <a:off x="2460" y="1027"/>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4" name="Line 389"/>
              <p:cNvSpPr>
                <a:spLocks noChangeShapeType="1"/>
              </p:cNvSpPr>
              <p:nvPr/>
            </p:nvSpPr>
            <p:spPr bwMode="auto">
              <a:xfrm>
                <a:off x="2482" y="1038"/>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5" name="Line 390"/>
              <p:cNvSpPr>
                <a:spLocks noChangeShapeType="1"/>
              </p:cNvSpPr>
              <p:nvPr/>
            </p:nvSpPr>
            <p:spPr bwMode="auto">
              <a:xfrm>
                <a:off x="2503" y="1048"/>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6" name="Line 391"/>
              <p:cNvSpPr>
                <a:spLocks noChangeShapeType="1"/>
              </p:cNvSpPr>
              <p:nvPr/>
            </p:nvSpPr>
            <p:spPr bwMode="auto">
              <a:xfrm>
                <a:off x="2525" y="1058"/>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7" name="Line 392"/>
              <p:cNvSpPr>
                <a:spLocks noChangeShapeType="1"/>
              </p:cNvSpPr>
              <p:nvPr/>
            </p:nvSpPr>
            <p:spPr bwMode="auto">
              <a:xfrm>
                <a:off x="2547" y="1069"/>
                <a:ext cx="2"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8" name="Line 393"/>
              <p:cNvSpPr>
                <a:spLocks noChangeShapeType="1"/>
              </p:cNvSpPr>
              <p:nvPr/>
            </p:nvSpPr>
            <p:spPr bwMode="auto">
              <a:xfrm>
                <a:off x="2568" y="1080"/>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9" name="Line 394"/>
              <p:cNvSpPr>
                <a:spLocks noChangeShapeType="1"/>
              </p:cNvSpPr>
              <p:nvPr/>
            </p:nvSpPr>
            <p:spPr bwMode="auto">
              <a:xfrm>
                <a:off x="2590" y="1090"/>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0" name="Line 395"/>
              <p:cNvSpPr>
                <a:spLocks noChangeShapeType="1"/>
              </p:cNvSpPr>
              <p:nvPr/>
            </p:nvSpPr>
            <p:spPr bwMode="auto">
              <a:xfrm>
                <a:off x="2611" y="1101"/>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1" name="Line 396"/>
              <p:cNvSpPr>
                <a:spLocks noChangeShapeType="1"/>
              </p:cNvSpPr>
              <p:nvPr/>
            </p:nvSpPr>
            <p:spPr bwMode="auto">
              <a:xfrm>
                <a:off x="2633" y="1112"/>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2" name="Line 397"/>
              <p:cNvSpPr>
                <a:spLocks noChangeShapeType="1"/>
              </p:cNvSpPr>
              <p:nvPr/>
            </p:nvSpPr>
            <p:spPr bwMode="auto">
              <a:xfrm>
                <a:off x="2655" y="1122"/>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3" name="Line 398"/>
              <p:cNvSpPr>
                <a:spLocks noChangeShapeType="1"/>
              </p:cNvSpPr>
              <p:nvPr/>
            </p:nvSpPr>
            <p:spPr bwMode="auto">
              <a:xfrm>
                <a:off x="2676" y="1133"/>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4" name="Line 399"/>
              <p:cNvSpPr>
                <a:spLocks noChangeShapeType="1"/>
              </p:cNvSpPr>
              <p:nvPr/>
            </p:nvSpPr>
            <p:spPr bwMode="auto">
              <a:xfrm>
                <a:off x="2698" y="1144"/>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5" name="Line 400"/>
              <p:cNvSpPr>
                <a:spLocks noChangeShapeType="1"/>
              </p:cNvSpPr>
              <p:nvPr/>
            </p:nvSpPr>
            <p:spPr bwMode="auto">
              <a:xfrm>
                <a:off x="2720" y="1155"/>
                <a:ext cx="2"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6" name="Line 401"/>
              <p:cNvSpPr>
                <a:spLocks noChangeShapeType="1"/>
              </p:cNvSpPr>
              <p:nvPr/>
            </p:nvSpPr>
            <p:spPr bwMode="auto">
              <a:xfrm>
                <a:off x="2741" y="1166"/>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7" name="Line 402"/>
              <p:cNvSpPr>
                <a:spLocks noChangeShapeType="1"/>
              </p:cNvSpPr>
              <p:nvPr/>
            </p:nvSpPr>
            <p:spPr bwMode="auto">
              <a:xfrm>
                <a:off x="2763" y="1177"/>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8" name="Line 403"/>
              <p:cNvSpPr>
                <a:spLocks noChangeShapeType="1"/>
              </p:cNvSpPr>
              <p:nvPr/>
            </p:nvSpPr>
            <p:spPr bwMode="auto">
              <a:xfrm>
                <a:off x="2785" y="1188"/>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9" name="Line 404"/>
              <p:cNvSpPr>
                <a:spLocks noChangeShapeType="1"/>
              </p:cNvSpPr>
              <p:nvPr/>
            </p:nvSpPr>
            <p:spPr bwMode="auto">
              <a:xfrm>
                <a:off x="2806" y="1200"/>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0" name="Line 405"/>
              <p:cNvSpPr>
                <a:spLocks noChangeShapeType="1"/>
              </p:cNvSpPr>
              <p:nvPr/>
            </p:nvSpPr>
            <p:spPr bwMode="auto">
              <a:xfrm>
                <a:off x="2828" y="1211"/>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 name="Group 607"/>
            <p:cNvGrpSpPr>
              <a:grpSpLocks/>
            </p:cNvGrpSpPr>
            <p:nvPr/>
          </p:nvGrpSpPr>
          <p:grpSpPr bwMode="auto">
            <a:xfrm>
              <a:off x="1100138" y="796925"/>
              <a:ext cx="5464175" cy="4603750"/>
              <a:chOff x="693" y="502"/>
              <a:chExt cx="3442" cy="2900"/>
            </a:xfrm>
          </p:grpSpPr>
          <p:sp>
            <p:nvSpPr>
              <p:cNvPr id="1001" name="Line 407"/>
              <p:cNvSpPr>
                <a:spLocks noChangeShapeType="1"/>
              </p:cNvSpPr>
              <p:nvPr/>
            </p:nvSpPr>
            <p:spPr bwMode="auto">
              <a:xfrm>
                <a:off x="2850" y="1222"/>
                <a:ext cx="2"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2" name="Line 408"/>
              <p:cNvSpPr>
                <a:spLocks noChangeShapeType="1"/>
              </p:cNvSpPr>
              <p:nvPr/>
            </p:nvSpPr>
            <p:spPr bwMode="auto">
              <a:xfrm>
                <a:off x="2871" y="1233"/>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3" name="Line 409"/>
              <p:cNvSpPr>
                <a:spLocks noChangeShapeType="1"/>
              </p:cNvSpPr>
              <p:nvPr/>
            </p:nvSpPr>
            <p:spPr bwMode="auto">
              <a:xfrm>
                <a:off x="2893" y="1245"/>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4" name="Line 410"/>
              <p:cNvSpPr>
                <a:spLocks noChangeShapeType="1"/>
              </p:cNvSpPr>
              <p:nvPr/>
            </p:nvSpPr>
            <p:spPr bwMode="auto">
              <a:xfrm>
                <a:off x="2914" y="1256"/>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5" name="Line 411"/>
              <p:cNvSpPr>
                <a:spLocks noChangeShapeType="1"/>
              </p:cNvSpPr>
              <p:nvPr/>
            </p:nvSpPr>
            <p:spPr bwMode="auto">
              <a:xfrm>
                <a:off x="2936" y="1268"/>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6" name="Line 412"/>
              <p:cNvSpPr>
                <a:spLocks noChangeShapeType="1"/>
              </p:cNvSpPr>
              <p:nvPr/>
            </p:nvSpPr>
            <p:spPr bwMode="auto">
              <a:xfrm>
                <a:off x="2958" y="1279"/>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7" name="Line 413"/>
              <p:cNvSpPr>
                <a:spLocks noChangeShapeType="1"/>
              </p:cNvSpPr>
              <p:nvPr/>
            </p:nvSpPr>
            <p:spPr bwMode="auto">
              <a:xfrm>
                <a:off x="2979" y="1291"/>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8" name="Line 414"/>
              <p:cNvSpPr>
                <a:spLocks noChangeShapeType="1"/>
              </p:cNvSpPr>
              <p:nvPr/>
            </p:nvSpPr>
            <p:spPr bwMode="auto">
              <a:xfrm>
                <a:off x="3001" y="1303"/>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9" name="Line 415"/>
              <p:cNvSpPr>
                <a:spLocks noChangeShapeType="1"/>
              </p:cNvSpPr>
              <p:nvPr/>
            </p:nvSpPr>
            <p:spPr bwMode="auto">
              <a:xfrm>
                <a:off x="3023" y="1315"/>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0" name="Line 416"/>
              <p:cNvSpPr>
                <a:spLocks noChangeShapeType="1"/>
              </p:cNvSpPr>
              <p:nvPr/>
            </p:nvSpPr>
            <p:spPr bwMode="auto">
              <a:xfrm>
                <a:off x="3044" y="1326"/>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1" name="Line 417"/>
              <p:cNvSpPr>
                <a:spLocks noChangeShapeType="1"/>
              </p:cNvSpPr>
              <p:nvPr/>
            </p:nvSpPr>
            <p:spPr bwMode="auto">
              <a:xfrm>
                <a:off x="3066" y="1338"/>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2" name="Line 418"/>
              <p:cNvSpPr>
                <a:spLocks noChangeShapeType="1"/>
              </p:cNvSpPr>
              <p:nvPr/>
            </p:nvSpPr>
            <p:spPr bwMode="auto">
              <a:xfrm>
                <a:off x="3088" y="1350"/>
                <a:ext cx="2"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3" name="Line 419"/>
              <p:cNvSpPr>
                <a:spLocks noChangeShapeType="1"/>
              </p:cNvSpPr>
              <p:nvPr/>
            </p:nvSpPr>
            <p:spPr bwMode="auto">
              <a:xfrm>
                <a:off x="3109" y="1362"/>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4" name="Line 420"/>
              <p:cNvSpPr>
                <a:spLocks noChangeShapeType="1"/>
              </p:cNvSpPr>
              <p:nvPr/>
            </p:nvSpPr>
            <p:spPr bwMode="auto">
              <a:xfrm>
                <a:off x="3131" y="1374"/>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5" name="Line 421"/>
              <p:cNvSpPr>
                <a:spLocks noChangeShapeType="1"/>
              </p:cNvSpPr>
              <p:nvPr/>
            </p:nvSpPr>
            <p:spPr bwMode="auto">
              <a:xfrm>
                <a:off x="3152" y="1386"/>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6" name="Line 422"/>
              <p:cNvSpPr>
                <a:spLocks noChangeShapeType="1"/>
              </p:cNvSpPr>
              <p:nvPr/>
            </p:nvSpPr>
            <p:spPr bwMode="auto">
              <a:xfrm>
                <a:off x="3174" y="1398"/>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7" name="Line 423"/>
              <p:cNvSpPr>
                <a:spLocks noChangeShapeType="1"/>
              </p:cNvSpPr>
              <p:nvPr/>
            </p:nvSpPr>
            <p:spPr bwMode="auto">
              <a:xfrm>
                <a:off x="3196" y="1411"/>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8" name="Line 424"/>
              <p:cNvSpPr>
                <a:spLocks noChangeShapeType="1"/>
              </p:cNvSpPr>
              <p:nvPr/>
            </p:nvSpPr>
            <p:spPr bwMode="auto">
              <a:xfrm>
                <a:off x="3217" y="1423"/>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9" name="Line 425"/>
              <p:cNvSpPr>
                <a:spLocks noChangeShapeType="1"/>
              </p:cNvSpPr>
              <p:nvPr/>
            </p:nvSpPr>
            <p:spPr bwMode="auto">
              <a:xfrm>
                <a:off x="3239" y="1434"/>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0" name="Line 426"/>
              <p:cNvSpPr>
                <a:spLocks noChangeShapeType="1"/>
              </p:cNvSpPr>
              <p:nvPr/>
            </p:nvSpPr>
            <p:spPr bwMode="auto">
              <a:xfrm>
                <a:off x="3261" y="1447"/>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1" name="Line 427"/>
              <p:cNvSpPr>
                <a:spLocks noChangeShapeType="1"/>
              </p:cNvSpPr>
              <p:nvPr/>
            </p:nvSpPr>
            <p:spPr bwMode="auto">
              <a:xfrm>
                <a:off x="3282" y="1460"/>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2" name="Line 428"/>
              <p:cNvSpPr>
                <a:spLocks noChangeShapeType="1"/>
              </p:cNvSpPr>
              <p:nvPr/>
            </p:nvSpPr>
            <p:spPr bwMode="auto">
              <a:xfrm>
                <a:off x="3304" y="1472"/>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3" name="Line 429"/>
              <p:cNvSpPr>
                <a:spLocks noChangeShapeType="1"/>
              </p:cNvSpPr>
              <p:nvPr/>
            </p:nvSpPr>
            <p:spPr bwMode="auto">
              <a:xfrm>
                <a:off x="3326" y="1484"/>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4" name="Line 430"/>
              <p:cNvSpPr>
                <a:spLocks noChangeShapeType="1"/>
              </p:cNvSpPr>
              <p:nvPr/>
            </p:nvSpPr>
            <p:spPr bwMode="auto">
              <a:xfrm>
                <a:off x="3347" y="1496"/>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5" name="Line 431"/>
              <p:cNvSpPr>
                <a:spLocks noChangeShapeType="1"/>
              </p:cNvSpPr>
              <p:nvPr/>
            </p:nvSpPr>
            <p:spPr bwMode="auto">
              <a:xfrm>
                <a:off x="3369" y="1508"/>
                <a:ext cx="3" cy="3"/>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6" name="Line 432"/>
              <p:cNvSpPr>
                <a:spLocks noChangeShapeType="1"/>
              </p:cNvSpPr>
              <p:nvPr/>
            </p:nvSpPr>
            <p:spPr bwMode="auto">
              <a:xfrm>
                <a:off x="3391" y="1521"/>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7" name="Line 433"/>
              <p:cNvSpPr>
                <a:spLocks noChangeShapeType="1"/>
              </p:cNvSpPr>
              <p:nvPr/>
            </p:nvSpPr>
            <p:spPr bwMode="auto">
              <a:xfrm>
                <a:off x="3412" y="1534"/>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8" name="Line 434"/>
              <p:cNvSpPr>
                <a:spLocks noChangeShapeType="1"/>
              </p:cNvSpPr>
              <p:nvPr/>
            </p:nvSpPr>
            <p:spPr bwMode="auto">
              <a:xfrm>
                <a:off x="3434" y="154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9" name="Line 435"/>
              <p:cNvSpPr>
                <a:spLocks noChangeShapeType="1"/>
              </p:cNvSpPr>
              <p:nvPr/>
            </p:nvSpPr>
            <p:spPr bwMode="auto">
              <a:xfrm>
                <a:off x="3455" y="1559"/>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0" name="Line 436"/>
              <p:cNvSpPr>
                <a:spLocks noChangeShapeType="1"/>
              </p:cNvSpPr>
              <p:nvPr/>
            </p:nvSpPr>
            <p:spPr bwMode="auto">
              <a:xfrm>
                <a:off x="3477" y="1572"/>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1" name="Line 437"/>
              <p:cNvSpPr>
                <a:spLocks noChangeShapeType="1"/>
              </p:cNvSpPr>
              <p:nvPr/>
            </p:nvSpPr>
            <p:spPr bwMode="auto">
              <a:xfrm>
                <a:off x="3499" y="1585"/>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2" name="Line 438"/>
              <p:cNvSpPr>
                <a:spLocks noChangeShapeType="1"/>
              </p:cNvSpPr>
              <p:nvPr/>
            </p:nvSpPr>
            <p:spPr bwMode="auto">
              <a:xfrm>
                <a:off x="3520" y="159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3" name="Line 439"/>
              <p:cNvSpPr>
                <a:spLocks noChangeShapeType="1"/>
              </p:cNvSpPr>
              <p:nvPr/>
            </p:nvSpPr>
            <p:spPr bwMode="auto">
              <a:xfrm>
                <a:off x="3542" y="1610"/>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4" name="Line 440"/>
              <p:cNvSpPr>
                <a:spLocks noChangeShapeType="1"/>
              </p:cNvSpPr>
              <p:nvPr/>
            </p:nvSpPr>
            <p:spPr bwMode="auto">
              <a:xfrm>
                <a:off x="3564" y="1623"/>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5" name="Line 441"/>
              <p:cNvSpPr>
                <a:spLocks noChangeShapeType="1"/>
              </p:cNvSpPr>
              <p:nvPr/>
            </p:nvSpPr>
            <p:spPr bwMode="auto">
              <a:xfrm>
                <a:off x="3585" y="1636"/>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6" name="Line 442"/>
              <p:cNvSpPr>
                <a:spLocks noChangeShapeType="1"/>
              </p:cNvSpPr>
              <p:nvPr/>
            </p:nvSpPr>
            <p:spPr bwMode="auto">
              <a:xfrm>
                <a:off x="3607" y="1649"/>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7" name="Line 443"/>
              <p:cNvSpPr>
                <a:spLocks noChangeShapeType="1"/>
              </p:cNvSpPr>
              <p:nvPr/>
            </p:nvSpPr>
            <p:spPr bwMode="auto">
              <a:xfrm>
                <a:off x="3629" y="1661"/>
                <a:ext cx="2"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8" name="Line 444"/>
              <p:cNvSpPr>
                <a:spLocks noChangeShapeType="1"/>
              </p:cNvSpPr>
              <p:nvPr/>
            </p:nvSpPr>
            <p:spPr bwMode="auto">
              <a:xfrm>
                <a:off x="3650" y="1674"/>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9" name="Line 445"/>
              <p:cNvSpPr>
                <a:spLocks noChangeShapeType="1"/>
              </p:cNvSpPr>
              <p:nvPr/>
            </p:nvSpPr>
            <p:spPr bwMode="auto">
              <a:xfrm>
                <a:off x="3672" y="1687"/>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0" name="Line 446"/>
              <p:cNvSpPr>
                <a:spLocks noChangeShapeType="1"/>
              </p:cNvSpPr>
              <p:nvPr/>
            </p:nvSpPr>
            <p:spPr bwMode="auto">
              <a:xfrm>
                <a:off x="3694" y="1700"/>
                <a:ext cx="2" cy="3"/>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1" name="Line 447"/>
              <p:cNvSpPr>
                <a:spLocks noChangeShapeType="1"/>
              </p:cNvSpPr>
              <p:nvPr/>
            </p:nvSpPr>
            <p:spPr bwMode="auto">
              <a:xfrm>
                <a:off x="3715" y="1714"/>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2" name="Line 448"/>
              <p:cNvSpPr>
                <a:spLocks noChangeShapeType="1"/>
              </p:cNvSpPr>
              <p:nvPr/>
            </p:nvSpPr>
            <p:spPr bwMode="auto">
              <a:xfrm>
                <a:off x="3737" y="172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3" name="Line 449"/>
              <p:cNvSpPr>
                <a:spLocks noChangeShapeType="1"/>
              </p:cNvSpPr>
              <p:nvPr/>
            </p:nvSpPr>
            <p:spPr bwMode="auto">
              <a:xfrm>
                <a:off x="3758" y="1740"/>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4" name="Line 450"/>
              <p:cNvSpPr>
                <a:spLocks noChangeShapeType="1"/>
              </p:cNvSpPr>
              <p:nvPr/>
            </p:nvSpPr>
            <p:spPr bwMode="auto">
              <a:xfrm>
                <a:off x="3780" y="1753"/>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5" name="Line 451"/>
              <p:cNvSpPr>
                <a:spLocks noChangeShapeType="1"/>
              </p:cNvSpPr>
              <p:nvPr/>
            </p:nvSpPr>
            <p:spPr bwMode="auto">
              <a:xfrm>
                <a:off x="3802" y="1766"/>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6" name="Line 452"/>
              <p:cNvSpPr>
                <a:spLocks noChangeShapeType="1"/>
              </p:cNvSpPr>
              <p:nvPr/>
            </p:nvSpPr>
            <p:spPr bwMode="auto">
              <a:xfrm>
                <a:off x="3823" y="1779"/>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7" name="Line 453"/>
              <p:cNvSpPr>
                <a:spLocks noChangeShapeType="1"/>
              </p:cNvSpPr>
              <p:nvPr/>
            </p:nvSpPr>
            <p:spPr bwMode="auto">
              <a:xfrm>
                <a:off x="3845" y="1793"/>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8" name="Line 454"/>
              <p:cNvSpPr>
                <a:spLocks noChangeShapeType="1"/>
              </p:cNvSpPr>
              <p:nvPr/>
            </p:nvSpPr>
            <p:spPr bwMode="auto">
              <a:xfrm>
                <a:off x="3867" y="1806"/>
                <a:ext cx="2"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9" name="Line 455"/>
              <p:cNvSpPr>
                <a:spLocks noChangeShapeType="1"/>
              </p:cNvSpPr>
              <p:nvPr/>
            </p:nvSpPr>
            <p:spPr bwMode="auto">
              <a:xfrm>
                <a:off x="3888" y="1819"/>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0" name="Line 456"/>
              <p:cNvSpPr>
                <a:spLocks noChangeShapeType="1"/>
              </p:cNvSpPr>
              <p:nvPr/>
            </p:nvSpPr>
            <p:spPr bwMode="auto">
              <a:xfrm>
                <a:off x="3910" y="1832"/>
                <a:ext cx="3" cy="3"/>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1" name="Line 457"/>
              <p:cNvSpPr>
                <a:spLocks noChangeShapeType="1"/>
              </p:cNvSpPr>
              <p:nvPr/>
            </p:nvSpPr>
            <p:spPr bwMode="auto">
              <a:xfrm>
                <a:off x="3932" y="1846"/>
                <a:ext cx="2"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2" name="Line 458"/>
              <p:cNvSpPr>
                <a:spLocks noChangeShapeType="1"/>
              </p:cNvSpPr>
              <p:nvPr/>
            </p:nvSpPr>
            <p:spPr bwMode="auto">
              <a:xfrm>
                <a:off x="3953" y="1860"/>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3" name="Line 459"/>
              <p:cNvSpPr>
                <a:spLocks noChangeShapeType="1"/>
              </p:cNvSpPr>
              <p:nvPr/>
            </p:nvSpPr>
            <p:spPr bwMode="auto">
              <a:xfrm>
                <a:off x="3975" y="1873"/>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4" name="Line 460"/>
              <p:cNvSpPr>
                <a:spLocks noChangeShapeType="1"/>
              </p:cNvSpPr>
              <p:nvPr/>
            </p:nvSpPr>
            <p:spPr bwMode="auto">
              <a:xfrm>
                <a:off x="3996" y="1886"/>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5" name="Line 461"/>
              <p:cNvSpPr>
                <a:spLocks noChangeShapeType="1"/>
              </p:cNvSpPr>
              <p:nvPr/>
            </p:nvSpPr>
            <p:spPr bwMode="auto">
              <a:xfrm>
                <a:off x="4018" y="1900"/>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6" name="Line 462"/>
              <p:cNvSpPr>
                <a:spLocks noChangeShapeType="1"/>
              </p:cNvSpPr>
              <p:nvPr/>
            </p:nvSpPr>
            <p:spPr bwMode="auto">
              <a:xfrm>
                <a:off x="4040" y="1913"/>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7" name="Line 463"/>
              <p:cNvSpPr>
                <a:spLocks noChangeShapeType="1"/>
              </p:cNvSpPr>
              <p:nvPr/>
            </p:nvSpPr>
            <p:spPr bwMode="auto">
              <a:xfrm>
                <a:off x="4044" y="1916"/>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8" name="Line 464"/>
              <p:cNvSpPr>
                <a:spLocks noChangeShapeType="1"/>
              </p:cNvSpPr>
              <p:nvPr/>
            </p:nvSpPr>
            <p:spPr bwMode="auto">
              <a:xfrm>
                <a:off x="4066" y="1930"/>
                <a:ext cx="2"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9" name="Line 465"/>
              <p:cNvSpPr>
                <a:spLocks noChangeShapeType="1"/>
              </p:cNvSpPr>
              <p:nvPr/>
            </p:nvSpPr>
            <p:spPr bwMode="auto">
              <a:xfrm>
                <a:off x="4087" y="1943"/>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0" name="Line 466"/>
              <p:cNvSpPr>
                <a:spLocks noChangeShapeType="1"/>
              </p:cNvSpPr>
              <p:nvPr/>
            </p:nvSpPr>
            <p:spPr bwMode="auto">
              <a:xfrm>
                <a:off x="4109" y="195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1" name="Freeform 467"/>
              <p:cNvSpPr>
                <a:spLocks/>
              </p:cNvSpPr>
              <p:nvPr/>
            </p:nvSpPr>
            <p:spPr bwMode="auto">
              <a:xfrm>
                <a:off x="693" y="502"/>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2" name="Freeform 468"/>
              <p:cNvSpPr>
                <a:spLocks/>
              </p:cNvSpPr>
              <p:nvPr/>
            </p:nvSpPr>
            <p:spPr bwMode="auto">
              <a:xfrm>
                <a:off x="829" y="535"/>
                <a:ext cx="46" cy="41"/>
              </a:xfrm>
              <a:custGeom>
                <a:avLst/>
                <a:gdLst>
                  <a:gd name="T0" fmla="*/ 48 w 94"/>
                  <a:gd name="T1" fmla="*/ 0 h 81"/>
                  <a:gd name="T2" fmla="*/ 94 w 94"/>
                  <a:gd name="T3" fmla="*/ 81 h 81"/>
                  <a:gd name="T4" fmla="*/ 0 w 94"/>
                  <a:gd name="T5" fmla="*/ 81 h 81"/>
                  <a:gd name="T6" fmla="*/ 48 w 94"/>
                  <a:gd name="T7" fmla="*/ 0 h 81"/>
                </a:gdLst>
                <a:ahLst/>
                <a:cxnLst>
                  <a:cxn ang="0">
                    <a:pos x="T0" y="T1"/>
                  </a:cxn>
                  <a:cxn ang="0">
                    <a:pos x="T2" y="T3"/>
                  </a:cxn>
                  <a:cxn ang="0">
                    <a:pos x="T4" y="T5"/>
                  </a:cxn>
                  <a:cxn ang="0">
                    <a:pos x="T6" y="T7"/>
                  </a:cxn>
                </a:cxnLst>
                <a:rect l="0" t="0" r="r" b="b"/>
                <a:pathLst>
                  <a:path w="94" h="81">
                    <a:moveTo>
                      <a:pt x="48" y="0"/>
                    </a:moveTo>
                    <a:lnTo>
                      <a:pt x="94" y="81"/>
                    </a:lnTo>
                    <a:lnTo>
                      <a:pt x="0" y="81"/>
                    </a:lnTo>
                    <a:lnTo>
                      <a:pt x="48"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3" name="Freeform 469"/>
              <p:cNvSpPr>
                <a:spLocks/>
              </p:cNvSpPr>
              <p:nvPr/>
            </p:nvSpPr>
            <p:spPr bwMode="auto">
              <a:xfrm>
                <a:off x="965" y="567"/>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4" name="Freeform 470"/>
              <p:cNvSpPr>
                <a:spLocks/>
              </p:cNvSpPr>
              <p:nvPr/>
            </p:nvSpPr>
            <p:spPr bwMode="auto">
              <a:xfrm>
                <a:off x="1101" y="596"/>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5" name="Freeform 471"/>
              <p:cNvSpPr>
                <a:spLocks/>
              </p:cNvSpPr>
              <p:nvPr/>
            </p:nvSpPr>
            <p:spPr bwMode="auto">
              <a:xfrm>
                <a:off x="1236" y="623"/>
                <a:ext cx="46" cy="40"/>
              </a:xfrm>
              <a:custGeom>
                <a:avLst/>
                <a:gdLst>
                  <a:gd name="T0" fmla="*/ 47 w 93"/>
                  <a:gd name="T1" fmla="*/ 0 h 80"/>
                  <a:gd name="T2" fmla="*/ 93 w 93"/>
                  <a:gd name="T3" fmla="*/ 80 h 80"/>
                  <a:gd name="T4" fmla="*/ 0 w 93"/>
                  <a:gd name="T5" fmla="*/ 80 h 80"/>
                  <a:gd name="T6" fmla="*/ 47 w 93"/>
                  <a:gd name="T7" fmla="*/ 0 h 80"/>
                </a:gdLst>
                <a:ahLst/>
                <a:cxnLst>
                  <a:cxn ang="0">
                    <a:pos x="T0" y="T1"/>
                  </a:cxn>
                  <a:cxn ang="0">
                    <a:pos x="T2" y="T3"/>
                  </a:cxn>
                  <a:cxn ang="0">
                    <a:pos x="T4" y="T5"/>
                  </a:cxn>
                  <a:cxn ang="0">
                    <a:pos x="T6" y="T7"/>
                  </a:cxn>
                </a:cxnLst>
                <a:rect l="0" t="0" r="r" b="b"/>
                <a:pathLst>
                  <a:path w="93" h="80">
                    <a:moveTo>
                      <a:pt x="47" y="0"/>
                    </a:moveTo>
                    <a:lnTo>
                      <a:pt x="93" y="80"/>
                    </a:lnTo>
                    <a:lnTo>
                      <a:pt x="0" y="80"/>
                    </a:lnTo>
                    <a:lnTo>
                      <a:pt x="47"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6" name="Freeform 472"/>
              <p:cNvSpPr>
                <a:spLocks/>
              </p:cNvSpPr>
              <p:nvPr/>
            </p:nvSpPr>
            <p:spPr bwMode="auto">
              <a:xfrm>
                <a:off x="1372" y="648"/>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7" name="Freeform 473"/>
              <p:cNvSpPr>
                <a:spLocks/>
              </p:cNvSpPr>
              <p:nvPr/>
            </p:nvSpPr>
            <p:spPr bwMode="auto">
              <a:xfrm>
                <a:off x="1508" y="671"/>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8" name="Freeform 474"/>
              <p:cNvSpPr>
                <a:spLocks/>
              </p:cNvSpPr>
              <p:nvPr/>
            </p:nvSpPr>
            <p:spPr bwMode="auto">
              <a:xfrm>
                <a:off x="1644" y="691"/>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475"/>
              <p:cNvSpPr>
                <a:spLocks/>
              </p:cNvSpPr>
              <p:nvPr/>
            </p:nvSpPr>
            <p:spPr bwMode="auto">
              <a:xfrm>
                <a:off x="1779" y="709"/>
                <a:ext cx="47" cy="40"/>
              </a:xfrm>
              <a:custGeom>
                <a:avLst/>
                <a:gdLst>
                  <a:gd name="T0" fmla="*/ 47 w 93"/>
                  <a:gd name="T1" fmla="*/ 0 h 81"/>
                  <a:gd name="T2" fmla="*/ 93 w 93"/>
                  <a:gd name="T3" fmla="*/ 81 h 81"/>
                  <a:gd name="T4" fmla="*/ 0 w 93"/>
                  <a:gd name="T5" fmla="*/ 81 h 81"/>
                  <a:gd name="T6" fmla="*/ 47 w 93"/>
                  <a:gd name="T7" fmla="*/ 0 h 81"/>
                </a:gdLst>
                <a:ahLst/>
                <a:cxnLst>
                  <a:cxn ang="0">
                    <a:pos x="T0" y="T1"/>
                  </a:cxn>
                  <a:cxn ang="0">
                    <a:pos x="T2" y="T3"/>
                  </a:cxn>
                  <a:cxn ang="0">
                    <a:pos x="T4" y="T5"/>
                  </a:cxn>
                  <a:cxn ang="0">
                    <a:pos x="T6" y="T7"/>
                  </a:cxn>
                </a:cxnLst>
                <a:rect l="0" t="0" r="r" b="b"/>
                <a:pathLst>
                  <a:path w="93" h="81">
                    <a:moveTo>
                      <a:pt x="47" y="0"/>
                    </a:moveTo>
                    <a:lnTo>
                      <a:pt x="93" y="81"/>
                    </a:lnTo>
                    <a:lnTo>
                      <a:pt x="0" y="81"/>
                    </a:lnTo>
                    <a:lnTo>
                      <a:pt x="47"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476"/>
              <p:cNvSpPr>
                <a:spLocks/>
              </p:cNvSpPr>
              <p:nvPr/>
            </p:nvSpPr>
            <p:spPr bwMode="auto">
              <a:xfrm>
                <a:off x="1915" y="724"/>
                <a:ext cx="47"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477"/>
              <p:cNvSpPr>
                <a:spLocks/>
              </p:cNvSpPr>
              <p:nvPr/>
            </p:nvSpPr>
            <p:spPr bwMode="auto">
              <a:xfrm>
                <a:off x="2052" y="736"/>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478"/>
              <p:cNvSpPr>
                <a:spLocks/>
              </p:cNvSpPr>
              <p:nvPr/>
            </p:nvSpPr>
            <p:spPr bwMode="auto">
              <a:xfrm>
                <a:off x="2187" y="746"/>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479"/>
              <p:cNvSpPr>
                <a:spLocks/>
              </p:cNvSpPr>
              <p:nvPr/>
            </p:nvSpPr>
            <p:spPr bwMode="auto">
              <a:xfrm>
                <a:off x="2323" y="752"/>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480"/>
              <p:cNvSpPr>
                <a:spLocks/>
              </p:cNvSpPr>
              <p:nvPr/>
            </p:nvSpPr>
            <p:spPr bwMode="auto">
              <a:xfrm>
                <a:off x="2459" y="756"/>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481"/>
              <p:cNvSpPr>
                <a:spLocks/>
              </p:cNvSpPr>
              <p:nvPr/>
            </p:nvSpPr>
            <p:spPr bwMode="auto">
              <a:xfrm>
                <a:off x="2595" y="756"/>
                <a:ext cx="46" cy="40"/>
              </a:xfrm>
              <a:custGeom>
                <a:avLst/>
                <a:gdLst>
                  <a:gd name="T0" fmla="*/ 47 w 93"/>
                  <a:gd name="T1" fmla="*/ 0 h 79"/>
                  <a:gd name="T2" fmla="*/ 93 w 93"/>
                  <a:gd name="T3" fmla="*/ 79 h 79"/>
                  <a:gd name="T4" fmla="*/ 0 w 93"/>
                  <a:gd name="T5" fmla="*/ 79 h 79"/>
                  <a:gd name="T6" fmla="*/ 47 w 93"/>
                  <a:gd name="T7" fmla="*/ 0 h 79"/>
                </a:gdLst>
                <a:ahLst/>
                <a:cxnLst>
                  <a:cxn ang="0">
                    <a:pos x="T0" y="T1"/>
                  </a:cxn>
                  <a:cxn ang="0">
                    <a:pos x="T2" y="T3"/>
                  </a:cxn>
                  <a:cxn ang="0">
                    <a:pos x="T4" y="T5"/>
                  </a:cxn>
                  <a:cxn ang="0">
                    <a:pos x="T6" y="T7"/>
                  </a:cxn>
                </a:cxnLst>
                <a:rect l="0" t="0" r="r" b="b"/>
                <a:pathLst>
                  <a:path w="93" h="79">
                    <a:moveTo>
                      <a:pt x="47" y="0"/>
                    </a:moveTo>
                    <a:lnTo>
                      <a:pt x="93" y="79"/>
                    </a:lnTo>
                    <a:lnTo>
                      <a:pt x="0" y="79"/>
                    </a:lnTo>
                    <a:lnTo>
                      <a:pt x="47"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6" name="Freeform 482"/>
              <p:cNvSpPr>
                <a:spLocks/>
              </p:cNvSpPr>
              <p:nvPr/>
            </p:nvSpPr>
            <p:spPr bwMode="auto">
              <a:xfrm>
                <a:off x="2730" y="753"/>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7" name="Freeform 483"/>
              <p:cNvSpPr>
                <a:spLocks/>
              </p:cNvSpPr>
              <p:nvPr/>
            </p:nvSpPr>
            <p:spPr bwMode="auto">
              <a:xfrm>
                <a:off x="2866" y="747"/>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8" name="Freeform 484"/>
              <p:cNvSpPr>
                <a:spLocks/>
              </p:cNvSpPr>
              <p:nvPr/>
            </p:nvSpPr>
            <p:spPr bwMode="auto">
              <a:xfrm>
                <a:off x="3002" y="737"/>
                <a:ext cx="46" cy="40"/>
              </a:xfrm>
              <a:custGeom>
                <a:avLst/>
                <a:gdLst>
                  <a:gd name="T0" fmla="*/ 48 w 94"/>
                  <a:gd name="T1" fmla="*/ 0 h 81"/>
                  <a:gd name="T2" fmla="*/ 94 w 94"/>
                  <a:gd name="T3" fmla="*/ 81 h 81"/>
                  <a:gd name="T4" fmla="*/ 0 w 94"/>
                  <a:gd name="T5" fmla="*/ 81 h 81"/>
                  <a:gd name="T6" fmla="*/ 48 w 94"/>
                  <a:gd name="T7" fmla="*/ 0 h 81"/>
                </a:gdLst>
                <a:ahLst/>
                <a:cxnLst>
                  <a:cxn ang="0">
                    <a:pos x="T0" y="T1"/>
                  </a:cxn>
                  <a:cxn ang="0">
                    <a:pos x="T2" y="T3"/>
                  </a:cxn>
                  <a:cxn ang="0">
                    <a:pos x="T4" y="T5"/>
                  </a:cxn>
                  <a:cxn ang="0">
                    <a:pos x="T6" y="T7"/>
                  </a:cxn>
                </a:cxnLst>
                <a:rect l="0" t="0" r="r" b="b"/>
                <a:pathLst>
                  <a:path w="94" h="81">
                    <a:moveTo>
                      <a:pt x="48" y="0"/>
                    </a:moveTo>
                    <a:lnTo>
                      <a:pt x="94" y="81"/>
                    </a:lnTo>
                    <a:lnTo>
                      <a:pt x="0" y="81"/>
                    </a:lnTo>
                    <a:lnTo>
                      <a:pt x="48"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9" name="Freeform 485"/>
              <p:cNvSpPr>
                <a:spLocks/>
              </p:cNvSpPr>
              <p:nvPr/>
            </p:nvSpPr>
            <p:spPr bwMode="auto">
              <a:xfrm>
                <a:off x="3138" y="723"/>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0" name="Freeform 486"/>
              <p:cNvSpPr>
                <a:spLocks/>
              </p:cNvSpPr>
              <p:nvPr/>
            </p:nvSpPr>
            <p:spPr bwMode="auto">
              <a:xfrm>
                <a:off x="3274" y="705"/>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1" name="Freeform 487"/>
              <p:cNvSpPr>
                <a:spLocks/>
              </p:cNvSpPr>
              <p:nvPr/>
            </p:nvSpPr>
            <p:spPr bwMode="auto">
              <a:xfrm>
                <a:off x="3409" y="682"/>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2" name="Freeform 488"/>
              <p:cNvSpPr>
                <a:spLocks/>
              </p:cNvSpPr>
              <p:nvPr/>
            </p:nvSpPr>
            <p:spPr bwMode="auto">
              <a:xfrm>
                <a:off x="3546" y="657"/>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3" name="Freeform 489"/>
              <p:cNvSpPr>
                <a:spLocks/>
              </p:cNvSpPr>
              <p:nvPr/>
            </p:nvSpPr>
            <p:spPr bwMode="auto">
              <a:xfrm>
                <a:off x="3681" y="625"/>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4" name="Freeform 490"/>
              <p:cNvSpPr>
                <a:spLocks/>
              </p:cNvSpPr>
              <p:nvPr/>
            </p:nvSpPr>
            <p:spPr bwMode="auto">
              <a:xfrm>
                <a:off x="3817" y="590"/>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5" name="Freeform 491"/>
              <p:cNvSpPr>
                <a:spLocks/>
              </p:cNvSpPr>
              <p:nvPr/>
            </p:nvSpPr>
            <p:spPr bwMode="auto">
              <a:xfrm>
                <a:off x="3953" y="548"/>
                <a:ext cx="46" cy="41"/>
              </a:xfrm>
              <a:custGeom>
                <a:avLst/>
                <a:gdLst>
                  <a:gd name="T0" fmla="*/ 47 w 94"/>
                  <a:gd name="T1" fmla="*/ 0 h 81"/>
                  <a:gd name="T2" fmla="*/ 94 w 94"/>
                  <a:gd name="T3" fmla="*/ 81 h 81"/>
                  <a:gd name="T4" fmla="*/ 0 w 94"/>
                  <a:gd name="T5" fmla="*/ 81 h 81"/>
                  <a:gd name="T6" fmla="*/ 47 w 94"/>
                  <a:gd name="T7" fmla="*/ 0 h 81"/>
                </a:gdLst>
                <a:ahLst/>
                <a:cxnLst>
                  <a:cxn ang="0">
                    <a:pos x="T0" y="T1"/>
                  </a:cxn>
                  <a:cxn ang="0">
                    <a:pos x="T2" y="T3"/>
                  </a:cxn>
                  <a:cxn ang="0">
                    <a:pos x="T4" y="T5"/>
                  </a:cxn>
                  <a:cxn ang="0">
                    <a:pos x="T6" y="T7"/>
                  </a:cxn>
                </a:cxnLst>
                <a:rect l="0" t="0" r="r" b="b"/>
                <a:pathLst>
                  <a:path w="94" h="81">
                    <a:moveTo>
                      <a:pt x="47" y="0"/>
                    </a:moveTo>
                    <a:lnTo>
                      <a:pt x="94" y="81"/>
                    </a:lnTo>
                    <a:lnTo>
                      <a:pt x="0" y="81"/>
                    </a:lnTo>
                    <a:lnTo>
                      <a:pt x="47"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6" name="Freeform 492"/>
              <p:cNvSpPr>
                <a:spLocks/>
              </p:cNvSpPr>
              <p:nvPr/>
            </p:nvSpPr>
            <p:spPr bwMode="auto">
              <a:xfrm>
                <a:off x="717" y="529"/>
                <a:ext cx="3327" cy="255"/>
              </a:xfrm>
              <a:custGeom>
                <a:avLst/>
                <a:gdLst>
                  <a:gd name="T0" fmla="*/ 67 w 6654"/>
                  <a:gd name="T1" fmla="*/ 18 h 509"/>
                  <a:gd name="T2" fmla="*/ 202 w 6654"/>
                  <a:gd name="T3" fmla="*/ 50 h 509"/>
                  <a:gd name="T4" fmla="*/ 339 w 6654"/>
                  <a:gd name="T5" fmla="*/ 83 h 509"/>
                  <a:gd name="T6" fmla="*/ 474 w 6654"/>
                  <a:gd name="T7" fmla="*/ 114 h 509"/>
                  <a:gd name="T8" fmla="*/ 610 w 6654"/>
                  <a:gd name="T9" fmla="*/ 145 h 509"/>
                  <a:gd name="T10" fmla="*/ 747 w 6654"/>
                  <a:gd name="T11" fmla="*/ 174 h 509"/>
                  <a:gd name="T12" fmla="*/ 882 w 6654"/>
                  <a:gd name="T13" fmla="*/ 202 h 509"/>
                  <a:gd name="T14" fmla="*/ 1018 w 6654"/>
                  <a:gd name="T15" fmla="*/ 229 h 509"/>
                  <a:gd name="T16" fmla="*/ 1153 w 6654"/>
                  <a:gd name="T17" fmla="*/ 255 h 509"/>
                  <a:gd name="T18" fmla="*/ 1290 w 6654"/>
                  <a:gd name="T19" fmla="*/ 280 h 509"/>
                  <a:gd name="T20" fmla="*/ 1425 w 6654"/>
                  <a:gd name="T21" fmla="*/ 304 h 509"/>
                  <a:gd name="T22" fmla="*/ 1561 w 6654"/>
                  <a:gd name="T23" fmla="*/ 326 h 509"/>
                  <a:gd name="T24" fmla="*/ 1697 w 6654"/>
                  <a:gd name="T25" fmla="*/ 347 h 509"/>
                  <a:gd name="T26" fmla="*/ 1833 w 6654"/>
                  <a:gd name="T27" fmla="*/ 368 h 509"/>
                  <a:gd name="T28" fmla="*/ 1968 w 6654"/>
                  <a:gd name="T29" fmla="*/ 386 h 509"/>
                  <a:gd name="T30" fmla="*/ 2104 w 6654"/>
                  <a:gd name="T31" fmla="*/ 405 h 509"/>
                  <a:gd name="T32" fmla="*/ 2241 w 6654"/>
                  <a:gd name="T33" fmla="*/ 421 h 509"/>
                  <a:gd name="T34" fmla="*/ 2376 w 6654"/>
                  <a:gd name="T35" fmla="*/ 437 h 509"/>
                  <a:gd name="T36" fmla="*/ 2511 w 6654"/>
                  <a:gd name="T37" fmla="*/ 449 h 509"/>
                  <a:gd name="T38" fmla="*/ 2647 w 6654"/>
                  <a:gd name="T39" fmla="*/ 462 h 509"/>
                  <a:gd name="T40" fmla="*/ 2784 w 6654"/>
                  <a:gd name="T41" fmla="*/ 473 h 509"/>
                  <a:gd name="T42" fmla="*/ 2919 w 6654"/>
                  <a:gd name="T43" fmla="*/ 483 h 509"/>
                  <a:gd name="T44" fmla="*/ 3055 w 6654"/>
                  <a:gd name="T45" fmla="*/ 491 h 509"/>
                  <a:gd name="T46" fmla="*/ 3191 w 6654"/>
                  <a:gd name="T47" fmla="*/ 498 h 509"/>
                  <a:gd name="T48" fmla="*/ 3327 w 6654"/>
                  <a:gd name="T49" fmla="*/ 502 h 509"/>
                  <a:gd name="T50" fmla="*/ 3462 w 6654"/>
                  <a:gd name="T51" fmla="*/ 507 h 509"/>
                  <a:gd name="T52" fmla="*/ 3598 w 6654"/>
                  <a:gd name="T53" fmla="*/ 508 h 509"/>
                  <a:gd name="T54" fmla="*/ 3734 w 6654"/>
                  <a:gd name="T55" fmla="*/ 509 h 509"/>
                  <a:gd name="T56" fmla="*/ 3870 w 6654"/>
                  <a:gd name="T57" fmla="*/ 508 h 509"/>
                  <a:gd name="T58" fmla="*/ 4005 w 6654"/>
                  <a:gd name="T59" fmla="*/ 504 h 509"/>
                  <a:gd name="T60" fmla="*/ 4142 w 6654"/>
                  <a:gd name="T61" fmla="*/ 500 h 509"/>
                  <a:gd name="T62" fmla="*/ 4278 w 6654"/>
                  <a:gd name="T63" fmla="*/ 493 h 509"/>
                  <a:gd name="T64" fmla="*/ 4413 w 6654"/>
                  <a:gd name="T65" fmla="*/ 486 h 509"/>
                  <a:gd name="T66" fmla="*/ 4548 w 6654"/>
                  <a:gd name="T67" fmla="*/ 474 h 509"/>
                  <a:gd name="T68" fmla="*/ 4685 w 6654"/>
                  <a:gd name="T69" fmla="*/ 463 h 509"/>
                  <a:gd name="T70" fmla="*/ 4821 w 6654"/>
                  <a:gd name="T71" fmla="*/ 449 h 509"/>
                  <a:gd name="T72" fmla="*/ 4956 w 6654"/>
                  <a:gd name="T73" fmla="*/ 433 h 509"/>
                  <a:gd name="T74" fmla="*/ 5093 w 6654"/>
                  <a:gd name="T75" fmla="*/ 416 h 509"/>
                  <a:gd name="T76" fmla="*/ 5228 w 6654"/>
                  <a:gd name="T77" fmla="*/ 395 h 509"/>
                  <a:gd name="T78" fmla="*/ 5364 w 6654"/>
                  <a:gd name="T79" fmla="*/ 372 h 509"/>
                  <a:gd name="T80" fmla="*/ 5499 w 6654"/>
                  <a:gd name="T81" fmla="*/ 349 h 509"/>
                  <a:gd name="T82" fmla="*/ 5636 w 6654"/>
                  <a:gd name="T83" fmla="*/ 322 h 509"/>
                  <a:gd name="T84" fmla="*/ 5772 w 6654"/>
                  <a:gd name="T85" fmla="*/ 294 h 509"/>
                  <a:gd name="T86" fmla="*/ 5907 w 6654"/>
                  <a:gd name="T87" fmla="*/ 262 h 509"/>
                  <a:gd name="T88" fmla="*/ 6042 w 6654"/>
                  <a:gd name="T89" fmla="*/ 229 h 509"/>
                  <a:gd name="T90" fmla="*/ 6179 w 6654"/>
                  <a:gd name="T91" fmla="*/ 194 h 509"/>
                  <a:gd name="T92" fmla="*/ 6315 w 6654"/>
                  <a:gd name="T93" fmla="*/ 155 h 509"/>
                  <a:gd name="T94" fmla="*/ 6450 w 6654"/>
                  <a:gd name="T95" fmla="*/ 114 h 509"/>
                  <a:gd name="T96" fmla="*/ 6587 w 6654"/>
                  <a:gd name="T97" fmla="*/ 71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54" h="509">
                    <a:moveTo>
                      <a:pt x="0" y="0"/>
                    </a:moveTo>
                    <a:lnTo>
                      <a:pt x="67" y="18"/>
                    </a:lnTo>
                    <a:lnTo>
                      <a:pt x="135" y="35"/>
                    </a:lnTo>
                    <a:lnTo>
                      <a:pt x="202" y="50"/>
                    </a:lnTo>
                    <a:lnTo>
                      <a:pt x="271" y="67"/>
                    </a:lnTo>
                    <a:lnTo>
                      <a:pt x="339" y="83"/>
                    </a:lnTo>
                    <a:lnTo>
                      <a:pt x="406" y="99"/>
                    </a:lnTo>
                    <a:lnTo>
                      <a:pt x="474" y="114"/>
                    </a:lnTo>
                    <a:lnTo>
                      <a:pt x="543" y="129"/>
                    </a:lnTo>
                    <a:lnTo>
                      <a:pt x="610" y="145"/>
                    </a:lnTo>
                    <a:lnTo>
                      <a:pt x="678" y="159"/>
                    </a:lnTo>
                    <a:lnTo>
                      <a:pt x="747" y="174"/>
                    </a:lnTo>
                    <a:lnTo>
                      <a:pt x="814" y="188"/>
                    </a:lnTo>
                    <a:lnTo>
                      <a:pt x="882" y="202"/>
                    </a:lnTo>
                    <a:lnTo>
                      <a:pt x="949" y="216"/>
                    </a:lnTo>
                    <a:lnTo>
                      <a:pt x="1018" y="229"/>
                    </a:lnTo>
                    <a:lnTo>
                      <a:pt x="1086" y="243"/>
                    </a:lnTo>
                    <a:lnTo>
                      <a:pt x="1153" y="255"/>
                    </a:lnTo>
                    <a:lnTo>
                      <a:pt x="1221" y="268"/>
                    </a:lnTo>
                    <a:lnTo>
                      <a:pt x="1290" y="280"/>
                    </a:lnTo>
                    <a:lnTo>
                      <a:pt x="1357" y="291"/>
                    </a:lnTo>
                    <a:lnTo>
                      <a:pt x="1425" y="304"/>
                    </a:lnTo>
                    <a:lnTo>
                      <a:pt x="1494" y="315"/>
                    </a:lnTo>
                    <a:lnTo>
                      <a:pt x="1561" y="326"/>
                    </a:lnTo>
                    <a:lnTo>
                      <a:pt x="1629" y="338"/>
                    </a:lnTo>
                    <a:lnTo>
                      <a:pt x="1697" y="347"/>
                    </a:lnTo>
                    <a:lnTo>
                      <a:pt x="1764" y="359"/>
                    </a:lnTo>
                    <a:lnTo>
                      <a:pt x="1833" y="368"/>
                    </a:lnTo>
                    <a:lnTo>
                      <a:pt x="1900" y="378"/>
                    </a:lnTo>
                    <a:lnTo>
                      <a:pt x="1968" y="386"/>
                    </a:lnTo>
                    <a:lnTo>
                      <a:pt x="2037" y="396"/>
                    </a:lnTo>
                    <a:lnTo>
                      <a:pt x="2104" y="405"/>
                    </a:lnTo>
                    <a:lnTo>
                      <a:pt x="2172" y="413"/>
                    </a:lnTo>
                    <a:lnTo>
                      <a:pt x="2241" y="421"/>
                    </a:lnTo>
                    <a:lnTo>
                      <a:pt x="2308" y="428"/>
                    </a:lnTo>
                    <a:lnTo>
                      <a:pt x="2376" y="437"/>
                    </a:lnTo>
                    <a:lnTo>
                      <a:pt x="2444" y="444"/>
                    </a:lnTo>
                    <a:lnTo>
                      <a:pt x="2511" y="449"/>
                    </a:lnTo>
                    <a:lnTo>
                      <a:pt x="2580" y="456"/>
                    </a:lnTo>
                    <a:lnTo>
                      <a:pt x="2647" y="462"/>
                    </a:lnTo>
                    <a:lnTo>
                      <a:pt x="2715" y="467"/>
                    </a:lnTo>
                    <a:lnTo>
                      <a:pt x="2784" y="473"/>
                    </a:lnTo>
                    <a:lnTo>
                      <a:pt x="2851" y="479"/>
                    </a:lnTo>
                    <a:lnTo>
                      <a:pt x="2919" y="483"/>
                    </a:lnTo>
                    <a:lnTo>
                      <a:pt x="2988" y="487"/>
                    </a:lnTo>
                    <a:lnTo>
                      <a:pt x="3055" y="491"/>
                    </a:lnTo>
                    <a:lnTo>
                      <a:pt x="3123" y="494"/>
                    </a:lnTo>
                    <a:lnTo>
                      <a:pt x="3191" y="498"/>
                    </a:lnTo>
                    <a:lnTo>
                      <a:pt x="3258" y="501"/>
                    </a:lnTo>
                    <a:lnTo>
                      <a:pt x="3327" y="502"/>
                    </a:lnTo>
                    <a:lnTo>
                      <a:pt x="3395" y="505"/>
                    </a:lnTo>
                    <a:lnTo>
                      <a:pt x="3462" y="507"/>
                    </a:lnTo>
                    <a:lnTo>
                      <a:pt x="3531" y="508"/>
                    </a:lnTo>
                    <a:lnTo>
                      <a:pt x="3598" y="508"/>
                    </a:lnTo>
                    <a:lnTo>
                      <a:pt x="3666" y="509"/>
                    </a:lnTo>
                    <a:lnTo>
                      <a:pt x="3734" y="509"/>
                    </a:lnTo>
                    <a:lnTo>
                      <a:pt x="3802" y="508"/>
                    </a:lnTo>
                    <a:lnTo>
                      <a:pt x="3870" y="508"/>
                    </a:lnTo>
                    <a:lnTo>
                      <a:pt x="3938" y="507"/>
                    </a:lnTo>
                    <a:lnTo>
                      <a:pt x="4005" y="504"/>
                    </a:lnTo>
                    <a:lnTo>
                      <a:pt x="4074" y="502"/>
                    </a:lnTo>
                    <a:lnTo>
                      <a:pt x="4142" y="500"/>
                    </a:lnTo>
                    <a:lnTo>
                      <a:pt x="4209" y="497"/>
                    </a:lnTo>
                    <a:lnTo>
                      <a:pt x="4278" y="493"/>
                    </a:lnTo>
                    <a:lnTo>
                      <a:pt x="4345" y="490"/>
                    </a:lnTo>
                    <a:lnTo>
                      <a:pt x="4413" y="486"/>
                    </a:lnTo>
                    <a:lnTo>
                      <a:pt x="4481" y="480"/>
                    </a:lnTo>
                    <a:lnTo>
                      <a:pt x="4548" y="474"/>
                    </a:lnTo>
                    <a:lnTo>
                      <a:pt x="4617" y="469"/>
                    </a:lnTo>
                    <a:lnTo>
                      <a:pt x="4685" y="463"/>
                    </a:lnTo>
                    <a:lnTo>
                      <a:pt x="4752" y="456"/>
                    </a:lnTo>
                    <a:lnTo>
                      <a:pt x="4821" y="449"/>
                    </a:lnTo>
                    <a:lnTo>
                      <a:pt x="4889" y="441"/>
                    </a:lnTo>
                    <a:lnTo>
                      <a:pt x="4956" y="433"/>
                    </a:lnTo>
                    <a:lnTo>
                      <a:pt x="5025" y="424"/>
                    </a:lnTo>
                    <a:lnTo>
                      <a:pt x="5093" y="416"/>
                    </a:lnTo>
                    <a:lnTo>
                      <a:pt x="5160" y="406"/>
                    </a:lnTo>
                    <a:lnTo>
                      <a:pt x="5228" y="395"/>
                    </a:lnTo>
                    <a:lnTo>
                      <a:pt x="5295" y="385"/>
                    </a:lnTo>
                    <a:lnTo>
                      <a:pt x="5364" y="372"/>
                    </a:lnTo>
                    <a:lnTo>
                      <a:pt x="5432" y="361"/>
                    </a:lnTo>
                    <a:lnTo>
                      <a:pt x="5499" y="349"/>
                    </a:lnTo>
                    <a:lnTo>
                      <a:pt x="5568" y="336"/>
                    </a:lnTo>
                    <a:lnTo>
                      <a:pt x="5636" y="322"/>
                    </a:lnTo>
                    <a:lnTo>
                      <a:pt x="5703" y="308"/>
                    </a:lnTo>
                    <a:lnTo>
                      <a:pt x="5772" y="294"/>
                    </a:lnTo>
                    <a:lnTo>
                      <a:pt x="5840" y="279"/>
                    </a:lnTo>
                    <a:lnTo>
                      <a:pt x="5907" y="262"/>
                    </a:lnTo>
                    <a:lnTo>
                      <a:pt x="5975" y="247"/>
                    </a:lnTo>
                    <a:lnTo>
                      <a:pt x="6042" y="229"/>
                    </a:lnTo>
                    <a:lnTo>
                      <a:pt x="6111" y="212"/>
                    </a:lnTo>
                    <a:lnTo>
                      <a:pt x="6179" y="194"/>
                    </a:lnTo>
                    <a:lnTo>
                      <a:pt x="6246" y="174"/>
                    </a:lnTo>
                    <a:lnTo>
                      <a:pt x="6315" y="155"/>
                    </a:lnTo>
                    <a:lnTo>
                      <a:pt x="6383" y="135"/>
                    </a:lnTo>
                    <a:lnTo>
                      <a:pt x="6450" y="114"/>
                    </a:lnTo>
                    <a:lnTo>
                      <a:pt x="6518" y="93"/>
                    </a:lnTo>
                    <a:lnTo>
                      <a:pt x="6587" y="71"/>
                    </a:lnTo>
                    <a:lnTo>
                      <a:pt x="6654" y="47"/>
                    </a:lnTo>
                  </a:path>
                </a:pathLst>
              </a:custGeom>
              <a:noFill/>
              <a:ln w="2698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7" name="Freeform 493"/>
              <p:cNvSpPr>
                <a:spLocks/>
              </p:cNvSpPr>
              <p:nvPr/>
            </p:nvSpPr>
            <p:spPr bwMode="auto">
              <a:xfrm>
                <a:off x="4089" y="502"/>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8" name="Freeform 494"/>
              <p:cNvSpPr>
                <a:spLocks/>
              </p:cNvSpPr>
              <p:nvPr/>
            </p:nvSpPr>
            <p:spPr bwMode="auto">
              <a:xfrm>
                <a:off x="4044" y="529"/>
                <a:ext cx="68" cy="24"/>
              </a:xfrm>
              <a:custGeom>
                <a:avLst/>
                <a:gdLst>
                  <a:gd name="T0" fmla="*/ 0 w 137"/>
                  <a:gd name="T1" fmla="*/ 47 h 47"/>
                  <a:gd name="T2" fmla="*/ 68 w 137"/>
                  <a:gd name="T3" fmla="*/ 25 h 47"/>
                  <a:gd name="T4" fmla="*/ 137 w 137"/>
                  <a:gd name="T5" fmla="*/ 0 h 47"/>
                </a:gdLst>
                <a:ahLst/>
                <a:cxnLst>
                  <a:cxn ang="0">
                    <a:pos x="T0" y="T1"/>
                  </a:cxn>
                  <a:cxn ang="0">
                    <a:pos x="T2" y="T3"/>
                  </a:cxn>
                  <a:cxn ang="0">
                    <a:pos x="T4" y="T5"/>
                  </a:cxn>
                </a:cxnLst>
                <a:rect l="0" t="0" r="r" b="b"/>
                <a:pathLst>
                  <a:path w="137" h="47">
                    <a:moveTo>
                      <a:pt x="0" y="47"/>
                    </a:moveTo>
                    <a:lnTo>
                      <a:pt x="68" y="25"/>
                    </a:lnTo>
                    <a:lnTo>
                      <a:pt x="137" y="0"/>
                    </a:lnTo>
                  </a:path>
                </a:pathLst>
              </a:custGeom>
              <a:noFill/>
              <a:ln w="2698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9" name="Freeform 495"/>
              <p:cNvSpPr>
                <a:spLocks/>
              </p:cNvSpPr>
              <p:nvPr/>
            </p:nvSpPr>
            <p:spPr bwMode="auto">
              <a:xfrm>
                <a:off x="693" y="502"/>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0" name="Freeform 496"/>
              <p:cNvSpPr>
                <a:spLocks/>
              </p:cNvSpPr>
              <p:nvPr/>
            </p:nvSpPr>
            <p:spPr bwMode="auto">
              <a:xfrm>
                <a:off x="829" y="605"/>
                <a:ext cx="46" cy="40"/>
              </a:xfrm>
              <a:custGeom>
                <a:avLst/>
                <a:gdLst>
                  <a:gd name="T0" fmla="*/ 48 w 94"/>
                  <a:gd name="T1" fmla="*/ 0 h 81"/>
                  <a:gd name="T2" fmla="*/ 94 w 94"/>
                  <a:gd name="T3" fmla="*/ 81 h 81"/>
                  <a:gd name="T4" fmla="*/ 0 w 94"/>
                  <a:gd name="T5" fmla="*/ 81 h 81"/>
                  <a:gd name="T6" fmla="*/ 48 w 94"/>
                  <a:gd name="T7" fmla="*/ 0 h 81"/>
                </a:gdLst>
                <a:ahLst/>
                <a:cxnLst>
                  <a:cxn ang="0">
                    <a:pos x="T0" y="T1"/>
                  </a:cxn>
                  <a:cxn ang="0">
                    <a:pos x="T2" y="T3"/>
                  </a:cxn>
                  <a:cxn ang="0">
                    <a:pos x="T4" y="T5"/>
                  </a:cxn>
                  <a:cxn ang="0">
                    <a:pos x="T6" y="T7"/>
                  </a:cxn>
                </a:cxnLst>
                <a:rect l="0" t="0" r="r" b="b"/>
                <a:pathLst>
                  <a:path w="94" h="81">
                    <a:moveTo>
                      <a:pt x="48" y="0"/>
                    </a:moveTo>
                    <a:lnTo>
                      <a:pt x="94" y="81"/>
                    </a:lnTo>
                    <a:lnTo>
                      <a:pt x="0" y="81"/>
                    </a:lnTo>
                    <a:lnTo>
                      <a:pt x="48"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1" name="Freeform 497"/>
              <p:cNvSpPr>
                <a:spLocks/>
              </p:cNvSpPr>
              <p:nvPr/>
            </p:nvSpPr>
            <p:spPr bwMode="auto">
              <a:xfrm>
                <a:off x="965" y="706"/>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2" name="Freeform 498"/>
              <p:cNvSpPr>
                <a:spLocks/>
              </p:cNvSpPr>
              <p:nvPr/>
            </p:nvSpPr>
            <p:spPr bwMode="auto">
              <a:xfrm>
                <a:off x="1101" y="807"/>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3" name="Freeform 499"/>
              <p:cNvSpPr>
                <a:spLocks/>
              </p:cNvSpPr>
              <p:nvPr/>
            </p:nvSpPr>
            <p:spPr bwMode="auto">
              <a:xfrm>
                <a:off x="1236" y="907"/>
                <a:ext cx="46" cy="39"/>
              </a:xfrm>
              <a:custGeom>
                <a:avLst/>
                <a:gdLst>
                  <a:gd name="T0" fmla="*/ 47 w 93"/>
                  <a:gd name="T1" fmla="*/ 0 h 80"/>
                  <a:gd name="T2" fmla="*/ 93 w 93"/>
                  <a:gd name="T3" fmla="*/ 80 h 80"/>
                  <a:gd name="T4" fmla="*/ 0 w 93"/>
                  <a:gd name="T5" fmla="*/ 80 h 80"/>
                  <a:gd name="T6" fmla="*/ 47 w 93"/>
                  <a:gd name="T7" fmla="*/ 0 h 80"/>
                </a:gdLst>
                <a:ahLst/>
                <a:cxnLst>
                  <a:cxn ang="0">
                    <a:pos x="T0" y="T1"/>
                  </a:cxn>
                  <a:cxn ang="0">
                    <a:pos x="T2" y="T3"/>
                  </a:cxn>
                  <a:cxn ang="0">
                    <a:pos x="T4" y="T5"/>
                  </a:cxn>
                  <a:cxn ang="0">
                    <a:pos x="T6" y="T7"/>
                  </a:cxn>
                </a:cxnLst>
                <a:rect l="0" t="0" r="r" b="b"/>
                <a:pathLst>
                  <a:path w="93" h="80">
                    <a:moveTo>
                      <a:pt x="47" y="0"/>
                    </a:moveTo>
                    <a:lnTo>
                      <a:pt x="93" y="80"/>
                    </a:lnTo>
                    <a:lnTo>
                      <a:pt x="0" y="80"/>
                    </a:lnTo>
                    <a:lnTo>
                      <a:pt x="47"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4" name="Freeform 500"/>
              <p:cNvSpPr>
                <a:spLocks/>
              </p:cNvSpPr>
              <p:nvPr/>
            </p:nvSpPr>
            <p:spPr bwMode="auto">
              <a:xfrm>
                <a:off x="1372" y="1004"/>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5" name="Freeform 501"/>
              <p:cNvSpPr>
                <a:spLocks/>
              </p:cNvSpPr>
              <p:nvPr/>
            </p:nvSpPr>
            <p:spPr bwMode="auto">
              <a:xfrm>
                <a:off x="1508" y="1101"/>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6" name="Freeform 502"/>
              <p:cNvSpPr>
                <a:spLocks/>
              </p:cNvSpPr>
              <p:nvPr/>
            </p:nvSpPr>
            <p:spPr bwMode="auto">
              <a:xfrm>
                <a:off x="1644" y="1196"/>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7" name="Freeform 503"/>
              <p:cNvSpPr>
                <a:spLocks/>
              </p:cNvSpPr>
              <p:nvPr/>
            </p:nvSpPr>
            <p:spPr bwMode="auto">
              <a:xfrm>
                <a:off x="1779" y="1288"/>
                <a:ext cx="47" cy="41"/>
              </a:xfrm>
              <a:custGeom>
                <a:avLst/>
                <a:gdLst>
                  <a:gd name="T0" fmla="*/ 47 w 93"/>
                  <a:gd name="T1" fmla="*/ 0 h 81"/>
                  <a:gd name="T2" fmla="*/ 93 w 93"/>
                  <a:gd name="T3" fmla="*/ 81 h 81"/>
                  <a:gd name="T4" fmla="*/ 0 w 93"/>
                  <a:gd name="T5" fmla="*/ 81 h 81"/>
                  <a:gd name="T6" fmla="*/ 47 w 93"/>
                  <a:gd name="T7" fmla="*/ 0 h 81"/>
                </a:gdLst>
                <a:ahLst/>
                <a:cxnLst>
                  <a:cxn ang="0">
                    <a:pos x="T0" y="T1"/>
                  </a:cxn>
                  <a:cxn ang="0">
                    <a:pos x="T2" y="T3"/>
                  </a:cxn>
                  <a:cxn ang="0">
                    <a:pos x="T4" y="T5"/>
                  </a:cxn>
                  <a:cxn ang="0">
                    <a:pos x="T6" y="T7"/>
                  </a:cxn>
                </a:cxnLst>
                <a:rect l="0" t="0" r="r" b="b"/>
                <a:pathLst>
                  <a:path w="93" h="81">
                    <a:moveTo>
                      <a:pt x="47" y="0"/>
                    </a:moveTo>
                    <a:lnTo>
                      <a:pt x="93" y="81"/>
                    </a:lnTo>
                    <a:lnTo>
                      <a:pt x="0" y="81"/>
                    </a:lnTo>
                    <a:lnTo>
                      <a:pt x="47"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8" name="Freeform 504"/>
              <p:cNvSpPr>
                <a:spLocks/>
              </p:cNvSpPr>
              <p:nvPr/>
            </p:nvSpPr>
            <p:spPr bwMode="auto">
              <a:xfrm>
                <a:off x="1915" y="1379"/>
                <a:ext cx="47"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9" name="Freeform 505"/>
              <p:cNvSpPr>
                <a:spLocks/>
              </p:cNvSpPr>
              <p:nvPr/>
            </p:nvSpPr>
            <p:spPr bwMode="auto">
              <a:xfrm>
                <a:off x="2052" y="1467"/>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0" name="Freeform 506"/>
              <p:cNvSpPr>
                <a:spLocks/>
              </p:cNvSpPr>
              <p:nvPr/>
            </p:nvSpPr>
            <p:spPr bwMode="auto">
              <a:xfrm>
                <a:off x="2187" y="1552"/>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1" name="Freeform 507"/>
              <p:cNvSpPr>
                <a:spLocks/>
              </p:cNvSpPr>
              <p:nvPr/>
            </p:nvSpPr>
            <p:spPr bwMode="auto">
              <a:xfrm>
                <a:off x="2323" y="1633"/>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2" name="Freeform 508"/>
              <p:cNvSpPr>
                <a:spLocks/>
              </p:cNvSpPr>
              <p:nvPr/>
            </p:nvSpPr>
            <p:spPr bwMode="auto">
              <a:xfrm>
                <a:off x="2459" y="1710"/>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3" name="Freeform 509"/>
              <p:cNvSpPr>
                <a:spLocks/>
              </p:cNvSpPr>
              <p:nvPr/>
            </p:nvSpPr>
            <p:spPr bwMode="auto">
              <a:xfrm>
                <a:off x="2595" y="1781"/>
                <a:ext cx="46" cy="40"/>
              </a:xfrm>
              <a:custGeom>
                <a:avLst/>
                <a:gdLst>
                  <a:gd name="T0" fmla="*/ 47 w 93"/>
                  <a:gd name="T1" fmla="*/ 0 h 80"/>
                  <a:gd name="T2" fmla="*/ 93 w 93"/>
                  <a:gd name="T3" fmla="*/ 80 h 80"/>
                  <a:gd name="T4" fmla="*/ 0 w 93"/>
                  <a:gd name="T5" fmla="*/ 80 h 80"/>
                  <a:gd name="T6" fmla="*/ 47 w 93"/>
                  <a:gd name="T7" fmla="*/ 0 h 80"/>
                </a:gdLst>
                <a:ahLst/>
                <a:cxnLst>
                  <a:cxn ang="0">
                    <a:pos x="T0" y="T1"/>
                  </a:cxn>
                  <a:cxn ang="0">
                    <a:pos x="T2" y="T3"/>
                  </a:cxn>
                  <a:cxn ang="0">
                    <a:pos x="T4" y="T5"/>
                  </a:cxn>
                  <a:cxn ang="0">
                    <a:pos x="T6" y="T7"/>
                  </a:cxn>
                </a:cxnLst>
                <a:rect l="0" t="0" r="r" b="b"/>
                <a:pathLst>
                  <a:path w="93" h="80">
                    <a:moveTo>
                      <a:pt x="47" y="0"/>
                    </a:moveTo>
                    <a:lnTo>
                      <a:pt x="93" y="80"/>
                    </a:lnTo>
                    <a:lnTo>
                      <a:pt x="0" y="80"/>
                    </a:lnTo>
                    <a:lnTo>
                      <a:pt x="47"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4" name="Freeform 510"/>
              <p:cNvSpPr>
                <a:spLocks/>
              </p:cNvSpPr>
              <p:nvPr/>
            </p:nvSpPr>
            <p:spPr bwMode="auto">
              <a:xfrm>
                <a:off x="2730" y="1845"/>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5" name="Freeform 511"/>
              <p:cNvSpPr>
                <a:spLocks/>
              </p:cNvSpPr>
              <p:nvPr/>
            </p:nvSpPr>
            <p:spPr bwMode="auto">
              <a:xfrm>
                <a:off x="2866" y="1901"/>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6" name="Freeform 512"/>
              <p:cNvSpPr>
                <a:spLocks/>
              </p:cNvSpPr>
              <p:nvPr/>
            </p:nvSpPr>
            <p:spPr bwMode="auto">
              <a:xfrm>
                <a:off x="3002" y="1946"/>
                <a:ext cx="46" cy="40"/>
              </a:xfrm>
              <a:custGeom>
                <a:avLst/>
                <a:gdLst>
                  <a:gd name="T0" fmla="*/ 48 w 94"/>
                  <a:gd name="T1" fmla="*/ 0 h 81"/>
                  <a:gd name="T2" fmla="*/ 94 w 94"/>
                  <a:gd name="T3" fmla="*/ 81 h 81"/>
                  <a:gd name="T4" fmla="*/ 0 w 94"/>
                  <a:gd name="T5" fmla="*/ 81 h 81"/>
                  <a:gd name="T6" fmla="*/ 48 w 94"/>
                  <a:gd name="T7" fmla="*/ 0 h 81"/>
                </a:gdLst>
                <a:ahLst/>
                <a:cxnLst>
                  <a:cxn ang="0">
                    <a:pos x="T0" y="T1"/>
                  </a:cxn>
                  <a:cxn ang="0">
                    <a:pos x="T2" y="T3"/>
                  </a:cxn>
                  <a:cxn ang="0">
                    <a:pos x="T4" y="T5"/>
                  </a:cxn>
                  <a:cxn ang="0">
                    <a:pos x="T6" y="T7"/>
                  </a:cxn>
                </a:cxnLst>
                <a:rect l="0" t="0" r="r" b="b"/>
                <a:pathLst>
                  <a:path w="94" h="81">
                    <a:moveTo>
                      <a:pt x="48" y="0"/>
                    </a:moveTo>
                    <a:lnTo>
                      <a:pt x="94" y="81"/>
                    </a:lnTo>
                    <a:lnTo>
                      <a:pt x="0" y="81"/>
                    </a:lnTo>
                    <a:lnTo>
                      <a:pt x="48"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7" name="Freeform 513"/>
              <p:cNvSpPr>
                <a:spLocks/>
              </p:cNvSpPr>
              <p:nvPr/>
            </p:nvSpPr>
            <p:spPr bwMode="auto">
              <a:xfrm>
                <a:off x="3138" y="1976"/>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8" name="Freeform 514"/>
              <p:cNvSpPr>
                <a:spLocks/>
              </p:cNvSpPr>
              <p:nvPr/>
            </p:nvSpPr>
            <p:spPr bwMode="auto">
              <a:xfrm>
                <a:off x="3274" y="1988"/>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9" name="Freeform 515"/>
              <p:cNvSpPr>
                <a:spLocks/>
              </p:cNvSpPr>
              <p:nvPr/>
            </p:nvSpPr>
            <p:spPr bwMode="auto">
              <a:xfrm>
                <a:off x="3409" y="1973"/>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0" name="Freeform 516"/>
              <p:cNvSpPr>
                <a:spLocks/>
              </p:cNvSpPr>
              <p:nvPr/>
            </p:nvSpPr>
            <p:spPr bwMode="auto">
              <a:xfrm>
                <a:off x="3546" y="1920"/>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1" name="Freeform 517"/>
              <p:cNvSpPr>
                <a:spLocks/>
              </p:cNvSpPr>
              <p:nvPr/>
            </p:nvSpPr>
            <p:spPr bwMode="auto">
              <a:xfrm>
                <a:off x="3681" y="1809"/>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2" name="Freeform 518"/>
              <p:cNvSpPr>
                <a:spLocks/>
              </p:cNvSpPr>
              <p:nvPr/>
            </p:nvSpPr>
            <p:spPr bwMode="auto">
              <a:xfrm>
                <a:off x="3817" y="1603"/>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3" name="Freeform 519"/>
              <p:cNvSpPr>
                <a:spLocks/>
              </p:cNvSpPr>
              <p:nvPr/>
            </p:nvSpPr>
            <p:spPr bwMode="auto">
              <a:xfrm>
                <a:off x="3953" y="1229"/>
                <a:ext cx="46" cy="41"/>
              </a:xfrm>
              <a:custGeom>
                <a:avLst/>
                <a:gdLst>
                  <a:gd name="T0" fmla="*/ 47 w 94"/>
                  <a:gd name="T1" fmla="*/ 0 h 81"/>
                  <a:gd name="T2" fmla="*/ 94 w 94"/>
                  <a:gd name="T3" fmla="*/ 81 h 81"/>
                  <a:gd name="T4" fmla="*/ 0 w 94"/>
                  <a:gd name="T5" fmla="*/ 81 h 81"/>
                  <a:gd name="T6" fmla="*/ 47 w 94"/>
                  <a:gd name="T7" fmla="*/ 0 h 81"/>
                </a:gdLst>
                <a:ahLst/>
                <a:cxnLst>
                  <a:cxn ang="0">
                    <a:pos x="T0" y="T1"/>
                  </a:cxn>
                  <a:cxn ang="0">
                    <a:pos x="T2" y="T3"/>
                  </a:cxn>
                  <a:cxn ang="0">
                    <a:pos x="T4" y="T5"/>
                  </a:cxn>
                  <a:cxn ang="0">
                    <a:pos x="T6" y="T7"/>
                  </a:cxn>
                </a:cxnLst>
                <a:rect l="0" t="0" r="r" b="b"/>
                <a:pathLst>
                  <a:path w="94" h="81">
                    <a:moveTo>
                      <a:pt x="47" y="0"/>
                    </a:moveTo>
                    <a:lnTo>
                      <a:pt x="94" y="81"/>
                    </a:lnTo>
                    <a:lnTo>
                      <a:pt x="0" y="81"/>
                    </a:lnTo>
                    <a:lnTo>
                      <a:pt x="47"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4" name="Freeform 520"/>
              <p:cNvSpPr>
                <a:spLocks/>
              </p:cNvSpPr>
              <p:nvPr/>
            </p:nvSpPr>
            <p:spPr bwMode="auto">
              <a:xfrm>
                <a:off x="717" y="529"/>
                <a:ext cx="3327" cy="1486"/>
              </a:xfrm>
              <a:custGeom>
                <a:avLst/>
                <a:gdLst>
                  <a:gd name="T0" fmla="*/ 67 w 6654"/>
                  <a:gd name="T1" fmla="*/ 51 h 2971"/>
                  <a:gd name="T2" fmla="*/ 202 w 6654"/>
                  <a:gd name="T3" fmla="*/ 155 h 2971"/>
                  <a:gd name="T4" fmla="*/ 339 w 6654"/>
                  <a:gd name="T5" fmla="*/ 257 h 2971"/>
                  <a:gd name="T6" fmla="*/ 474 w 6654"/>
                  <a:gd name="T7" fmla="*/ 357 h 2971"/>
                  <a:gd name="T8" fmla="*/ 610 w 6654"/>
                  <a:gd name="T9" fmla="*/ 459 h 2971"/>
                  <a:gd name="T10" fmla="*/ 747 w 6654"/>
                  <a:gd name="T11" fmla="*/ 560 h 2971"/>
                  <a:gd name="T12" fmla="*/ 882 w 6654"/>
                  <a:gd name="T13" fmla="*/ 659 h 2971"/>
                  <a:gd name="T14" fmla="*/ 1018 w 6654"/>
                  <a:gd name="T15" fmla="*/ 759 h 2971"/>
                  <a:gd name="T16" fmla="*/ 1153 w 6654"/>
                  <a:gd name="T17" fmla="*/ 857 h 2971"/>
                  <a:gd name="T18" fmla="*/ 1290 w 6654"/>
                  <a:gd name="T19" fmla="*/ 956 h 2971"/>
                  <a:gd name="T20" fmla="*/ 1425 w 6654"/>
                  <a:gd name="T21" fmla="*/ 1053 h 2971"/>
                  <a:gd name="T22" fmla="*/ 1561 w 6654"/>
                  <a:gd name="T23" fmla="*/ 1150 h 2971"/>
                  <a:gd name="T24" fmla="*/ 1697 w 6654"/>
                  <a:gd name="T25" fmla="*/ 1245 h 2971"/>
                  <a:gd name="T26" fmla="*/ 1833 w 6654"/>
                  <a:gd name="T27" fmla="*/ 1340 h 2971"/>
                  <a:gd name="T28" fmla="*/ 1968 w 6654"/>
                  <a:gd name="T29" fmla="*/ 1434 h 2971"/>
                  <a:gd name="T30" fmla="*/ 2104 w 6654"/>
                  <a:gd name="T31" fmla="*/ 1527 h 2971"/>
                  <a:gd name="T32" fmla="*/ 2241 w 6654"/>
                  <a:gd name="T33" fmla="*/ 1620 h 2971"/>
                  <a:gd name="T34" fmla="*/ 2376 w 6654"/>
                  <a:gd name="T35" fmla="*/ 1710 h 2971"/>
                  <a:gd name="T36" fmla="*/ 2511 w 6654"/>
                  <a:gd name="T37" fmla="*/ 1800 h 2971"/>
                  <a:gd name="T38" fmla="*/ 2647 w 6654"/>
                  <a:gd name="T39" fmla="*/ 1888 h 2971"/>
                  <a:gd name="T40" fmla="*/ 2784 w 6654"/>
                  <a:gd name="T41" fmla="*/ 1974 h 2971"/>
                  <a:gd name="T42" fmla="*/ 2919 w 6654"/>
                  <a:gd name="T43" fmla="*/ 2058 h 2971"/>
                  <a:gd name="T44" fmla="*/ 3055 w 6654"/>
                  <a:gd name="T45" fmla="*/ 2142 h 2971"/>
                  <a:gd name="T46" fmla="*/ 3191 w 6654"/>
                  <a:gd name="T47" fmla="*/ 2223 h 2971"/>
                  <a:gd name="T48" fmla="*/ 3327 w 6654"/>
                  <a:gd name="T49" fmla="*/ 2301 h 2971"/>
                  <a:gd name="T50" fmla="*/ 3462 w 6654"/>
                  <a:gd name="T51" fmla="*/ 2378 h 2971"/>
                  <a:gd name="T52" fmla="*/ 3598 w 6654"/>
                  <a:gd name="T53" fmla="*/ 2452 h 2971"/>
                  <a:gd name="T54" fmla="*/ 3734 w 6654"/>
                  <a:gd name="T55" fmla="*/ 2523 h 2971"/>
                  <a:gd name="T56" fmla="*/ 3870 w 6654"/>
                  <a:gd name="T57" fmla="*/ 2591 h 2971"/>
                  <a:gd name="T58" fmla="*/ 4005 w 6654"/>
                  <a:gd name="T59" fmla="*/ 2656 h 2971"/>
                  <a:gd name="T60" fmla="*/ 4142 w 6654"/>
                  <a:gd name="T61" fmla="*/ 2716 h 2971"/>
                  <a:gd name="T62" fmla="*/ 4278 w 6654"/>
                  <a:gd name="T63" fmla="*/ 2772 h 2971"/>
                  <a:gd name="T64" fmla="*/ 4413 w 6654"/>
                  <a:gd name="T65" fmla="*/ 2822 h 2971"/>
                  <a:gd name="T66" fmla="*/ 4548 w 6654"/>
                  <a:gd name="T67" fmla="*/ 2867 h 2971"/>
                  <a:gd name="T68" fmla="*/ 4685 w 6654"/>
                  <a:gd name="T69" fmla="*/ 2906 h 2971"/>
                  <a:gd name="T70" fmla="*/ 4821 w 6654"/>
                  <a:gd name="T71" fmla="*/ 2936 h 2971"/>
                  <a:gd name="T72" fmla="*/ 4956 w 6654"/>
                  <a:gd name="T73" fmla="*/ 2959 h 2971"/>
                  <a:gd name="T74" fmla="*/ 5093 w 6654"/>
                  <a:gd name="T75" fmla="*/ 2970 h 2971"/>
                  <a:gd name="T76" fmla="*/ 5228 w 6654"/>
                  <a:gd name="T77" fmla="*/ 2970 h 2971"/>
                  <a:gd name="T78" fmla="*/ 5364 w 6654"/>
                  <a:gd name="T79" fmla="*/ 2955 h 2971"/>
                  <a:gd name="T80" fmla="*/ 5499 w 6654"/>
                  <a:gd name="T81" fmla="*/ 2924 h 2971"/>
                  <a:gd name="T82" fmla="*/ 5636 w 6654"/>
                  <a:gd name="T83" fmla="*/ 2871 h 2971"/>
                  <a:gd name="T84" fmla="*/ 5772 w 6654"/>
                  <a:gd name="T85" fmla="*/ 2793 h 2971"/>
                  <a:gd name="T86" fmla="*/ 5907 w 6654"/>
                  <a:gd name="T87" fmla="*/ 2684 h 2971"/>
                  <a:gd name="T88" fmla="*/ 6042 w 6654"/>
                  <a:gd name="T89" fmla="*/ 2533 h 2971"/>
                  <a:gd name="T90" fmla="*/ 6179 w 6654"/>
                  <a:gd name="T91" fmla="*/ 2329 h 2971"/>
                  <a:gd name="T92" fmla="*/ 6315 w 6654"/>
                  <a:gd name="T93" fmla="*/ 2057 h 2971"/>
                  <a:gd name="T94" fmla="*/ 6450 w 6654"/>
                  <a:gd name="T95" fmla="*/ 1687 h 2971"/>
                  <a:gd name="T96" fmla="*/ 6587 w 6654"/>
                  <a:gd name="T97" fmla="*/ 1180 h 2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54" h="2971">
                    <a:moveTo>
                      <a:pt x="0" y="0"/>
                    </a:moveTo>
                    <a:lnTo>
                      <a:pt x="67" y="51"/>
                    </a:lnTo>
                    <a:lnTo>
                      <a:pt x="135" y="103"/>
                    </a:lnTo>
                    <a:lnTo>
                      <a:pt x="202" y="155"/>
                    </a:lnTo>
                    <a:lnTo>
                      <a:pt x="271" y="205"/>
                    </a:lnTo>
                    <a:lnTo>
                      <a:pt x="339" y="257"/>
                    </a:lnTo>
                    <a:lnTo>
                      <a:pt x="406" y="307"/>
                    </a:lnTo>
                    <a:lnTo>
                      <a:pt x="474" y="357"/>
                    </a:lnTo>
                    <a:lnTo>
                      <a:pt x="543" y="409"/>
                    </a:lnTo>
                    <a:lnTo>
                      <a:pt x="610" y="459"/>
                    </a:lnTo>
                    <a:lnTo>
                      <a:pt x="678" y="509"/>
                    </a:lnTo>
                    <a:lnTo>
                      <a:pt x="747" y="560"/>
                    </a:lnTo>
                    <a:lnTo>
                      <a:pt x="814" y="610"/>
                    </a:lnTo>
                    <a:lnTo>
                      <a:pt x="882" y="659"/>
                    </a:lnTo>
                    <a:lnTo>
                      <a:pt x="949" y="709"/>
                    </a:lnTo>
                    <a:lnTo>
                      <a:pt x="1018" y="759"/>
                    </a:lnTo>
                    <a:lnTo>
                      <a:pt x="1086" y="808"/>
                    </a:lnTo>
                    <a:lnTo>
                      <a:pt x="1153" y="857"/>
                    </a:lnTo>
                    <a:lnTo>
                      <a:pt x="1221" y="907"/>
                    </a:lnTo>
                    <a:lnTo>
                      <a:pt x="1290" y="956"/>
                    </a:lnTo>
                    <a:lnTo>
                      <a:pt x="1357" y="1005"/>
                    </a:lnTo>
                    <a:lnTo>
                      <a:pt x="1425" y="1053"/>
                    </a:lnTo>
                    <a:lnTo>
                      <a:pt x="1494" y="1101"/>
                    </a:lnTo>
                    <a:lnTo>
                      <a:pt x="1561" y="1150"/>
                    </a:lnTo>
                    <a:lnTo>
                      <a:pt x="1629" y="1198"/>
                    </a:lnTo>
                    <a:lnTo>
                      <a:pt x="1697" y="1245"/>
                    </a:lnTo>
                    <a:lnTo>
                      <a:pt x="1764" y="1293"/>
                    </a:lnTo>
                    <a:lnTo>
                      <a:pt x="1833" y="1340"/>
                    </a:lnTo>
                    <a:lnTo>
                      <a:pt x="1900" y="1388"/>
                    </a:lnTo>
                    <a:lnTo>
                      <a:pt x="1968" y="1434"/>
                    </a:lnTo>
                    <a:lnTo>
                      <a:pt x="2037" y="1481"/>
                    </a:lnTo>
                    <a:lnTo>
                      <a:pt x="2104" y="1527"/>
                    </a:lnTo>
                    <a:lnTo>
                      <a:pt x="2172" y="1573"/>
                    </a:lnTo>
                    <a:lnTo>
                      <a:pt x="2241" y="1620"/>
                    </a:lnTo>
                    <a:lnTo>
                      <a:pt x="2308" y="1664"/>
                    </a:lnTo>
                    <a:lnTo>
                      <a:pt x="2376" y="1710"/>
                    </a:lnTo>
                    <a:lnTo>
                      <a:pt x="2444" y="1755"/>
                    </a:lnTo>
                    <a:lnTo>
                      <a:pt x="2511" y="1800"/>
                    </a:lnTo>
                    <a:lnTo>
                      <a:pt x="2580" y="1843"/>
                    </a:lnTo>
                    <a:lnTo>
                      <a:pt x="2647" y="1888"/>
                    </a:lnTo>
                    <a:lnTo>
                      <a:pt x="2715" y="1931"/>
                    </a:lnTo>
                    <a:lnTo>
                      <a:pt x="2784" y="1974"/>
                    </a:lnTo>
                    <a:lnTo>
                      <a:pt x="2851" y="2016"/>
                    </a:lnTo>
                    <a:lnTo>
                      <a:pt x="2919" y="2058"/>
                    </a:lnTo>
                    <a:lnTo>
                      <a:pt x="2988" y="2100"/>
                    </a:lnTo>
                    <a:lnTo>
                      <a:pt x="3055" y="2142"/>
                    </a:lnTo>
                    <a:lnTo>
                      <a:pt x="3123" y="2182"/>
                    </a:lnTo>
                    <a:lnTo>
                      <a:pt x="3191" y="2223"/>
                    </a:lnTo>
                    <a:lnTo>
                      <a:pt x="3258" y="2262"/>
                    </a:lnTo>
                    <a:lnTo>
                      <a:pt x="3327" y="2301"/>
                    </a:lnTo>
                    <a:lnTo>
                      <a:pt x="3395" y="2340"/>
                    </a:lnTo>
                    <a:lnTo>
                      <a:pt x="3462" y="2378"/>
                    </a:lnTo>
                    <a:lnTo>
                      <a:pt x="3531" y="2415"/>
                    </a:lnTo>
                    <a:lnTo>
                      <a:pt x="3598" y="2452"/>
                    </a:lnTo>
                    <a:lnTo>
                      <a:pt x="3666" y="2488"/>
                    </a:lnTo>
                    <a:lnTo>
                      <a:pt x="3734" y="2523"/>
                    </a:lnTo>
                    <a:lnTo>
                      <a:pt x="3802" y="2558"/>
                    </a:lnTo>
                    <a:lnTo>
                      <a:pt x="3870" y="2591"/>
                    </a:lnTo>
                    <a:lnTo>
                      <a:pt x="3938" y="2624"/>
                    </a:lnTo>
                    <a:lnTo>
                      <a:pt x="4005" y="2656"/>
                    </a:lnTo>
                    <a:lnTo>
                      <a:pt x="4074" y="2686"/>
                    </a:lnTo>
                    <a:lnTo>
                      <a:pt x="4142" y="2716"/>
                    </a:lnTo>
                    <a:lnTo>
                      <a:pt x="4209" y="2744"/>
                    </a:lnTo>
                    <a:lnTo>
                      <a:pt x="4278" y="2772"/>
                    </a:lnTo>
                    <a:lnTo>
                      <a:pt x="4345" y="2797"/>
                    </a:lnTo>
                    <a:lnTo>
                      <a:pt x="4413" y="2822"/>
                    </a:lnTo>
                    <a:lnTo>
                      <a:pt x="4481" y="2846"/>
                    </a:lnTo>
                    <a:lnTo>
                      <a:pt x="4548" y="2867"/>
                    </a:lnTo>
                    <a:lnTo>
                      <a:pt x="4617" y="2888"/>
                    </a:lnTo>
                    <a:lnTo>
                      <a:pt x="4685" y="2906"/>
                    </a:lnTo>
                    <a:lnTo>
                      <a:pt x="4752" y="2922"/>
                    </a:lnTo>
                    <a:lnTo>
                      <a:pt x="4821" y="2936"/>
                    </a:lnTo>
                    <a:lnTo>
                      <a:pt x="4889" y="2949"/>
                    </a:lnTo>
                    <a:lnTo>
                      <a:pt x="4956" y="2959"/>
                    </a:lnTo>
                    <a:lnTo>
                      <a:pt x="5025" y="2966"/>
                    </a:lnTo>
                    <a:lnTo>
                      <a:pt x="5093" y="2970"/>
                    </a:lnTo>
                    <a:lnTo>
                      <a:pt x="5160" y="2971"/>
                    </a:lnTo>
                    <a:lnTo>
                      <a:pt x="5228" y="2970"/>
                    </a:lnTo>
                    <a:lnTo>
                      <a:pt x="5295" y="2964"/>
                    </a:lnTo>
                    <a:lnTo>
                      <a:pt x="5364" y="2955"/>
                    </a:lnTo>
                    <a:lnTo>
                      <a:pt x="5432" y="2942"/>
                    </a:lnTo>
                    <a:lnTo>
                      <a:pt x="5499" y="2924"/>
                    </a:lnTo>
                    <a:lnTo>
                      <a:pt x="5568" y="2900"/>
                    </a:lnTo>
                    <a:lnTo>
                      <a:pt x="5636" y="2871"/>
                    </a:lnTo>
                    <a:lnTo>
                      <a:pt x="5703" y="2836"/>
                    </a:lnTo>
                    <a:lnTo>
                      <a:pt x="5772" y="2793"/>
                    </a:lnTo>
                    <a:lnTo>
                      <a:pt x="5840" y="2742"/>
                    </a:lnTo>
                    <a:lnTo>
                      <a:pt x="5907" y="2684"/>
                    </a:lnTo>
                    <a:lnTo>
                      <a:pt x="5975" y="2614"/>
                    </a:lnTo>
                    <a:lnTo>
                      <a:pt x="6042" y="2533"/>
                    </a:lnTo>
                    <a:lnTo>
                      <a:pt x="6111" y="2438"/>
                    </a:lnTo>
                    <a:lnTo>
                      <a:pt x="6179" y="2329"/>
                    </a:lnTo>
                    <a:lnTo>
                      <a:pt x="6246" y="2203"/>
                    </a:lnTo>
                    <a:lnTo>
                      <a:pt x="6315" y="2057"/>
                    </a:lnTo>
                    <a:lnTo>
                      <a:pt x="6383" y="1885"/>
                    </a:lnTo>
                    <a:lnTo>
                      <a:pt x="6450" y="1687"/>
                    </a:lnTo>
                    <a:lnTo>
                      <a:pt x="6518" y="1453"/>
                    </a:lnTo>
                    <a:lnTo>
                      <a:pt x="6587" y="1180"/>
                    </a:lnTo>
                    <a:lnTo>
                      <a:pt x="6654" y="856"/>
                    </a:lnTo>
                  </a:path>
                </a:pathLst>
              </a:custGeom>
              <a:noFill/>
              <a:ln w="2698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5" name="Freeform 521"/>
              <p:cNvSpPr>
                <a:spLocks/>
              </p:cNvSpPr>
              <p:nvPr/>
            </p:nvSpPr>
            <p:spPr bwMode="auto">
              <a:xfrm>
                <a:off x="4089" y="502"/>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6" name="Freeform 522"/>
              <p:cNvSpPr>
                <a:spLocks/>
              </p:cNvSpPr>
              <p:nvPr/>
            </p:nvSpPr>
            <p:spPr bwMode="auto">
              <a:xfrm>
                <a:off x="4044" y="529"/>
                <a:ext cx="68" cy="428"/>
              </a:xfrm>
              <a:custGeom>
                <a:avLst/>
                <a:gdLst>
                  <a:gd name="T0" fmla="*/ 0 w 137"/>
                  <a:gd name="T1" fmla="*/ 856 h 856"/>
                  <a:gd name="T2" fmla="*/ 68 w 137"/>
                  <a:gd name="T3" fmla="*/ 467 h 856"/>
                  <a:gd name="T4" fmla="*/ 137 w 137"/>
                  <a:gd name="T5" fmla="*/ 0 h 856"/>
                </a:gdLst>
                <a:ahLst/>
                <a:cxnLst>
                  <a:cxn ang="0">
                    <a:pos x="T0" y="T1"/>
                  </a:cxn>
                  <a:cxn ang="0">
                    <a:pos x="T2" y="T3"/>
                  </a:cxn>
                  <a:cxn ang="0">
                    <a:pos x="T4" y="T5"/>
                  </a:cxn>
                </a:cxnLst>
                <a:rect l="0" t="0" r="r" b="b"/>
                <a:pathLst>
                  <a:path w="137" h="856">
                    <a:moveTo>
                      <a:pt x="0" y="856"/>
                    </a:moveTo>
                    <a:lnTo>
                      <a:pt x="68" y="467"/>
                    </a:lnTo>
                    <a:lnTo>
                      <a:pt x="137" y="0"/>
                    </a:lnTo>
                  </a:path>
                </a:pathLst>
              </a:custGeom>
              <a:noFill/>
              <a:ln w="2698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7" name="Freeform 523"/>
              <p:cNvSpPr>
                <a:spLocks/>
              </p:cNvSpPr>
              <p:nvPr/>
            </p:nvSpPr>
            <p:spPr bwMode="auto">
              <a:xfrm>
                <a:off x="693" y="502"/>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8" name="Freeform 524"/>
              <p:cNvSpPr>
                <a:spLocks/>
              </p:cNvSpPr>
              <p:nvPr/>
            </p:nvSpPr>
            <p:spPr bwMode="auto">
              <a:xfrm>
                <a:off x="829" y="617"/>
                <a:ext cx="46" cy="40"/>
              </a:xfrm>
              <a:custGeom>
                <a:avLst/>
                <a:gdLst>
                  <a:gd name="T0" fmla="*/ 48 w 94"/>
                  <a:gd name="T1" fmla="*/ 0 h 81"/>
                  <a:gd name="T2" fmla="*/ 94 w 94"/>
                  <a:gd name="T3" fmla="*/ 81 h 81"/>
                  <a:gd name="T4" fmla="*/ 0 w 94"/>
                  <a:gd name="T5" fmla="*/ 81 h 81"/>
                  <a:gd name="T6" fmla="*/ 48 w 94"/>
                  <a:gd name="T7" fmla="*/ 0 h 81"/>
                </a:gdLst>
                <a:ahLst/>
                <a:cxnLst>
                  <a:cxn ang="0">
                    <a:pos x="T0" y="T1"/>
                  </a:cxn>
                  <a:cxn ang="0">
                    <a:pos x="T2" y="T3"/>
                  </a:cxn>
                  <a:cxn ang="0">
                    <a:pos x="T4" y="T5"/>
                  </a:cxn>
                  <a:cxn ang="0">
                    <a:pos x="T6" y="T7"/>
                  </a:cxn>
                </a:cxnLst>
                <a:rect l="0" t="0" r="r" b="b"/>
                <a:pathLst>
                  <a:path w="94" h="81">
                    <a:moveTo>
                      <a:pt x="48" y="0"/>
                    </a:moveTo>
                    <a:lnTo>
                      <a:pt x="94" y="81"/>
                    </a:lnTo>
                    <a:lnTo>
                      <a:pt x="0" y="81"/>
                    </a:lnTo>
                    <a:lnTo>
                      <a:pt x="48"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9" name="Freeform 525"/>
              <p:cNvSpPr>
                <a:spLocks/>
              </p:cNvSpPr>
              <p:nvPr/>
            </p:nvSpPr>
            <p:spPr bwMode="auto">
              <a:xfrm>
                <a:off x="965" y="731"/>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0" name="Freeform 526"/>
              <p:cNvSpPr>
                <a:spLocks/>
              </p:cNvSpPr>
              <p:nvPr/>
            </p:nvSpPr>
            <p:spPr bwMode="auto">
              <a:xfrm>
                <a:off x="1101" y="845"/>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1" name="Freeform 527"/>
              <p:cNvSpPr>
                <a:spLocks/>
              </p:cNvSpPr>
              <p:nvPr/>
            </p:nvSpPr>
            <p:spPr bwMode="auto">
              <a:xfrm>
                <a:off x="1236" y="960"/>
                <a:ext cx="46" cy="39"/>
              </a:xfrm>
              <a:custGeom>
                <a:avLst/>
                <a:gdLst>
                  <a:gd name="T0" fmla="*/ 47 w 93"/>
                  <a:gd name="T1" fmla="*/ 0 h 80"/>
                  <a:gd name="T2" fmla="*/ 93 w 93"/>
                  <a:gd name="T3" fmla="*/ 80 h 80"/>
                  <a:gd name="T4" fmla="*/ 0 w 93"/>
                  <a:gd name="T5" fmla="*/ 80 h 80"/>
                  <a:gd name="T6" fmla="*/ 47 w 93"/>
                  <a:gd name="T7" fmla="*/ 0 h 80"/>
                </a:gdLst>
                <a:ahLst/>
                <a:cxnLst>
                  <a:cxn ang="0">
                    <a:pos x="T0" y="T1"/>
                  </a:cxn>
                  <a:cxn ang="0">
                    <a:pos x="T2" y="T3"/>
                  </a:cxn>
                  <a:cxn ang="0">
                    <a:pos x="T4" y="T5"/>
                  </a:cxn>
                  <a:cxn ang="0">
                    <a:pos x="T6" y="T7"/>
                  </a:cxn>
                </a:cxnLst>
                <a:rect l="0" t="0" r="r" b="b"/>
                <a:pathLst>
                  <a:path w="93" h="80">
                    <a:moveTo>
                      <a:pt x="47" y="0"/>
                    </a:moveTo>
                    <a:lnTo>
                      <a:pt x="93" y="80"/>
                    </a:lnTo>
                    <a:lnTo>
                      <a:pt x="0" y="80"/>
                    </a:lnTo>
                    <a:lnTo>
                      <a:pt x="47"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2" name="Freeform 528"/>
              <p:cNvSpPr>
                <a:spLocks/>
              </p:cNvSpPr>
              <p:nvPr/>
            </p:nvSpPr>
            <p:spPr bwMode="auto">
              <a:xfrm>
                <a:off x="1372" y="1074"/>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3" name="Freeform 529"/>
              <p:cNvSpPr>
                <a:spLocks/>
              </p:cNvSpPr>
              <p:nvPr/>
            </p:nvSpPr>
            <p:spPr bwMode="auto">
              <a:xfrm>
                <a:off x="1508" y="1189"/>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4" name="Freeform 530"/>
              <p:cNvSpPr>
                <a:spLocks/>
              </p:cNvSpPr>
              <p:nvPr/>
            </p:nvSpPr>
            <p:spPr bwMode="auto">
              <a:xfrm>
                <a:off x="1644" y="1303"/>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5" name="Freeform 531"/>
              <p:cNvSpPr>
                <a:spLocks/>
              </p:cNvSpPr>
              <p:nvPr/>
            </p:nvSpPr>
            <p:spPr bwMode="auto">
              <a:xfrm>
                <a:off x="1779" y="1417"/>
                <a:ext cx="47" cy="40"/>
              </a:xfrm>
              <a:custGeom>
                <a:avLst/>
                <a:gdLst>
                  <a:gd name="T0" fmla="*/ 47 w 93"/>
                  <a:gd name="T1" fmla="*/ 0 h 81"/>
                  <a:gd name="T2" fmla="*/ 93 w 93"/>
                  <a:gd name="T3" fmla="*/ 81 h 81"/>
                  <a:gd name="T4" fmla="*/ 0 w 93"/>
                  <a:gd name="T5" fmla="*/ 81 h 81"/>
                  <a:gd name="T6" fmla="*/ 47 w 93"/>
                  <a:gd name="T7" fmla="*/ 0 h 81"/>
                </a:gdLst>
                <a:ahLst/>
                <a:cxnLst>
                  <a:cxn ang="0">
                    <a:pos x="T0" y="T1"/>
                  </a:cxn>
                  <a:cxn ang="0">
                    <a:pos x="T2" y="T3"/>
                  </a:cxn>
                  <a:cxn ang="0">
                    <a:pos x="T4" y="T5"/>
                  </a:cxn>
                  <a:cxn ang="0">
                    <a:pos x="T6" y="T7"/>
                  </a:cxn>
                </a:cxnLst>
                <a:rect l="0" t="0" r="r" b="b"/>
                <a:pathLst>
                  <a:path w="93" h="81">
                    <a:moveTo>
                      <a:pt x="47" y="0"/>
                    </a:moveTo>
                    <a:lnTo>
                      <a:pt x="93" y="81"/>
                    </a:lnTo>
                    <a:lnTo>
                      <a:pt x="0" y="81"/>
                    </a:lnTo>
                    <a:lnTo>
                      <a:pt x="47"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6" name="Freeform 532"/>
              <p:cNvSpPr>
                <a:spLocks/>
              </p:cNvSpPr>
              <p:nvPr/>
            </p:nvSpPr>
            <p:spPr bwMode="auto">
              <a:xfrm>
                <a:off x="1915" y="1531"/>
                <a:ext cx="47"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7" name="Freeform 533"/>
              <p:cNvSpPr>
                <a:spLocks/>
              </p:cNvSpPr>
              <p:nvPr/>
            </p:nvSpPr>
            <p:spPr bwMode="auto">
              <a:xfrm>
                <a:off x="2052" y="1646"/>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8" name="Freeform 534"/>
              <p:cNvSpPr>
                <a:spLocks/>
              </p:cNvSpPr>
              <p:nvPr/>
            </p:nvSpPr>
            <p:spPr bwMode="auto">
              <a:xfrm>
                <a:off x="2187" y="1760"/>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9" name="Freeform 535"/>
              <p:cNvSpPr>
                <a:spLocks/>
              </p:cNvSpPr>
              <p:nvPr/>
            </p:nvSpPr>
            <p:spPr bwMode="auto">
              <a:xfrm>
                <a:off x="2323" y="1875"/>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0" name="Freeform 536"/>
              <p:cNvSpPr>
                <a:spLocks/>
              </p:cNvSpPr>
              <p:nvPr/>
            </p:nvSpPr>
            <p:spPr bwMode="auto">
              <a:xfrm>
                <a:off x="2459" y="1990"/>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1" name="Freeform 537"/>
              <p:cNvSpPr>
                <a:spLocks/>
              </p:cNvSpPr>
              <p:nvPr/>
            </p:nvSpPr>
            <p:spPr bwMode="auto">
              <a:xfrm>
                <a:off x="2595" y="2103"/>
                <a:ext cx="46" cy="40"/>
              </a:xfrm>
              <a:custGeom>
                <a:avLst/>
                <a:gdLst>
                  <a:gd name="T0" fmla="*/ 47 w 93"/>
                  <a:gd name="T1" fmla="*/ 0 h 79"/>
                  <a:gd name="T2" fmla="*/ 93 w 93"/>
                  <a:gd name="T3" fmla="*/ 79 h 79"/>
                  <a:gd name="T4" fmla="*/ 0 w 93"/>
                  <a:gd name="T5" fmla="*/ 79 h 79"/>
                  <a:gd name="T6" fmla="*/ 47 w 93"/>
                  <a:gd name="T7" fmla="*/ 0 h 79"/>
                </a:gdLst>
                <a:ahLst/>
                <a:cxnLst>
                  <a:cxn ang="0">
                    <a:pos x="T0" y="T1"/>
                  </a:cxn>
                  <a:cxn ang="0">
                    <a:pos x="T2" y="T3"/>
                  </a:cxn>
                  <a:cxn ang="0">
                    <a:pos x="T4" y="T5"/>
                  </a:cxn>
                  <a:cxn ang="0">
                    <a:pos x="T6" y="T7"/>
                  </a:cxn>
                </a:cxnLst>
                <a:rect l="0" t="0" r="r" b="b"/>
                <a:pathLst>
                  <a:path w="93" h="79">
                    <a:moveTo>
                      <a:pt x="47" y="0"/>
                    </a:moveTo>
                    <a:lnTo>
                      <a:pt x="93" y="79"/>
                    </a:lnTo>
                    <a:lnTo>
                      <a:pt x="0" y="79"/>
                    </a:lnTo>
                    <a:lnTo>
                      <a:pt x="47"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2" name="Freeform 538"/>
              <p:cNvSpPr>
                <a:spLocks/>
              </p:cNvSpPr>
              <p:nvPr/>
            </p:nvSpPr>
            <p:spPr bwMode="auto">
              <a:xfrm>
                <a:off x="2730" y="2218"/>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3" name="Freeform 539"/>
              <p:cNvSpPr>
                <a:spLocks/>
              </p:cNvSpPr>
              <p:nvPr/>
            </p:nvSpPr>
            <p:spPr bwMode="auto">
              <a:xfrm>
                <a:off x="2866" y="2332"/>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4" name="Freeform 540"/>
              <p:cNvSpPr>
                <a:spLocks/>
              </p:cNvSpPr>
              <p:nvPr/>
            </p:nvSpPr>
            <p:spPr bwMode="auto">
              <a:xfrm>
                <a:off x="3002" y="2447"/>
                <a:ext cx="46" cy="40"/>
              </a:xfrm>
              <a:custGeom>
                <a:avLst/>
                <a:gdLst>
                  <a:gd name="T0" fmla="*/ 48 w 94"/>
                  <a:gd name="T1" fmla="*/ 0 h 81"/>
                  <a:gd name="T2" fmla="*/ 94 w 94"/>
                  <a:gd name="T3" fmla="*/ 81 h 81"/>
                  <a:gd name="T4" fmla="*/ 0 w 94"/>
                  <a:gd name="T5" fmla="*/ 81 h 81"/>
                  <a:gd name="T6" fmla="*/ 48 w 94"/>
                  <a:gd name="T7" fmla="*/ 0 h 81"/>
                </a:gdLst>
                <a:ahLst/>
                <a:cxnLst>
                  <a:cxn ang="0">
                    <a:pos x="T0" y="T1"/>
                  </a:cxn>
                  <a:cxn ang="0">
                    <a:pos x="T2" y="T3"/>
                  </a:cxn>
                  <a:cxn ang="0">
                    <a:pos x="T4" y="T5"/>
                  </a:cxn>
                  <a:cxn ang="0">
                    <a:pos x="T6" y="T7"/>
                  </a:cxn>
                </a:cxnLst>
                <a:rect l="0" t="0" r="r" b="b"/>
                <a:pathLst>
                  <a:path w="94" h="81">
                    <a:moveTo>
                      <a:pt x="48" y="0"/>
                    </a:moveTo>
                    <a:lnTo>
                      <a:pt x="94" y="81"/>
                    </a:lnTo>
                    <a:lnTo>
                      <a:pt x="0" y="81"/>
                    </a:lnTo>
                    <a:lnTo>
                      <a:pt x="48"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5" name="Freeform 541"/>
              <p:cNvSpPr>
                <a:spLocks/>
              </p:cNvSpPr>
              <p:nvPr/>
            </p:nvSpPr>
            <p:spPr bwMode="auto">
              <a:xfrm>
                <a:off x="3138" y="2561"/>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6" name="Freeform 542"/>
              <p:cNvSpPr>
                <a:spLocks/>
              </p:cNvSpPr>
              <p:nvPr/>
            </p:nvSpPr>
            <p:spPr bwMode="auto">
              <a:xfrm>
                <a:off x="3274" y="2676"/>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7" name="Freeform 543"/>
              <p:cNvSpPr>
                <a:spLocks/>
              </p:cNvSpPr>
              <p:nvPr/>
            </p:nvSpPr>
            <p:spPr bwMode="auto">
              <a:xfrm>
                <a:off x="3409" y="2790"/>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8" name="Freeform 544"/>
              <p:cNvSpPr>
                <a:spLocks/>
              </p:cNvSpPr>
              <p:nvPr/>
            </p:nvSpPr>
            <p:spPr bwMode="auto">
              <a:xfrm>
                <a:off x="3546" y="2904"/>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9" name="Freeform 545"/>
              <p:cNvSpPr>
                <a:spLocks/>
              </p:cNvSpPr>
              <p:nvPr/>
            </p:nvSpPr>
            <p:spPr bwMode="auto">
              <a:xfrm>
                <a:off x="3681" y="3019"/>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0" name="Freeform 546"/>
              <p:cNvSpPr>
                <a:spLocks/>
              </p:cNvSpPr>
              <p:nvPr/>
            </p:nvSpPr>
            <p:spPr bwMode="auto">
              <a:xfrm>
                <a:off x="3817" y="3133"/>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1" name="Freeform 547"/>
              <p:cNvSpPr>
                <a:spLocks/>
              </p:cNvSpPr>
              <p:nvPr/>
            </p:nvSpPr>
            <p:spPr bwMode="auto">
              <a:xfrm>
                <a:off x="3953" y="3248"/>
                <a:ext cx="46" cy="40"/>
              </a:xfrm>
              <a:custGeom>
                <a:avLst/>
                <a:gdLst>
                  <a:gd name="T0" fmla="*/ 47 w 94"/>
                  <a:gd name="T1" fmla="*/ 0 h 81"/>
                  <a:gd name="T2" fmla="*/ 94 w 94"/>
                  <a:gd name="T3" fmla="*/ 81 h 81"/>
                  <a:gd name="T4" fmla="*/ 0 w 94"/>
                  <a:gd name="T5" fmla="*/ 81 h 81"/>
                  <a:gd name="T6" fmla="*/ 47 w 94"/>
                  <a:gd name="T7" fmla="*/ 0 h 81"/>
                </a:gdLst>
                <a:ahLst/>
                <a:cxnLst>
                  <a:cxn ang="0">
                    <a:pos x="T0" y="T1"/>
                  </a:cxn>
                  <a:cxn ang="0">
                    <a:pos x="T2" y="T3"/>
                  </a:cxn>
                  <a:cxn ang="0">
                    <a:pos x="T4" y="T5"/>
                  </a:cxn>
                  <a:cxn ang="0">
                    <a:pos x="T6" y="T7"/>
                  </a:cxn>
                </a:cxnLst>
                <a:rect l="0" t="0" r="r" b="b"/>
                <a:pathLst>
                  <a:path w="94" h="81">
                    <a:moveTo>
                      <a:pt x="47" y="0"/>
                    </a:moveTo>
                    <a:lnTo>
                      <a:pt x="94" y="81"/>
                    </a:lnTo>
                    <a:lnTo>
                      <a:pt x="0" y="81"/>
                    </a:lnTo>
                    <a:lnTo>
                      <a:pt x="47"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2" name="Freeform 548"/>
              <p:cNvSpPr>
                <a:spLocks/>
              </p:cNvSpPr>
              <p:nvPr/>
            </p:nvSpPr>
            <p:spPr bwMode="auto">
              <a:xfrm>
                <a:off x="717" y="529"/>
                <a:ext cx="3327" cy="2803"/>
              </a:xfrm>
              <a:custGeom>
                <a:avLst/>
                <a:gdLst>
                  <a:gd name="T0" fmla="*/ 67 w 6654"/>
                  <a:gd name="T1" fmla="*/ 57 h 5605"/>
                  <a:gd name="T2" fmla="*/ 202 w 6654"/>
                  <a:gd name="T3" fmla="*/ 171 h 5605"/>
                  <a:gd name="T4" fmla="*/ 339 w 6654"/>
                  <a:gd name="T5" fmla="*/ 286 h 5605"/>
                  <a:gd name="T6" fmla="*/ 474 w 6654"/>
                  <a:gd name="T7" fmla="*/ 400 h 5605"/>
                  <a:gd name="T8" fmla="*/ 610 w 6654"/>
                  <a:gd name="T9" fmla="*/ 515 h 5605"/>
                  <a:gd name="T10" fmla="*/ 747 w 6654"/>
                  <a:gd name="T11" fmla="*/ 629 h 5605"/>
                  <a:gd name="T12" fmla="*/ 882 w 6654"/>
                  <a:gd name="T13" fmla="*/ 744 h 5605"/>
                  <a:gd name="T14" fmla="*/ 1018 w 6654"/>
                  <a:gd name="T15" fmla="*/ 858 h 5605"/>
                  <a:gd name="T16" fmla="*/ 1153 w 6654"/>
                  <a:gd name="T17" fmla="*/ 973 h 5605"/>
                  <a:gd name="T18" fmla="*/ 1290 w 6654"/>
                  <a:gd name="T19" fmla="*/ 1087 h 5605"/>
                  <a:gd name="T20" fmla="*/ 1425 w 6654"/>
                  <a:gd name="T21" fmla="*/ 1201 h 5605"/>
                  <a:gd name="T22" fmla="*/ 1561 w 6654"/>
                  <a:gd name="T23" fmla="*/ 1315 h 5605"/>
                  <a:gd name="T24" fmla="*/ 1697 w 6654"/>
                  <a:gd name="T25" fmla="*/ 1430 h 5605"/>
                  <a:gd name="T26" fmla="*/ 1833 w 6654"/>
                  <a:gd name="T27" fmla="*/ 1544 h 5605"/>
                  <a:gd name="T28" fmla="*/ 1968 w 6654"/>
                  <a:gd name="T29" fmla="*/ 1659 h 5605"/>
                  <a:gd name="T30" fmla="*/ 2104 w 6654"/>
                  <a:gd name="T31" fmla="*/ 1773 h 5605"/>
                  <a:gd name="T32" fmla="*/ 2241 w 6654"/>
                  <a:gd name="T33" fmla="*/ 1888 h 5605"/>
                  <a:gd name="T34" fmla="*/ 2376 w 6654"/>
                  <a:gd name="T35" fmla="*/ 2002 h 5605"/>
                  <a:gd name="T36" fmla="*/ 2511 w 6654"/>
                  <a:gd name="T37" fmla="*/ 2117 h 5605"/>
                  <a:gd name="T38" fmla="*/ 2647 w 6654"/>
                  <a:gd name="T39" fmla="*/ 2231 h 5605"/>
                  <a:gd name="T40" fmla="*/ 2784 w 6654"/>
                  <a:gd name="T41" fmla="*/ 2346 h 5605"/>
                  <a:gd name="T42" fmla="*/ 2919 w 6654"/>
                  <a:gd name="T43" fmla="*/ 2460 h 5605"/>
                  <a:gd name="T44" fmla="*/ 3055 w 6654"/>
                  <a:gd name="T45" fmla="*/ 2575 h 5605"/>
                  <a:gd name="T46" fmla="*/ 3191 w 6654"/>
                  <a:gd name="T47" fmla="*/ 2688 h 5605"/>
                  <a:gd name="T48" fmla="*/ 3327 w 6654"/>
                  <a:gd name="T49" fmla="*/ 2802 h 5605"/>
                  <a:gd name="T50" fmla="*/ 3462 w 6654"/>
                  <a:gd name="T51" fmla="*/ 2917 h 5605"/>
                  <a:gd name="T52" fmla="*/ 3598 w 6654"/>
                  <a:gd name="T53" fmla="*/ 3031 h 5605"/>
                  <a:gd name="T54" fmla="*/ 3734 w 6654"/>
                  <a:gd name="T55" fmla="*/ 3146 h 5605"/>
                  <a:gd name="T56" fmla="*/ 3870 w 6654"/>
                  <a:gd name="T57" fmla="*/ 3260 h 5605"/>
                  <a:gd name="T58" fmla="*/ 4005 w 6654"/>
                  <a:gd name="T59" fmla="*/ 3375 h 5605"/>
                  <a:gd name="T60" fmla="*/ 4142 w 6654"/>
                  <a:gd name="T61" fmla="*/ 3489 h 5605"/>
                  <a:gd name="T62" fmla="*/ 4278 w 6654"/>
                  <a:gd name="T63" fmla="*/ 3604 h 5605"/>
                  <a:gd name="T64" fmla="*/ 4413 w 6654"/>
                  <a:gd name="T65" fmla="*/ 3718 h 5605"/>
                  <a:gd name="T66" fmla="*/ 4548 w 6654"/>
                  <a:gd name="T67" fmla="*/ 3833 h 5605"/>
                  <a:gd name="T68" fmla="*/ 4685 w 6654"/>
                  <a:gd name="T69" fmla="*/ 3947 h 5605"/>
                  <a:gd name="T70" fmla="*/ 4821 w 6654"/>
                  <a:gd name="T71" fmla="*/ 4061 h 5605"/>
                  <a:gd name="T72" fmla="*/ 4956 w 6654"/>
                  <a:gd name="T73" fmla="*/ 4175 h 5605"/>
                  <a:gd name="T74" fmla="*/ 5093 w 6654"/>
                  <a:gd name="T75" fmla="*/ 4290 h 5605"/>
                  <a:gd name="T76" fmla="*/ 5228 w 6654"/>
                  <a:gd name="T77" fmla="*/ 4404 h 5605"/>
                  <a:gd name="T78" fmla="*/ 5364 w 6654"/>
                  <a:gd name="T79" fmla="*/ 4519 h 5605"/>
                  <a:gd name="T80" fmla="*/ 5499 w 6654"/>
                  <a:gd name="T81" fmla="*/ 4633 h 5605"/>
                  <a:gd name="T82" fmla="*/ 5636 w 6654"/>
                  <a:gd name="T83" fmla="*/ 4748 h 5605"/>
                  <a:gd name="T84" fmla="*/ 5772 w 6654"/>
                  <a:gd name="T85" fmla="*/ 4862 h 5605"/>
                  <a:gd name="T86" fmla="*/ 5907 w 6654"/>
                  <a:gd name="T87" fmla="*/ 4977 h 5605"/>
                  <a:gd name="T88" fmla="*/ 6042 w 6654"/>
                  <a:gd name="T89" fmla="*/ 5091 h 5605"/>
                  <a:gd name="T90" fmla="*/ 6179 w 6654"/>
                  <a:gd name="T91" fmla="*/ 5206 h 5605"/>
                  <a:gd name="T92" fmla="*/ 6315 w 6654"/>
                  <a:gd name="T93" fmla="*/ 5320 h 5605"/>
                  <a:gd name="T94" fmla="*/ 6450 w 6654"/>
                  <a:gd name="T95" fmla="*/ 5435 h 5605"/>
                  <a:gd name="T96" fmla="*/ 6587 w 6654"/>
                  <a:gd name="T97" fmla="*/ 5548 h 5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54" h="5605">
                    <a:moveTo>
                      <a:pt x="0" y="0"/>
                    </a:moveTo>
                    <a:lnTo>
                      <a:pt x="67" y="57"/>
                    </a:lnTo>
                    <a:lnTo>
                      <a:pt x="135" y="114"/>
                    </a:lnTo>
                    <a:lnTo>
                      <a:pt x="202" y="171"/>
                    </a:lnTo>
                    <a:lnTo>
                      <a:pt x="271" y="229"/>
                    </a:lnTo>
                    <a:lnTo>
                      <a:pt x="339" y="286"/>
                    </a:lnTo>
                    <a:lnTo>
                      <a:pt x="406" y="343"/>
                    </a:lnTo>
                    <a:lnTo>
                      <a:pt x="474" y="400"/>
                    </a:lnTo>
                    <a:lnTo>
                      <a:pt x="543" y="458"/>
                    </a:lnTo>
                    <a:lnTo>
                      <a:pt x="610" y="515"/>
                    </a:lnTo>
                    <a:lnTo>
                      <a:pt x="678" y="572"/>
                    </a:lnTo>
                    <a:lnTo>
                      <a:pt x="747" y="629"/>
                    </a:lnTo>
                    <a:lnTo>
                      <a:pt x="814" y="687"/>
                    </a:lnTo>
                    <a:lnTo>
                      <a:pt x="882" y="744"/>
                    </a:lnTo>
                    <a:lnTo>
                      <a:pt x="949" y="801"/>
                    </a:lnTo>
                    <a:lnTo>
                      <a:pt x="1018" y="858"/>
                    </a:lnTo>
                    <a:lnTo>
                      <a:pt x="1086" y="916"/>
                    </a:lnTo>
                    <a:lnTo>
                      <a:pt x="1153" y="973"/>
                    </a:lnTo>
                    <a:lnTo>
                      <a:pt x="1221" y="1030"/>
                    </a:lnTo>
                    <a:lnTo>
                      <a:pt x="1290" y="1087"/>
                    </a:lnTo>
                    <a:lnTo>
                      <a:pt x="1357" y="1145"/>
                    </a:lnTo>
                    <a:lnTo>
                      <a:pt x="1425" y="1201"/>
                    </a:lnTo>
                    <a:lnTo>
                      <a:pt x="1494" y="1258"/>
                    </a:lnTo>
                    <a:lnTo>
                      <a:pt x="1561" y="1315"/>
                    </a:lnTo>
                    <a:lnTo>
                      <a:pt x="1629" y="1372"/>
                    </a:lnTo>
                    <a:lnTo>
                      <a:pt x="1697" y="1430"/>
                    </a:lnTo>
                    <a:lnTo>
                      <a:pt x="1764" y="1487"/>
                    </a:lnTo>
                    <a:lnTo>
                      <a:pt x="1833" y="1544"/>
                    </a:lnTo>
                    <a:lnTo>
                      <a:pt x="1900" y="1601"/>
                    </a:lnTo>
                    <a:lnTo>
                      <a:pt x="1968" y="1659"/>
                    </a:lnTo>
                    <a:lnTo>
                      <a:pt x="2037" y="1716"/>
                    </a:lnTo>
                    <a:lnTo>
                      <a:pt x="2104" y="1773"/>
                    </a:lnTo>
                    <a:lnTo>
                      <a:pt x="2172" y="1830"/>
                    </a:lnTo>
                    <a:lnTo>
                      <a:pt x="2241" y="1888"/>
                    </a:lnTo>
                    <a:lnTo>
                      <a:pt x="2308" y="1945"/>
                    </a:lnTo>
                    <a:lnTo>
                      <a:pt x="2376" y="2002"/>
                    </a:lnTo>
                    <a:lnTo>
                      <a:pt x="2444" y="2059"/>
                    </a:lnTo>
                    <a:lnTo>
                      <a:pt x="2511" y="2117"/>
                    </a:lnTo>
                    <a:lnTo>
                      <a:pt x="2580" y="2174"/>
                    </a:lnTo>
                    <a:lnTo>
                      <a:pt x="2647" y="2231"/>
                    </a:lnTo>
                    <a:lnTo>
                      <a:pt x="2715" y="2288"/>
                    </a:lnTo>
                    <a:lnTo>
                      <a:pt x="2784" y="2346"/>
                    </a:lnTo>
                    <a:lnTo>
                      <a:pt x="2851" y="2403"/>
                    </a:lnTo>
                    <a:lnTo>
                      <a:pt x="2919" y="2460"/>
                    </a:lnTo>
                    <a:lnTo>
                      <a:pt x="2988" y="2517"/>
                    </a:lnTo>
                    <a:lnTo>
                      <a:pt x="3055" y="2575"/>
                    </a:lnTo>
                    <a:lnTo>
                      <a:pt x="3123" y="2631"/>
                    </a:lnTo>
                    <a:lnTo>
                      <a:pt x="3191" y="2688"/>
                    </a:lnTo>
                    <a:lnTo>
                      <a:pt x="3258" y="2745"/>
                    </a:lnTo>
                    <a:lnTo>
                      <a:pt x="3327" y="2802"/>
                    </a:lnTo>
                    <a:lnTo>
                      <a:pt x="3395" y="2860"/>
                    </a:lnTo>
                    <a:lnTo>
                      <a:pt x="3462" y="2917"/>
                    </a:lnTo>
                    <a:lnTo>
                      <a:pt x="3531" y="2974"/>
                    </a:lnTo>
                    <a:lnTo>
                      <a:pt x="3598" y="3031"/>
                    </a:lnTo>
                    <a:lnTo>
                      <a:pt x="3666" y="3089"/>
                    </a:lnTo>
                    <a:lnTo>
                      <a:pt x="3734" y="3146"/>
                    </a:lnTo>
                    <a:lnTo>
                      <a:pt x="3802" y="3203"/>
                    </a:lnTo>
                    <a:lnTo>
                      <a:pt x="3870" y="3260"/>
                    </a:lnTo>
                    <a:lnTo>
                      <a:pt x="3938" y="3318"/>
                    </a:lnTo>
                    <a:lnTo>
                      <a:pt x="4005" y="3375"/>
                    </a:lnTo>
                    <a:lnTo>
                      <a:pt x="4074" y="3432"/>
                    </a:lnTo>
                    <a:lnTo>
                      <a:pt x="4142" y="3489"/>
                    </a:lnTo>
                    <a:lnTo>
                      <a:pt x="4209" y="3547"/>
                    </a:lnTo>
                    <a:lnTo>
                      <a:pt x="4278" y="3604"/>
                    </a:lnTo>
                    <a:lnTo>
                      <a:pt x="4345" y="3661"/>
                    </a:lnTo>
                    <a:lnTo>
                      <a:pt x="4413" y="3718"/>
                    </a:lnTo>
                    <a:lnTo>
                      <a:pt x="4481" y="3776"/>
                    </a:lnTo>
                    <a:lnTo>
                      <a:pt x="4548" y="3833"/>
                    </a:lnTo>
                    <a:lnTo>
                      <a:pt x="4617" y="3890"/>
                    </a:lnTo>
                    <a:lnTo>
                      <a:pt x="4685" y="3947"/>
                    </a:lnTo>
                    <a:lnTo>
                      <a:pt x="4752" y="4005"/>
                    </a:lnTo>
                    <a:lnTo>
                      <a:pt x="4821" y="4061"/>
                    </a:lnTo>
                    <a:lnTo>
                      <a:pt x="4889" y="4118"/>
                    </a:lnTo>
                    <a:lnTo>
                      <a:pt x="4956" y="4175"/>
                    </a:lnTo>
                    <a:lnTo>
                      <a:pt x="5025" y="4232"/>
                    </a:lnTo>
                    <a:lnTo>
                      <a:pt x="5093" y="4290"/>
                    </a:lnTo>
                    <a:lnTo>
                      <a:pt x="5160" y="4347"/>
                    </a:lnTo>
                    <a:lnTo>
                      <a:pt x="5228" y="4404"/>
                    </a:lnTo>
                    <a:lnTo>
                      <a:pt x="5295" y="4461"/>
                    </a:lnTo>
                    <a:lnTo>
                      <a:pt x="5364" y="4519"/>
                    </a:lnTo>
                    <a:lnTo>
                      <a:pt x="5432" y="4576"/>
                    </a:lnTo>
                    <a:lnTo>
                      <a:pt x="5499" y="4633"/>
                    </a:lnTo>
                    <a:lnTo>
                      <a:pt x="5568" y="4690"/>
                    </a:lnTo>
                    <a:lnTo>
                      <a:pt x="5636" y="4748"/>
                    </a:lnTo>
                    <a:lnTo>
                      <a:pt x="5703" y="4805"/>
                    </a:lnTo>
                    <a:lnTo>
                      <a:pt x="5772" y="4862"/>
                    </a:lnTo>
                    <a:lnTo>
                      <a:pt x="5840" y="4919"/>
                    </a:lnTo>
                    <a:lnTo>
                      <a:pt x="5907" y="4977"/>
                    </a:lnTo>
                    <a:lnTo>
                      <a:pt x="5975" y="5034"/>
                    </a:lnTo>
                    <a:lnTo>
                      <a:pt x="6042" y="5091"/>
                    </a:lnTo>
                    <a:lnTo>
                      <a:pt x="6111" y="5148"/>
                    </a:lnTo>
                    <a:lnTo>
                      <a:pt x="6179" y="5206"/>
                    </a:lnTo>
                    <a:lnTo>
                      <a:pt x="6246" y="5263"/>
                    </a:lnTo>
                    <a:lnTo>
                      <a:pt x="6315" y="5320"/>
                    </a:lnTo>
                    <a:lnTo>
                      <a:pt x="6383" y="5377"/>
                    </a:lnTo>
                    <a:lnTo>
                      <a:pt x="6450" y="5435"/>
                    </a:lnTo>
                    <a:lnTo>
                      <a:pt x="6518" y="5491"/>
                    </a:lnTo>
                    <a:lnTo>
                      <a:pt x="6587" y="5548"/>
                    </a:lnTo>
                    <a:lnTo>
                      <a:pt x="6654" y="5605"/>
                    </a:lnTo>
                  </a:path>
                </a:pathLst>
              </a:custGeom>
              <a:noFill/>
              <a:ln w="2698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3" name="Freeform 549"/>
              <p:cNvSpPr>
                <a:spLocks/>
              </p:cNvSpPr>
              <p:nvPr/>
            </p:nvSpPr>
            <p:spPr bwMode="auto">
              <a:xfrm>
                <a:off x="4089" y="3362"/>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4" name="Freeform 550"/>
              <p:cNvSpPr>
                <a:spLocks/>
              </p:cNvSpPr>
              <p:nvPr/>
            </p:nvSpPr>
            <p:spPr bwMode="auto">
              <a:xfrm>
                <a:off x="4044" y="3332"/>
                <a:ext cx="68" cy="57"/>
              </a:xfrm>
              <a:custGeom>
                <a:avLst/>
                <a:gdLst>
                  <a:gd name="T0" fmla="*/ 0 w 137"/>
                  <a:gd name="T1" fmla="*/ 0 h 115"/>
                  <a:gd name="T2" fmla="*/ 68 w 137"/>
                  <a:gd name="T3" fmla="*/ 57 h 115"/>
                  <a:gd name="T4" fmla="*/ 137 w 137"/>
                  <a:gd name="T5" fmla="*/ 115 h 115"/>
                </a:gdLst>
                <a:ahLst/>
                <a:cxnLst>
                  <a:cxn ang="0">
                    <a:pos x="T0" y="T1"/>
                  </a:cxn>
                  <a:cxn ang="0">
                    <a:pos x="T2" y="T3"/>
                  </a:cxn>
                  <a:cxn ang="0">
                    <a:pos x="T4" y="T5"/>
                  </a:cxn>
                </a:cxnLst>
                <a:rect l="0" t="0" r="r" b="b"/>
                <a:pathLst>
                  <a:path w="137" h="115">
                    <a:moveTo>
                      <a:pt x="0" y="0"/>
                    </a:moveTo>
                    <a:lnTo>
                      <a:pt x="68" y="57"/>
                    </a:lnTo>
                    <a:lnTo>
                      <a:pt x="137" y="115"/>
                    </a:lnTo>
                  </a:path>
                </a:pathLst>
              </a:custGeom>
              <a:noFill/>
              <a:ln w="2698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5" name="Rectangle 551"/>
              <p:cNvSpPr>
                <a:spLocks noChangeArrowheads="1"/>
              </p:cNvSpPr>
              <p:nvPr/>
            </p:nvSpPr>
            <p:spPr bwMode="auto">
              <a:xfrm>
                <a:off x="727" y="1977"/>
                <a:ext cx="2592" cy="946"/>
              </a:xfrm>
              <a:prstGeom prst="rect">
                <a:avLst/>
              </a:prstGeom>
              <a:solidFill>
                <a:srgbClr val="FFFFFF">
                  <a:alpha val="83922"/>
                </a:srgbClr>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46" name="Rectangle 552"/>
              <p:cNvSpPr>
                <a:spLocks noChangeArrowheads="1"/>
              </p:cNvSpPr>
              <p:nvPr/>
            </p:nvSpPr>
            <p:spPr bwMode="auto">
              <a:xfrm>
                <a:off x="1124" y="2005"/>
                <a:ext cx="216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s=0.30, dominant, random mating</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147" name="Line 553"/>
              <p:cNvSpPr>
                <a:spLocks noChangeShapeType="1"/>
              </p:cNvSpPr>
              <p:nvPr/>
            </p:nvSpPr>
            <p:spPr bwMode="auto">
              <a:xfrm>
                <a:off x="821" y="2071"/>
                <a:ext cx="227"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8" name="Rectangle 554"/>
              <p:cNvSpPr>
                <a:spLocks noChangeArrowheads="1"/>
              </p:cNvSpPr>
              <p:nvPr/>
            </p:nvSpPr>
            <p:spPr bwMode="auto">
              <a:xfrm>
                <a:off x="1124" y="2156"/>
                <a:ext cx="216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s=0.90, dominant, random mating</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149" name="Line 555"/>
              <p:cNvSpPr>
                <a:spLocks noChangeShapeType="1"/>
              </p:cNvSpPr>
              <p:nvPr/>
            </p:nvSpPr>
            <p:spPr bwMode="auto">
              <a:xfrm>
                <a:off x="821" y="2223"/>
                <a:ext cx="25" cy="0"/>
              </a:xfrm>
              <a:prstGeom prst="line">
                <a:avLst/>
              </a:prstGeom>
              <a:noFill/>
              <a:ln w="26988">
                <a:solidFill>
                  <a:srgbClr val="00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0" name="Freeform 556"/>
              <p:cNvSpPr>
                <a:spLocks/>
              </p:cNvSpPr>
              <p:nvPr/>
            </p:nvSpPr>
            <p:spPr bwMode="auto">
              <a:xfrm>
                <a:off x="877" y="2223"/>
                <a:ext cx="58" cy="0"/>
              </a:xfrm>
              <a:custGeom>
                <a:avLst/>
                <a:gdLst>
                  <a:gd name="T0" fmla="*/ 0 w 83"/>
                  <a:gd name="T1" fmla="*/ 47 w 83"/>
                  <a:gd name="T2" fmla="*/ 83 w 83"/>
                </a:gdLst>
                <a:ahLst/>
                <a:cxnLst>
                  <a:cxn ang="0">
                    <a:pos x="T0" y="0"/>
                  </a:cxn>
                  <a:cxn ang="0">
                    <a:pos x="T1" y="0"/>
                  </a:cxn>
                  <a:cxn ang="0">
                    <a:pos x="T2" y="0"/>
                  </a:cxn>
                </a:cxnLst>
                <a:rect l="0" t="0" r="r" b="b"/>
                <a:pathLst>
                  <a:path w="83">
                    <a:moveTo>
                      <a:pt x="0" y="0"/>
                    </a:moveTo>
                    <a:lnTo>
                      <a:pt x="47" y="0"/>
                    </a:lnTo>
                    <a:lnTo>
                      <a:pt x="83" y="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1" name="Freeform 557"/>
              <p:cNvSpPr>
                <a:spLocks/>
              </p:cNvSpPr>
              <p:nvPr/>
            </p:nvSpPr>
            <p:spPr bwMode="auto">
              <a:xfrm>
                <a:off x="965" y="2223"/>
                <a:ext cx="58" cy="0"/>
              </a:xfrm>
              <a:custGeom>
                <a:avLst/>
                <a:gdLst>
                  <a:gd name="T0" fmla="*/ 0 w 83"/>
                  <a:gd name="T1" fmla="*/ 47 w 83"/>
                  <a:gd name="T2" fmla="*/ 83 w 83"/>
                </a:gdLst>
                <a:ahLst/>
                <a:cxnLst>
                  <a:cxn ang="0">
                    <a:pos x="T0" y="0"/>
                  </a:cxn>
                  <a:cxn ang="0">
                    <a:pos x="T1" y="0"/>
                  </a:cxn>
                  <a:cxn ang="0">
                    <a:pos x="T2" y="0"/>
                  </a:cxn>
                </a:cxnLst>
                <a:rect l="0" t="0" r="r" b="b"/>
                <a:pathLst>
                  <a:path w="83">
                    <a:moveTo>
                      <a:pt x="0" y="0"/>
                    </a:moveTo>
                    <a:lnTo>
                      <a:pt x="47" y="0"/>
                    </a:lnTo>
                    <a:lnTo>
                      <a:pt x="83" y="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2" name="Rectangle 558"/>
              <p:cNvSpPr>
                <a:spLocks noChangeArrowheads="1"/>
              </p:cNvSpPr>
              <p:nvPr/>
            </p:nvSpPr>
            <p:spPr bwMode="auto">
              <a:xfrm>
                <a:off x="1124" y="2307"/>
                <a:ext cx="216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s=1.00, dominant, random mating</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153" name="Line 559"/>
              <p:cNvSpPr>
                <a:spLocks noChangeShapeType="1"/>
              </p:cNvSpPr>
              <p:nvPr/>
            </p:nvSpPr>
            <p:spPr bwMode="auto">
              <a:xfrm>
                <a:off x="821" y="2374"/>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4" name="Line 560"/>
              <p:cNvSpPr>
                <a:spLocks noChangeShapeType="1"/>
              </p:cNvSpPr>
              <p:nvPr/>
            </p:nvSpPr>
            <p:spPr bwMode="auto">
              <a:xfrm>
                <a:off x="843" y="2374"/>
                <a:ext cx="2"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5" name="Line 561"/>
              <p:cNvSpPr>
                <a:spLocks noChangeShapeType="1"/>
              </p:cNvSpPr>
              <p:nvPr/>
            </p:nvSpPr>
            <p:spPr bwMode="auto">
              <a:xfrm>
                <a:off x="864" y="2374"/>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6" name="Line 562"/>
              <p:cNvSpPr>
                <a:spLocks noChangeShapeType="1"/>
              </p:cNvSpPr>
              <p:nvPr/>
            </p:nvSpPr>
            <p:spPr bwMode="auto">
              <a:xfrm>
                <a:off x="886" y="2374"/>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7" name="Line 563"/>
              <p:cNvSpPr>
                <a:spLocks noChangeShapeType="1"/>
              </p:cNvSpPr>
              <p:nvPr/>
            </p:nvSpPr>
            <p:spPr bwMode="auto">
              <a:xfrm>
                <a:off x="907" y="2374"/>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8" name="Line 564"/>
              <p:cNvSpPr>
                <a:spLocks noChangeShapeType="1"/>
              </p:cNvSpPr>
              <p:nvPr/>
            </p:nvSpPr>
            <p:spPr bwMode="auto">
              <a:xfrm>
                <a:off x="929" y="2374"/>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9" name="Line 565"/>
              <p:cNvSpPr>
                <a:spLocks noChangeShapeType="1"/>
              </p:cNvSpPr>
              <p:nvPr/>
            </p:nvSpPr>
            <p:spPr bwMode="auto">
              <a:xfrm>
                <a:off x="951" y="2374"/>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0" name="Line 566"/>
              <p:cNvSpPr>
                <a:spLocks noChangeShapeType="1"/>
              </p:cNvSpPr>
              <p:nvPr/>
            </p:nvSpPr>
            <p:spPr bwMode="auto">
              <a:xfrm>
                <a:off x="972" y="2374"/>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1" name="Line 567"/>
              <p:cNvSpPr>
                <a:spLocks noChangeShapeType="1"/>
              </p:cNvSpPr>
              <p:nvPr/>
            </p:nvSpPr>
            <p:spPr bwMode="auto">
              <a:xfrm>
                <a:off x="994" y="2374"/>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2" name="Line 568"/>
              <p:cNvSpPr>
                <a:spLocks noChangeShapeType="1"/>
              </p:cNvSpPr>
              <p:nvPr/>
            </p:nvSpPr>
            <p:spPr bwMode="auto">
              <a:xfrm>
                <a:off x="1016" y="2374"/>
                <a:ext cx="2"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3" name="Line 569"/>
              <p:cNvSpPr>
                <a:spLocks noChangeShapeType="1"/>
              </p:cNvSpPr>
              <p:nvPr/>
            </p:nvSpPr>
            <p:spPr bwMode="auto">
              <a:xfrm>
                <a:off x="1037" y="2374"/>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4" name="Rectangle 570"/>
              <p:cNvSpPr>
                <a:spLocks noChangeArrowheads="1"/>
              </p:cNvSpPr>
              <p:nvPr/>
            </p:nvSpPr>
            <p:spPr bwMode="auto">
              <a:xfrm>
                <a:off x="1124" y="2459"/>
                <a:ext cx="94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FF0000"/>
                    </a:solidFill>
                    <a:effectLst/>
                    <a:latin typeface="Arial" panose="020B0604020202020204" pitchFamily="34" charset="0"/>
                  </a:rPr>
                  <a:t>s=0.30, selfing</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165" name="Line 571"/>
              <p:cNvSpPr>
                <a:spLocks noChangeShapeType="1"/>
              </p:cNvSpPr>
              <p:nvPr/>
            </p:nvSpPr>
            <p:spPr bwMode="auto">
              <a:xfrm>
                <a:off x="821" y="2526"/>
                <a:ext cx="227" cy="0"/>
              </a:xfrm>
              <a:prstGeom prst="line">
                <a:avLst/>
              </a:prstGeom>
              <a:noFill/>
              <a:ln w="2698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6" name="Freeform 572"/>
              <p:cNvSpPr>
                <a:spLocks/>
              </p:cNvSpPr>
              <p:nvPr/>
            </p:nvSpPr>
            <p:spPr bwMode="auto">
              <a:xfrm>
                <a:off x="898" y="2484"/>
                <a:ext cx="72" cy="62"/>
              </a:xfrm>
              <a:custGeom>
                <a:avLst/>
                <a:gdLst>
                  <a:gd name="T0" fmla="*/ 73 w 146"/>
                  <a:gd name="T1" fmla="*/ 0 h 124"/>
                  <a:gd name="T2" fmla="*/ 146 w 146"/>
                  <a:gd name="T3" fmla="*/ 124 h 124"/>
                  <a:gd name="T4" fmla="*/ 0 w 146"/>
                  <a:gd name="T5" fmla="*/ 124 h 124"/>
                  <a:gd name="T6" fmla="*/ 73 w 146"/>
                  <a:gd name="T7" fmla="*/ 0 h 124"/>
                </a:gdLst>
                <a:ahLst/>
                <a:cxnLst>
                  <a:cxn ang="0">
                    <a:pos x="T0" y="T1"/>
                  </a:cxn>
                  <a:cxn ang="0">
                    <a:pos x="T2" y="T3"/>
                  </a:cxn>
                  <a:cxn ang="0">
                    <a:pos x="T4" y="T5"/>
                  </a:cxn>
                  <a:cxn ang="0">
                    <a:pos x="T6" y="T7"/>
                  </a:cxn>
                </a:cxnLst>
                <a:rect l="0" t="0" r="r" b="b"/>
                <a:pathLst>
                  <a:path w="146" h="124">
                    <a:moveTo>
                      <a:pt x="73" y="0"/>
                    </a:moveTo>
                    <a:lnTo>
                      <a:pt x="146" y="124"/>
                    </a:lnTo>
                    <a:lnTo>
                      <a:pt x="0" y="124"/>
                    </a:lnTo>
                    <a:lnTo>
                      <a:pt x="73"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7" name="Rectangle 573"/>
              <p:cNvSpPr>
                <a:spLocks noChangeArrowheads="1"/>
              </p:cNvSpPr>
              <p:nvPr/>
            </p:nvSpPr>
            <p:spPr bwMode="auto">
              <a:xfrm>
                <a:off x="1124" y="2610"/>
                <a:ext cx="94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FF0000"/>
                    </a:solidFill>
                    <a:effectLst/>
                    <a:latin typeface="Arial" panose="020B0604020202020204" pitchFamily="34" charset="0"/>
                  </a:rPr>
                  <a:t>s=0.90, selfing</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168" name="Line 574"/>
              <p:cNvSpPr>
                <a:spLocks noChangeShapeType="1"/>
              </p:cNvSpPr>
              <p:nvPr/>
            </p:nvSpPr>
            <p:spPr bwMode="auto">
              <a:xfrm>
                <a:off x="821" y="2677"/>
                <a:ext cx="227" cy="0"/>
              </a:xfrm>
              <a:prstGeom prst="line">
                <a:avLst/>
              </a:prstGeom>
              <a:noFill/>
              <a:ln w="2698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9" name="Freeform 575"/>
              <p:cNvSpPr>
                <a:spLocks/>
              </p:cNvSpPr>
              <p:nvPr/>
            </p:nvSpPr>
            <p:spPr bwMode="auto">
              <a:xfrm>
                <a:off x="898" y="2635"/>
                <a:ext cx="72" cy="63"/>
              </a:xfrm>
              <a:custGeom>
                <a:avLst/>
                <a:gdLst>
                  <a:gd name="T0" fmla="*/ 73 w 146"/>
                  <a:gd name="T1" fmla="*/ 0 h 124"/>
                  <a:gd name="T2" fmla="*/ 146 w 146"/>
                  <a:gd name="T3" fmla="*/ 124 h 124"/>
                  <a:gd name="T4" fmla="*/ 0 w 146"/>
                  <a:gd name="T5" fmla="*/ 124 h 124"/>
                  <a:gd name="T6" fmla="*/ 73 w 146"/>
                  <a:gd name="T7" fmla="*/ 0 h 124"/>
                </a:gdLst>
                <a:ahLst/>
                <a:cxnLst>
                  <a:cxn ang="0">
                    <a:pos x="T0" y="T1"/>
                  </a:cxn>
                  <a:cxn ang="0">
                    <a:pos x="T2" y="T3"/>
                  </a:cxn>
                  <a:cxn ang="0">
                    <a:pos x="T4" y="T5"/>
                  </a:cxn>
                  <a:cxn ang="0">
                    <a:pos x="T6" y="T7"/>
                  </a:cxn>
                </a:cxnLst>
                <a:rect l="0" t="0" r="r" b="b"/>
                <a:pathLst>
                  <a:path w="146" h="124">
                    <a:moveTo>
                      <a:pt x="73" y="0"/>
                    </a:moveTo>
                    <a:lnTo>
                      <a:pt x="146" y="124"/>
                    </a:lnTo>
                    <a:lnTo>
                      <a:pt x="0" y="124"/>
                    </a:lnTo>
                    <a:lnTo>
                      <a:pt x="73"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70" name="Rectangle 576"/>
              <p:cNvSpPr>
                <a:spLocks noChangeArrowheads="1"/>
              </p:cNvSpPr>
              <p:nvPr/>
            </p:nvSpPr>
            <p:spPr bwMode="auto">
              <a:xfrm>
                <a:off x="1124" y="2761"/>
                <a:ext cx="94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FF0000"/>
                    </a:solidFill>
                    <a:effectLst/>
                    <a:latin typeface="Arial" panose="020B0604020202020204" pitchFamily="34" charset="0"/>
                  </a:rPr>
                  <a:t>s=1.00, selfing</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171" name="Line 577"/>
              <p:cNvSpPr>
                <a:spLocks noChangeShapeType="1"/>
              </p:cNvSpPr>
              <p:nvPr/>
            </p:nvSpPr>
            <p:spPr bwMode="auto">
              <a:xfrm>
                <a:off x="821" y="2828"/>
                <a:ext cx="227" cy="0"/>
              </a:xfrm>
              <a:prstGeom prst="line">
                <a:avLst/>
              </a:prstGeom>
              <a:noFill/>
              <a:ln w="2698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2" name="Freeform 578"/>
              <p:cNvSpPr>
                <a:spLocks/>
              </p:cNvSpPr>
              <p:nvPr/>
            </p:nvSpPr>
            <p:spPr bwMode="auto">
              <a:xfrm>
                <a:off x="898" y="2787"/>
                <a:ext cx="72" cy="62"/>
              </a:xfrm>
              <a:custGeom>
                <a:avLst/>
                <a:gdLst>
                  <a:gd name="T0" fmla="*/ 73 w 146"/>
                  <a:gd name="T1" fmla="*/ 0 h 124"/>
                  <a:gd name="T2" fmla="*/ 146 w 146"/>
                  <a:gd name="T3" fmla="*/ 124 h 124"/>
                  <a:gd name="T4" fmla="*/ 0 w 146"/>
                  <a:gd name="T5" fmla="*/ 124 h 124"/>
                  <a:gd name="T6" fmla="*/ 73 w 146"/>
                  <a:gd name="T7" fmla="*/ 0 h 124"/>
                </a:gdLst>
                <a:ahLst/>
                <a:cxnLst>
                  <a:cxn ang="0">
                    <a:pos x="T0" y="T1"/>
                  </a:cxn>
                  <a:cxn ang="0">
                    <a:pos x="T2" y="T3"/>
                  </a:cxn>
                  <a:cxn ang="0">
                    <a:pos x="T4" y="T5"/>
                  </a:cxn>
                  <a:cxn ang="0">
                    <a:pos x="T6" y="T7"/>
                  </a:cxn>
                </a:cxnLst>
                <a:rect l="0" t="0" r="r" b="b"/>
                <a:pathLst>
                  <a:path w="146" h="124">
                    <a:moveTo>
                      <a:pt x="73" y="0"/>
                    </a:moveTo>
                    <a:lnTo>
                      <a:pt x="146" y="124"/>
                    </a:lnTo>
                    <a:lnTo>
                      <a:pt x="0" y="124"/>
                    </a:lnTo>
                    <a:lnTo>
                      <a:pt x="73"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73" name="Line 579"/>
              <p:cNvSpPr>
                <a:spLocks noChangeShapeType="1"/>
              </p:cNvSpPr>
              <p:nvPr/>
            </p:nvSpPr>
            <p:spPr bwMode="auto">
              <a:xfrm flipV="1">
                <a:off x="2980" y="338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4" name="Line 580"/>
              <p:cNvSpPr>
                <a:spLocks noChangeShapeType="1"/>
              </p:cNvSpPr>
              <p:nvPr/>
            </p:nvSpPr>
            <p:spPr bwMode="auto">
              <a:xfrm flipV="1">
                <a:off x="2980" y="337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5" name="Line 581"/>
              <p:cNvSpPr>
                <a:spLocks noChangeShapeType="1"/>
              </p:cNvSpPr>
              <p:nvPr/>
            </p:nvSpPr>
            <p:spPr bwMode="auto">
              <a:xfrm flipV="1">
                <a:off x="2980" y="3371"/>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6" name="Line 582"/>
              <p:cNvSpPr>
                <a:spLocks noChangeShapeType="1"/>
              </p:cNvSpPr>
              <p:nvPr/>
            </p:nvSpPr>
            <p:spPr bwMode="auto">
              <a:xfrm flipV="1">
                <a:off x="2980" y="336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7" name="Line 583"/>
              <p:cNvSpPr>
                <a:spLocks noChangeShapeType="1"/>
              </p:cNvSpPr>
              <p:nvPr/>
            </p:nvSpPr>
            <p:spPr bwMode="auto">
              <a:xfrm flipV="1">
                <a:off x="2980" y="335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8" name="Line 584"/>
              <p:cNvSpPr>
                <a:spLocks noChangeShapeType="1"/>
              </p:cNvSpPr>
              <p:nvPr/>
            </p:nvSpPr>
            <p:spPr bwMode="auto">
              <a:xfrm flipV="1">
                <a:off x="2980" y="3348"/>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9" name="Line 585"/>
              <p:cNvSpPr>
                <a:spLocks noChangeShapeType="1"/>
              </p:cNvSpPr>
              <p:nvPr/>
            </p:nvSpPr>
            <p:spPr bwMode="auto">
              <a:xfrm flipV="1">
                <a:off x="2980" y="334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0" name="Line 586"/>
              <p:cNvSpPr>
                <a:spLocks noChangeShapeType="1"/>
              </p:cNvSpPr>
              <p:nvPr/>
            </p:nvSpPr>
            <p:spPr bwMode="auto">
              <a:xfrm flipV="1">
                <a:off x="2980" y="333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1" name="Line 587"/>
              <p:cNvSpPr>
                <a:spLocks noChangeShapeType="1"/>
              </p:cNvSpPr>
              <p:nvPr/>
            </p:nvSpPr>
            <p:spPr bwMode="auto">
              <a:xfrm flipV="1">
                <a:off x="2980" y="3325"/>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2" name="Line 588"/>
              <p:cNvSpPr>
                <a:spLocks noChangeShapeType="1"/>
              </p:cNvSpPr>
              <p:nvPr/>
            </p:nvSpPr>
            <p:spPr bwMode="auto">
              <a:xfrm flipV="1">
                <a:off x="2980" y="331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3" name="Line 589"/>
              <p:cNvSpPr>
                <a:spLocks noChangeShapeType="1"/>
              </p:cNvSpPr>
              <p:nvPr/>
            </p:nvSpPr>
            <p:spPr bwMode="auto">
              <a:xfrm flipV="1">
                <a:off x="2980" y="330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4" name="Line 590"/>
              <p:cNvSpPr>
                <a:spLocks noChangeShapeType="1"/>
              </p:cNvSpPr>
              <p:nvPr/>
            </p:nvSpPr>
            <p:spPr bwMode="auto">
              <a:xfrm flipV="1">
                <a:off x="2980" y="330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5" name="Line 591"/>
              <p:cNvSpPr>
                <a:spLocks noChangeShapeType="1"/>
              </p:cNvSpPr>
              <p:nvPr/>
            </p:nvSpPr>
            <p:spPr bwMode="auto">
              <a:xfrm flipV="1">
                <a:off x="2980" y="329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6" name="Line 592"/>
              <p:cNvSpPr>
                <a:spLocks noChangeShapeType="1"/>
              </p:cNvSpPr>
              <p:nvPr/>
            </p:nvSpPr>
            <p:spPr bwMode="auto">
              <a:xfrm flipV="1">
                <a:off x="2980" y="328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7" name="Line 593"/>
              <p:cNvSpPr>
                <a:spLocks noChangeShapeType="1"/>
              </p:cNvSpPr>
              <p:nvPr/>
            </p:nvSpPr>
            <p:spPr bwMode="auto">
              <a:xfrm flipV="1">
                <a:off x="2980" y="327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8" name="Line 594"/>
              <p:cNvSpPr>
                <a:spLocks noChangeShapeType="1"/>
              </p:cNvSpPr>
              <p:nvPr/>
            </p:nvSpPr>
            <p:spPr bwMode="auto">
              <a:xfrm flipV="1">
                <a:off x="2980" y="327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9" name="Line 595"/>
              <p:cNvSpPr>
                <a:spLocks noChangeShapeType="1"/>
              </p:cNvSpPr>
              <p:nvPr/>
            </p:nvSpPr>
            <p:spPr bwMode="auto">
              <a:xfrm flipV="1">
                <a:off x="2980" y="326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0" name="Line 596"/>
              <p:cNvSpPr>
                <a:spLocks noChangeShapeType="1"/>
              </p:cNvSpPr>
              <p:nvPr/>
            </p:nvSpPr>
            <p:spPr bwMode="auto">
              <a:xfrm flipV="1">
                <a:off x="2980" y="325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1" name="Line 597"/>
              <p:cNvSpPr>
                <a:spLocks noChangeShapeType="1"/>
              </p:cNvSpPr>
              <p:nvPr/>
            </p:nvSpPr>
            <p:spPr bwMode="auto">
              <a:xfrm flipV="1">
                <a:off x="2980" y="324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2" name="Line 598"/>
              <p:cNvSpPr>
                <a:spLocks noChangeShapeType="1"/>
              </p:cNvSpPr>
              <p:nvPr/>
            </p:nvSpPr>
            <p:spPr bwMode="auto">
              <a:xfrm flipV="1">
                <a:off x="2980" y="324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3" name="Line 599"/>
              <p:cNvSpPr>
                <a:spLocks noChangeShapeType="1"/>
              </p:cNvSpPr>
              <p:nvPr/>
            </p:nvSpPr>
            <p:spPr bwMode="auto">
              <a:xfrm flipV="1">
                <a:off x="2980" y="323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4" name="Line 600"/>
              <p:cNvSpPr>
                <a:spLocks noChangeShapeType="1"/>
              </p:cNvSpPr>
              <p:nvPr/>
            </p:nvSpPr>
            <p:spPr bwMode="auto">
              <a:xfrm flipV="1">
                <a:off x="2980" y="3225"/>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5" name="Line 601"/>
              <p:cNvSpPr>
                <a:spLocks noChangeShapeType="1"/>
              </p:cNvSpPr>
              <p:nvPr/>
            </p:nvSpPr>
            <p:spPr bwMode="auto">
              <a:xfrm flipV="1">
                <a:off x="2980" y="321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6" name="Line 602"/>
              <p:cNvSpPr>
                <a:spLocks noChangeShapeType="1"/>
              </p:cNvSpPr>
              <p:nvPr/>
            </p:nvSpPr>
            <p:spPr bwMode="auto">
              <a:xfrm flipV="1">
                <a:off x="2980" y="320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7" name="Line 603"/>
              <p:cNvSpPr>
                <a:spLocks noChangeShapeType="1"/>
              </p:cNvSpPr>
              <p:nvPr/>
            </p:nvSpPr>
            <p:spPr bwMode="auto">
              <a:xfrm flipV="1">
                <a:off x="2980" y="3202"/>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8" name="Line 604"/>
              <p:cNvSpPr>
                <a:spLocks noChangeShapeType="1"/>
              </p:cNvSpPr>
              <p:nvPr/>
            </p:nvSpPr>
            <p:spPr bwMode="auto">
              <a:xfrm flipV="1">
                <a:off x="2980" y="319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9" name="Line 605"/>
              <p:cNvSpPr>
                <a:spLocks noChangeShapeType="1"/>
              </p:cNvSpPr>
              <p:nvPr/>
            </p:nvSpPr>
            <p:spPr bwMode="auto">
              <a:xfrm flipV="1">
                <a:off x="2980" y="318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0" name="Line 606"/>
              <p:cNvSpPr>
                <a:spLocks noChangeShapeType="1"/>
              </p:cNvSpPr>
              <p:nvPr/>
            </p:nvSpPr>
            <p:spPr bwMode="auto">
              <a:xfrm flipV="1">
                <a:off x="2980" y="3179"/>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6" name="Group 808"/>
            <p:cNvGrpSpPr>
              <a:grpSpLocks/>
            </p:cNvGrpSpPr>
            <p:nvPr/>
          </p:nvGrpSpPr>
          <p:grpSpPr bwMode="auto">
            <a:xfrm>
              <a:off x="4730750" y="2606675"/>
              <a:ext cx="0" cy="2432050"/>
              <a:chOff x="2980" y="1642"/>
              <a:chExt cx="0" cy="1532"/>
            </a:xfrm>
          </p:grpSpPr>
          <p:sp>
            <p:nvSpPr>
              <p:cNvPr id="801" name="Line 608"/>
              <p:cNvSpPr>
                <a:spLocks noChangeShapeType="1"/>
              </p:cNvSpPr>
              <p:nvPr/>
            </p:nvSpPr>
            <p:spPr bwMode="auto">
              <a:xfrm flipV="1">
                <a:off x="2980" y="317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2" name="Line 609"/>
              <p:cNvSpPr>
                <a:spLocks noChangeShapeType="1"/>
              </p:cNvSpPr>
              <p:nvPr/>
            </p:nvSpPr>
            <p:spPr bwMode="auto">
              <a:xfrm flipV="1">
                <a:off x="2980" y="316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3" name="Line 610"/>
              <p:cNvSpPr>
                <a:spLocks noChangeShapeType="1"/>
              </p:cNvSpPr>
              <p:nvPr/>
            </p:nvSpPr>
            <p:spPr bwMode="auto">
              <a:xfrm flipV="1">
                <a:off x="2980" y="3156"/>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4" name="Line 611"/>
              <p:cNvSpPr>
                <a:spLocks noChangeShapeType="1"/>
              </p:cNvSpPr>
              <p:nvPr/>
            </p:nvSpPr>
            <p:spPr bwMode="auto">
              <a:xfrm flipV="1">
                <a:off x="2980" y="314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5" name="Line 612"/>
              <p:cNvSpPr>
                <a:spLocks noChangeShapeType="1"/>
              </p:cNvSpPr>
              <p:nvPr/>
            </p:nvSpPr>
            <p:spPr bwMode="auto">
              <a:xfrm flipV="1">
                <a:off x="2980" y="314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6" name="Line 613"/>
              <p:cNvSpPr>
                <a:spLocks noChangeShapeType="1"/>
              </p:cNvSpPr>
              <p:nvPr/>
            </p:nvSpPr>
            <p:spPr bwMode="auto">
              <a:xfrm flipV="1">
                <a:off x="2980" y="3133"/>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7" name="Line 614"/>
              <p:cNvSpPr>
                <a:spLocks noChangeShapeType="1"/>
              </p:cNvSpPr>
              <p:nvPr/>
            </p:nvSpPr>
            <p:spPr bwMode="auto">
              <a:xfrm flipV="1">
                <a:off x="2980" y="312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8" name="Line 615"/>
              <p:cNvSpPr>
                <a:spLocks noChangeShapeType="1"/>
              </p:cNvSpPr>
              <p:nvPr/>
            </p:nvSpPr>
            <p:spPr bwMode="auto">
              <a:xfrm flipV="1">
                <a:off x="2980" y="311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9" name="Line 616"/>
              <p:cNvSpPr>
                <a:spLocks noChangeShapeType="1"/>
              </p:cNvSpPr>
              <p:nvPr/>
            </p:nvSpPr>
            <p:spPr bwMode="auto">
              <a:xfrm flipV="1">
                <a:off x="2980" y="310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0" name="Line 617"/>
              <p:cNvSpPr>
                <a:spLocks noChangeShapeType="1"/>
              </p:cNvSpPr>
              <p:nvPr/>
            </p:nvSpPr>
            <p:spPr bwMode="auto">
              <a:xfrm flipV="1">
                <a:off x="2980" y="310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1" name="Line 618"/>
              <p:cNvSpPr>
                <a:spLocks noChangeShapeType="1"/>
              </p:cNvSpPr>
              <p:nvPr/>
            </p:nvSpPr>
            <p:spPr bwMode="auto">
              <a:xfrm flipV="1">
                <a:off x="2980" y="309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2" name="Line 619"/>
              <p:cNvSpPr>
                <a:spLocks noChangeShapeType="1"/>
              </p:cNvSpPr>
              <p:nvPr/>
            </p:nvSpPr>
            <p:spPr bwMode="auto">
              <a:xfrm flipV="1">
                <a:off x="2980" y="308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3" name="Line 620"/>
              <p:cNvSpPr>
                <a:spLocks noChangeShapeType="1"/>
              </p:cNvSpPr>
              <p:nvPr/>
            </p:nvSpPr>
            <p:spPr bwMode="auto">
              <a:xfrm flipV="1">
                <a:off x="2980" y="307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4" name="Line 621"/>
              <p:cNvSpPr>
                <a:spLocks noChangeShapeType="1"/>
              </p:cNvSpPr>
              <p:nvPr/>
            </p:nvSpPr>
            <p:spPr bwMode="auto">
              <a:xfrm flipV="1">
                <a:off x="2980" y="307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5" name="Line 622"/>
              <p:cNvSpPr>
                <a:spLocks noChangeShapeType="1"/>
              </p:cNvSpPr>
              <p:nvPr/>
            </p:nvSpPr>
            <p:spPr bwMode="auto">
              <a:xfrm flipV="1">
                <a:off x="2980" y="306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6" name="Line 623"/>
              <p:cNvSpPr>
                <a:spLocks noChangeShapeType="1"/>
              </p:cNvSpPr>
              <p:nvPr/>
            </p:nvSpPr>
            <p:spPr bwMode="auto">
              <a:xfrm flipV="1">
                <a:off x="2980" y="3056"/>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7" name="Line 624"/>
              <p:cNvSpPr>
                <a:spLocks noChangeShapeType="1"/>
              </p:cNvSpPr>
              <p:nvPr/>
            </p:nvSpPr>
            <p:spPr bwMode="auto">
              <a:xfrm flipV="1">
                <a:off x="2980" y="304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8" name="Line 625"/>
              <p:cNvSpPr>
                <a:spLocks noChangeShapeType="1"/>
              </p:cNvSpPr>
              <p:nvPr/>
            </p:nvSpPr>
            <p:spPr bwMode="auto">
              <a:xfrm flipV="1">
                <a:off x="2980" y="304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9" name="Line 626"/>
              <p:cNvSpPr>
                <a:spLocks noChangeShapeType="1"/>
              </p:cNvSpPr>
              <p:nvPr/>
            </p:nvSpPr>
            <p:spPr bwMode="auto">
              <a:xfrm flipV="1">
                <a:off x="2980" y="3033"/>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0" name="Line 627"/>
              <p:cNvSpPr>
                <a:spLocks noChangeShapeType="1"/>
              </p:cNvSpPr>
              <p:nvPr/>
            </p:nvSpPr>
            <p:spPr bwMode="auto">
              <a:xfrm flipV="1">
                <a:off x="2980" y="302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1" name="Line 628"/>
              <p:cNvSpPr>
                <a:spLocks noChangeShapeType="1"/>
              </p:cNvSpPr>
              <p:nvPr/>
            </p:nvSpPr>
            <p:spPr bwMode="auto">
              <a:xfrm flipV="1">
                <a:off x="2980" y="301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2" name="Line 629"/>
              <p:cNvSpPr>
                <a:spLocks noChangeShapeType="1"/>
              </p:cNvSpPr>
              <p:nvPr/>
            </p:nvSpPr>
            <p:spPr bwMode="auto">
              <a:xfrm flipV="1">
                <a:off x="2980" y="3010"/>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3" name="Line 630"/>
              <p:cNvSpPr>
                <a:spLocks noChangeShapeType="1"/>
              </p:cNvSpPr>
              <p:nvPr/>
            </p:nvSpPr>
            <p:spPr bwMode="auto">
              <a:xfrm flipV="1">
                <a:off x="2980" y="300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4" name="Line 631"/>
              <p:cNvSpPr>
                <a:spLocks noChangeShapeType="1"/>
              </p:cNvSpPr>
              <p:nvPr/>
            </p:nvSpPr>
            <p:spPr bwMode="auto">
              <a:xfrm flipV="1">
                <a:off x="2980" y="299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5" name="Line 632"/>
              <p:cNvSpPr>
                <a:spLocks noChangeShapeType="1"/>
              </p:cNvSpPr>
              <p:nvPr/>
            </p:nvSpPr>
            <p:spPr bwMode="auto">
              <a:xfrm flipV="1">
                <a:off x="2980" y="2987"/>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6" name="Line 633"/>
              <p:cNvSpPr>
                <a:spLocks noChangeShapeType="1"/>
              </p:cNvSpPr>
              <p:nvPr/>
            </p:nvSpPr>
            <p:spPr bwMode="auto">
              <a:xfrm flipV="1">
                <a:off x="2980" y="297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7" name="Line 634"/>
              <p:cNvSpPr>
                <a:spLocks noChangeShapeType="1"/>
              </p:cNvSpPr>
              <p:nvPr/>
            </p:nvSpPr>
            <p:spPr bwMode="auto">
              <a:xfrm flipV="1">
                <a:off x="2980" y="297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8" name="Line 635"/>
              <p:cNvSpPr>
                <a:spLocks noChangeShapeType="1"/>
              </p:cNvSpPr>
              <p:nvPr/>
            </p:nvSpPr>
            <p:spPr bwMode="auto">
              <a:xfrm flipV="1">
                <a:off x="2980" y="2964"/>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9" name="Line 636"/>
              <p:cNvSpPr>
                <a:spLocks noChangeShapeType="1"/>
              </p:cNvSpPr>
              <p:nvPr/>
            </p:nvSpPr>
            <p:spPr bwMode="auto">
              <a:xfrm flipV="1">
                <a:off x="2980" y="295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0" name="Line 637"/>
              <p:cNvSpPr>
                <a:spLocks noChangeShapeType="1"/>
              </p:cNvSpPr>
              <p:nvPr/>
            </p:nvSpPr>
            <p:spPr bwMode="auto">
              <a:xfrm flipV="1">
                <a:off x="2980" y="294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1" name="Line 638"/>
              <p:cNvSpPr>
                <a:spLocks noChangeShapeType="1"/>
              </p:cNvSpPr>
              <p:nvPr/>
            </p:nvSpPr>
            <p:spPr bwMode="auto">
              <a:xfrm flipV="1">
                <a:off x="2980" y="294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2" name="Line 639"/>
              <p:cNvSpPr>
                <a:spLocks noChangeShapeType="1"/>
              </p:cNvSpPr>
              <p:nvPr/>
            </p:nvSpPr>
            <p:spPr bwMode="auto">
              <a:xfrm flipV="1">
                <a:off x="2980" y="293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3" name="Line 640"/>
              <p:cNvSpPr>
                <a:spLocks noChangeShapeType="1"/>
              </p:cNvSpPr>
              <p:nvPr/>
            </p:nvSpPr>
            <p:spPr bwMode="auto">
              <a:xfrm flipV="1">
                <a:off x="2980" y="292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4" name="Line 641"/>
              <p:cNvSpPr>
                <a:spLocks noChangeShapeType="1"/>
              </p:cNvSpPr>
              <p:nvPr/>
            </p:nvSpPr>
            <p:spPr bwMode="auto">
              <a:xfrm flipV="1">
                <a:off x="2980" y="291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5" name="Line 642"/>
              <p:cNvSpPr>
                <a:spLocks noChangeShapeType="1"/>
              </p:cNvSpPr>
              <p:nvPr/>
            </p:nvSpPr>
            <p:spPr bwMode="auto">
              <a:xfrm flipV="1">
                <a:off x="2980" y="291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6" name="Line 643"/>
              <p:cNvSpPr>
                <a:spLocks noChangeShapeType="1"/>
              </p:cNvSpPr>
              <p:nvPr/>
            </p:nvSpPr>
            <p:spPr bwMode="auto">
              <a:xfrm flipV="1">
                <a:off x="2980" y="290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7" name="Line 644"/>
              <p:cNvSpPr>
                <a:spLocks noChangeShapeType="1"/>
              </p:cNvSpPr>
              <p:nvPr/>
            </p:nvSpPr>
            <p:spPr bwMode="auto">
              <a:xfrm flipV="1">
                <a:off x="2980" y="289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8" name="Line 645"/>
              <p:cNvSpPr>
                <a:spLocks noChangeShapeType="1"/>
              </p:cNvSpPr>
              <p:nvPr/>
            </p:nvSpPr>
            <p:spPr bwMode="auto">
              <a:xfrm flipV="1">
                <a:off x="2980" y="288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9" name="Line 646"/>
              <p:cNvSpPr>
                <a:spLocks noChangeShapeType="1"/>
              </p:cNvSpPr>
              <p:nvPr/>
            </p:nvSpPr>
            <p:spPr bwMode="auto">
              <a:xfrm flipV="1">
                <a:off x="2980" y="287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0" name="Line 647"/>
              <p:cNvSpPr>
                <a:spLocks noChangeShapeType="1"/>
              </p:cNvSpPr>
              <p:nvPr/>
            </p:nvSpPr>
            <p:spPr bwMode="auto">
              <a:xfrm flipV="1">
                <a:off x="2980" y="287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1" name="Line 648"/>
              <p:cNvSpPr>
                <a:spLocks noChangeShapeType="1"/>
              </p:cNvSpPr>
              <p:nvPr/>
            </p:nvSpPr>
            <p:spPr bwMode="auto">
              <a:xfrm flipV="1">
                <a:off x="2980" y="2864"/>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2" name="Line 649"/>
              <p:cNvSpPr>
                <a:spLocks noChangeShapeType="1"/>
              </p:cNvSpPr>
              <p:nvPr/>
            </p:nvSpPr>
            <p:spPr bwMode="auto">
              <a:xfrm flipV="1">
                <a:off x="2980" y="285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3" name="Line 650"/>
              <p:cNvSpPr>
                <a:spLocks noChangeShapeType="1"/>
              </p:cNvSpPr>
              <p:nvPr/>
            </p:nvSpPr>
            <p:spPr bwMode="auto">
              <a:xfrm flipV="1">
                <a:off x="2980" y="284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4" name="Line 651"/>
              <p:cNvSpPr>
                <a:spLocks noChangeShapeType="1"/>
              </p:cNvSpPr>
              <p:nvPr/>
            </p:nvSpPr>
            <p:spPr bwMode="auto">
              <a:xfrm flipV="1">
                <a:off x="2980" y="2841"/>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5" name="Line 652"/>
              <p:cNvSpPr>
                <a:spLocks noChangeShapeType="1"/>
              </p:cNvSpPr>
              <p:nvPr/>
            </p:nvSpPr>
            <p:spPr bwMode="auto">
              <a:xfrm flipV="1">
                <a:off x="2980" y="283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6" name="Line 653"/>
              <p:cNvSpPr>
                <a:spLocks noChangeShapeType="1"/>
              </p:cNvSpPr>
              <p:nvPr/>
            </p:nvSpPr>
            <p:spPr bwMode="auto">
              <a:xfrm flipV="1">
                <a:off x="2980" y="282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7" name="Line 654"/>
              <p:cNvSpPr>
                <a:spLocks noChangeShapeType="1"/>
              </p:cNvSpPr>
              <p:nvPr/>
            </p:nvSpPr>
            <p:spPr bwMode="auto">
              <a:xfrm flipV="1">
                <a:off x="2980" y="2818"/>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8" name="Line 655"/>
              <p:cNvSpPr>
                <a:spLocks noChangeShapeType="1"/>
              </p:cNvSpPr>
              <p:nvPr/>
            </p:nvSpPr>
            <p:spPr bwMode="auto">
              <a:xfrm flipV="1">
                <a:off x="2980" y="281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9" name="Line 656"/>
              <p:cNvSpPr>
                <a:spLocks noChangeShapeType="1"/>
              </p:cNvSpPr>
              <p:nvPr/>
            </p:nvSpPr>
            <p:spPr bwMode="auto">
              <a:xfrm flipV="1">
                <a:off x="2980" y="280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0" name="Line 657"/>
              <p:cNvSpPr>
                <a:spLocks noChangeShapeType="1"/>
              </p:cNvSpPr>
              <p:nvPr/>
            </p:nvSpPr>
            <p:spPr bwMode="auto">
              <a:xfrm flipV="1">
                <a:off x="2980" y="2795"/>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1" name="Line 658"/>
              <p:cNvSpPr>
                <a:spLocks noChangeShapeType="1"/>
              </p:cNvSpPr>
              <p:nvPr/>
            </p:nvSpPr>
            <p:spPr bwMode="auto">
              <a:xfrm flipV="1">
                <a:off x="2980" y="278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2" name="Line 659"/>
              <p:cNvSpPr>
                <a:spLocks noChangeShapeType="1"/>
              </p:cNvSpPr>
              <p:nvPr/>
            </p:nvSpPr>
            <p:spPr bwMode="auto">
              <a:xfrm flipV="1">
                <a:off x="2980" y="277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3" name="Line 660"/>
              <p:cNvSpPr>
                <a:spLocks noChangeShapeType="1"/>
              </p:cNvSpPr>
              <p:nvPr/>
            </p:nvSpPr>
            <p:spPr bwMode="auto">
              <a:xfrm flipV="1">
                <a:off x="2980" y="2772"/>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4" name="Line 661"/>
              <p:cNvSpPr>
                <a:spLocks noChangeShapeType="1"/>
              </p:cNvSpPr>
              <p:nvPr/>
            </p:nvSpPr>
            <p:spPr bwMode="auto">
              <a:xfrm flipV="1">
                <a:off x="2980" y="276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5" name="Line 662"/>
              <p:cNvSpPr>
                <a:spLocks noChangeShapeType="1"/>
              </p:cNvSpPr>
              <p:nvPr/>
            </p:nvSpPr>
            <p:spPr bwMode="auto">
              <a:xfrm flipV="1">
                <a:off x="2980" y="275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6" name="Line 663"/>
              <p:cNvSpPr>
                <a:spLocks noChangeShapeType="1"/>
              </p:cNvSpPr>
              <p:nvPr/>
            </p:nvSpPr>
            <p:spPr bwMode="auto">
              <a:xfrm flipV="1">
                <a:off x="2980" y="274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7" name="Line 664"/>
              <p:cNvSpPr>
                <a:spLocks noChangeShapeType="1"/>
              </p:cNvSpPr>
              <p:nvPr/>
            </p:nvSpPr>
            <p:spPr bwMode="auto">
              <a:xfrm flipV="1">
                <a:off x="2980" y="274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8" name="Line 665"/>
              <p:cNvSpPr>
                <a:spLocks noChangeShapeType="1"/>
              </p:cNvSpPr>
              <p:nvPr/>
            </p:nvSpPr>
            <p:spPr bwMode="auto">
              <a:xfrm flipV="1">
                <a:off x="2980" y="273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9" name="Line 666"/>
              <p:cNvSpPr>
                <a:spLocks noChangeShapeType="1"/>
              </p:cNvSpPr>
              <p:nvPr/>
            </p:nvSpPr>
            <p:spPr bwMode="auto">
              <a:xfrm flipV="1">
                <a:off x="2980" y="272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0" name="Line 667"/>
              <p:cNvSpPr>
                <a:spLocks noChangeShapeType="1"/>
              </p:cNvSpPr>
              <p:nvPr/>
            </p:nvSpPr>
            <p:spPr bwMode="auto">
              <a:xfrm flipV="1">
                <a:off x="2980" y="271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1" name="Line 668"/>
              <p:cNvSpPr>
                <a:spLocks noChangeShapeType="1"/>
              </p:cNvSpPr>
              <p:nvPr/>
            </p:nvSpPr>
            <p:spPr bwMode="auto">
              <a:xfrm flipV="1">
                <a:off x="2980" y="271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2" name="Line 669"/>
              <p:cNvSpPr>
                <a:spLocks noChangeShapeType="1"/>
              </p:cNvSpPr>
              <p:nvPr/>
            </p:nvSpPr>
            <p:spPr bwMode="auto">
              <a:xfrm flipV="1">
                <a:off x="2980" y="270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3" name="Line 670"/>
              <p:cNvSpPr>
                <a:spLocks noChangeShapeType="1"/>
              </p:cNvSpPr>
              <p:nvPr/>
            </p:nvSpPr>
            <p:spPr bwMode="auto">
              <a:xfrm flipV="1">
                <a:off x="2980" y="269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4" name="Line 671"/>
              <p:cNvSpPr>
                <a:spLocks noChangeShapeType="1"/>
              </p:cNvSpPr>
              <p:nvPr/>
            </p:nvSpPr>
            <p:spPr bwMode="auto">
              <a:xfrm flipV="1">
                <a:off x="2980" y="268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5" name="Line 672"/>
              <p:cNvSpPr>
                <a:spLocks noChangeShapeType="1"/>
              </p:cNvSpPr>
              <p:nvPr/>
            </p:nvSpPr>
            <p:spPr bwMode="auto">
              <a:xfrm flipV="1">
                <a:off x="2980" y="267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6" name="Line 673"/>
              <p:cNvSpPr>
                <a:spLocks noChangeShapeType="1"/>
              </p:cNvSpPr>
              <p:nvPr/>
            </p:nvSpPr>
            <p:spPr bwMode="auto">
              <a:xfrm flipV="1">
                <a:off x="2980" y="2672"/>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7" name="Line 674"/>
              <p:cNvSpPr>
                <a:spLocks noChangeShapeType="1"/>
              </p:cNvSpPr>
              <p:nvPr/>
            </p:nvSpPr>
            <p:spPr bwMode="auto">
              <a:xfrm flipV="1">
                <a:off x="2980" y="266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8" name="Line 675"/>
              <p:cNvSpPr>
                <a:spLocks noChangeShapeType="1"/>
              </p:cNvSpPr>
              <p:nvPr/>
            </p:nvSpPr>
            <p:spPr bwMode="auto">
              <a:xfrm flipV="1">
                <a:off x="2980" y="265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9" name="Line 676"/>
              <p:cNvSpPr>
                <a:spLocks noChangeShapeType="1"/>
              </p:cNvSpPr>
              <p:nvPr/>
            </p:nvSpPr>
            <p:spPr bwMode="auto">
              <a:xfrm flipV="1">
                <a:off x="2980" y="2649"/>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0" name="Line 677"/>
              <p:cNvSpPr>
                <a:spLocks noChangeShapeType="1"/>
              </p:cNvSpPr>
              <p:nvPr/>
            </p:nvSpPr>
            <p:spPr bwMode="auto">
              <a:xfrm flipV="1">
                <a:off x="2980" y="264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1" name="Line 678"/>
              <p:cNvSpPr>
                <a:spLocks noChangeShapeType="1"/>
              </p:cNvSpPr>
              <p:nvPr/>
            </p:nvSpPr>
            <p:spPr bwMode="auto">
              <a:xfrm flipV="1">
                <a:off x="2980" y="263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2" name="Line 679"/>
              <p:cNvSpPr>
                <a:spLocks noChangeShapeType="1"/>
              </p:cNvSpPr>
              <p:nvPr/>
            </p:nvSpPr>
            <p:spPr bwMode="auto">
              <a:xfrm flipV="1">
                <a:off x="2980" y="2626"/>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3" name="Line 680"/>
              <p:cNvSpPr>
                <a:spLocks noChangeShapeType="1"/>
              </p:cNvSpPr>
              <p:nvPr/>
            </p:nvSpPr>
            <p:spPr bwMode="auto">
              <a:xfrm flipV="1">
                <a:off x="2980" y="261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4" name="Line 681"/>
              <p:cNvSpPr>
                <a:spLocks noChangeShapeType="1"/>
              </p:cNvSpPr>
              <p:nvPr/>
            </p:nvSpPr>
            <p:spPr bwMode="auto">
              <a:xfrm flipV="1">
                <a:off x="2980" y="261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5" name="Line 682"/>
              <p:cNvSpPr>
                <a:spLocks noChangeShapeType="1"/>
              </p:cNvSpPr>
              <p:nvPr/>
            </p:nvSpPr>
            <p:spPr bwMode="auto">
              <a:xfrm flipV="1">
                <a:off x="2980" y="2603"/>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6" name="Line 683"/>
              <p:cNvSpPr>
                <a:spLocks noChangeShapeType="1"/>
              </p:cNvSpPr>
              <p:nvPr/>
            </p:nvSpPr>
            <p:spPr bwMode="auto">
              <a:xfrm flipV="1">
                <a:off x="2980" y="259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7" name="Line 684"/>
              <p:cNvSpPr>
                <a:spLocks noChangeShapeType="1"/>
              </p:cNvSpPr>
              <p:nvPr/>
            </p:nvSpPr>
            <p:spPr bwMode="auto">
              <a:xfrm flipV="1">
                <a:off x="2980" y="258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8" name="Line 685"/>
              <p:cNvSpPr>
                <a:spLocks noChangeShapeType="1"/>
              </p:cNvSpPr>
              <p:nvPr/>
            </p:nvSpPr>
            <p:spPr bwMode="auto">
              <a:xfrm flipV="1">
                <a:off x="2980" y="2580"/>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9" name="Line 686"/>
              <p:cNvSpPr>
                <a:spLocks noChangeShapeType="1"/>
              </p:cNvSpPr>
              <p:nvPr/>
            </p:nvSpPr>
            <p:spPr bwMode="auto">
              <a:xfrm flipV="1">
                <a:off x="2980" y="257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0" name="Line 687"/>
              <p:cNvSpPr>
                <a:spLocks noChangeShapeType="1"/>
              </p:cNvSpPr>
              <p:nvPr/>
            </p:nvSpPr>
            <p:spPr bwMode="auto">
              <a:xfrm flipV="1">
                <a:off x="2980" y="256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1" name="Line 688"/>
              <p:cNvSpPr>
                <a:spLocks noChangeShapeType="1"/>
              </p:cNvSpPr>
              <p:nvPr/>
            </p:nvSpPr>
            <p:spPr bwMode="auto">
              <a:xfrm flipV="1">
                <a:off x="2980" y="255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2" name="Line 689"/>
              <p:cNvSpPr>
                <a:spLocks noChangeShapeType="1"/>
              </p:cNvSpPr>
              <p:nvPr/>
            </p:nvSpPr>
            <p:spPr bwMode="auto">
              <a:xfrm flipV="1">
                <a:off x="2980" y="254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3" name="Line 690"/>
              <p:cNvSpPr>
                <a:spLocks noChangeShapeType="1"/>
              </p:cNvSpPr>
              <p:nvPr/>
            </p:nvSpPr>
            <p:spPr bwMode="auto">
              <a:xfrm flipV="1">
                <a:off x="2980" y="254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4" name="Line 691"/>
              <p:cNvSpPr>
                <a:spLocks noChangeShapeType="1"/>
              </p:cNvSpPr>
              <p:nvPr/>
            </p:nvSpPr>
            <p:spPr bwMode="auto">
              <a:xfrm flipV="1">
                <a:off x="2980" y="253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5" name="Line 692"/>
              <p:cNvSpPr>
                <a:spLocks noChangeShapeType="1"/>
              </p:cNvSpPr>
              <p:nvPr/>
            </p:nvSpPr>
            <p:spPr bwMode="auto">
              <a:xfrm flipV="1">
                <a:off x="2980" y="252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6" name="Line 693"/>
              <p:cNvSpPr>
                <a:spLocks noChangeShapeType="1"/>
              </p:cNvSpPr>
              <p:nvPr/>
            </p:nvSpPr>
            <p:spPr bwMode="auto">
              <a:xfrm flipV="1">
                <a:off x="2980" y="251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7" name="Line 694"/>
              <p:cNvSpPr>
                <a:spLocks noChangeShapeType="1"/>
              </p:cNvSpPr>
              <p:nvPr/>
            </p:nvSpPr>
            <p:spPr bwMode="auto">
              <a:xfrm flipV="1">
                <a:off x="2980" y="251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8" name="Line 695"/>
              <p:cNvSpPr>
                <a:spLocks noChangeShapeType="1"/>
              </p:cNvSpPr>
              <p:nvPr/>
            </p:nvSpPr>
            <p:spPr bwMode="auto">
              <a:xfrm flipV="1">
                <a:off x="2980" y="2503"/>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9" name="Line 696"/>
              <p:cNvSpPr>
                <a:spLocks noChangeShapeType="1"/>
              </p:cNvSpPr>
              <p:nvPr/>
            </p:nvSpPr>
            <p:spPr bwMode="auto">
              <a:xfrm flipV="1">
                <a:off x="2980" y="249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0" name="Line 697"/>
              <p:cNvSpPr>
                <a:spLocks noChangeShapeType="1"/>
              </p:cNvSpPr>
              <p:nvPr/>
            </p:nvSpPr>
            <p:spPr bwMode="auto">
              <a:xfrm flipV="1">
                <a:off x="2980" y="248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1" name="Line 698"/>
              <p:cNvSpPr>
                <a:spLocks noChangeShapeType="1"/>
              </p:cNvSpPr>
              <p:nvPr/>
            </p:nvSpPr>
            <p:spPr bwMode="auto">
              <a:xfrm flipV="1">
                <a:off x="2980" y="2480"/>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2" name="Line 699"/>
              <p:cNvSpPr>
                <a:spLocks noChangeShapeType="1"/>
              </p:cNvSpPr>
              <p:nvPr/>
            </p:nvSpPr>
            <p:spPr bwMode="auto">
              <a:xfrm flipV="1">
                <a:off x="2980" y="247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3" name="Line 700"/>
              <p:cNvSpPr>
                <a:spLocks noChangeShapeType="1"/>
              </p:cNvSpPr>
              <p:nvPr/>
            </p:nvSpPr>
            <p:spPr bwMode="auto">
              <a:xfrm flipV="1">
                <a:off x="2980" y="246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4" name="Line 701"/>
              <p:cNvSpPr>
                <a:spLocks noChangeShapeType="1"/>
              </p:cNvSpPr>
              <p:nvPr/>
            </p:nvSpPr>
            <p:spPr bwMode="auto">
              <a:xfrm flipV="1">
                <a:off x="2980" y="2457"/>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5" name="Line 702"/>
              <p:cNvSpPr>
                <a:spLocks noChangeShapeType="1"/>
              </p:cNvSpPr>
              <p:nvPr/>
            </p:nvSpPr>
            <p:spPr bwMode="auto">
              <a:xfrm flipV="1">
                <a:off x="2980" y="244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6" name="Line 703"/>
              <p:cNvSpPr>
                <a:spLocks noChangeShapeType="1"/>
              </p:cNvSpPr>
              <p:nvPr/>
            </p:nvSpPr>
            <p:spPr bwMode="auto">
              <a:xfrm flipV="1">
                <a:off x="2980" y="244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7" name="Line 704"/>
              <p:cNvSpPr>
                <a:spLocks noChangeShapeType="1"/>
              </p:cNvSpPr>
              <p:nvPr/>
            </p:nvSpPr>
            <p:spPr bwMode="auto">
              <a:xfrm flipV="1">
                <a:off x="2980" y="2434"/>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8" name="Line 705"/>
              <p:cNvSpPr>
                <a:spLocks noChangeShapeType="1"/>
              </p:cNvSpPr>
              <p:nvPr/>
            </p:nvSpPr>
            <p:spPr bwMode="auto">
              <a:xfrm flipV="1">
                <a:off x="2980" y="242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9" name="Line 706"/>
              <p:cNvSpPr>
                <a:spLocks noChangeShapeType="1"/>
              </p:cNvSpPr>
              <p:nvPr/>
            </p:nvSpPr>
            <p:spPr bwMode="auto">
              <a:xfrm flipV="1">
                <a:off x="2980" y="241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0" name="Line 707"/>
              <p:cNvSpPr>
                <a:spLocks noChangeShapeType="1"/>
              </p:cNvSpPr>
              <p:nvPr/>
            </p:nvSpPr>
            <p:spPr bwMode="auto">
              <a:xfrm flipV="1">
                <a:off x="2980" y="2411"/>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1" name="Line 708"/>
              <p:cNvSpPr>
                <a:spLocks noChangeShapeType="1"/>
              </p:cNvSpPr>
              <p:nvPr/>
            </p:nvSpPr>
            <p:spPr bwMode="auto">
              <a:xfrm flipV="1">
                <a:off x="2980" y="240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2" name="Line 709"/>
              <p:cNvSpPr>
                <a:spLocks noChangeShapeType="1"/>
              </p:cNvSpPr>
              <p:nvPr/>
            </p:nvSpPr>
            <p:spPr bwMode="auto">
              <a:xfrm flipV="1">
                <a:off x="2980" y="239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3" name="Line 710"/>
              <p:cNvSpPr>
                <a:spLocks noChangeShapeType="1"/>
              </p:cNvSpPr>
              <p:nvPr/>
            </p:nvSpPr>
            <p:spPr bwMode="auto">
              <a:xfrm flipV="1">
                <a:off x="2980" y="238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4" name="Line 711"/>
              <p:cNvSpPr>
                <a:spLocks noChangeShapeType="1"/>
              </p:cNvSpPr>
              <p:nvPr/>
            </p:nvSpPr>
            <p:spPr bwMode="auto">
              <a:xfrm flipV="1">
                <a:off x="2980" y="238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5" name="Line 712"/>
              <p:cNvSpPr>
                <a:spLocks noChangeShapeType="1"/>
              </p:cNvSpPr>
              <p:nvPr/>
            </p:nvSpPr>
            <p:spPr bwMode="auto">
              <a:xfrm flipV="1">
                <a:off x="2980" y="237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6" name="Line 713"/>
              <p:cNvSpPr>
                <a:spLocks noChangeShapeType="1"/>
              </p:cNvSpPr>
              <p:nvPr/>
            </p:nvSpPr>
            <p:spPr bwMode="auto">
              <a:xfrm flipV="1">
                <a:off x="2980" y="236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7" name="Line 714"/>
              <p:cNvSpPr>
                <a:spLocks noChangeShapeType="1"/>
              </p:cNvSpPr>
              <p:nvPr/>
            </p:nvSpPr>
            <p:spPr bwMode="auto">
              <a:xfrm flipV="1">
                <a:off x="2980" y="235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8" name="Line 715"/>
              <p:cNvSpPr>
                <a:spLocks noChangeShapeType="1"/>
              </p:cNvSpPr>
              <p:nvPr/>
            </p:nvSpPr>
            <p:spPr bwMode="auto">
              <a:xfrm flipV="1">
                <a:off x="2980" y="234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9" name="Line 716"/>
              <p:cNvSpPr>
                <a:spLocks noChangeShapeType="1"/>
              </p:cNvSpPr>
              <p:nvPr/>
            </p:nvSpPr>
            <p:spPr bwMode="auto">
              <a:xfrm flipV="1">
                <a:off x="2980" y="234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0" name="Line 717"/>
              <p:cNvSpPr>
                <a:spLocks noChangeShapeType="1"/>
              </p:cNvSpPr>
              <p:nvPr/>
            </p:nvSpPr>
            <p:spPr bwMode="auto">
              <a:xfrm flipV="1">
                <a:off x="2980" y="233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1" name="Line 718"/>
              <p:cNvSpPr>
                <a:spLocks noChangeShapeType="1"/>
              </p:cNvSpPr>
              <p:nvPr/>
            </p:nvSpPr>
            <p:spPr bwMode="auto">
              <a:xfrm flipV="1">
                <a:off x="2980" y="232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2" name="Line 719"/>
              <p:cNvSpPr>
                <a:spLocks noChangeShapeType="1"/>
              </p:cNvSpPr>
              <p:nvPr/>
            </p:nvSpPr>
            <p:spPr bwMode="auto">
              <a:xfrm flipV="1">
                <a:off x="2980" y="231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3" name="Line 720"/>
              <p:cNvSpPr>
                <a:spLocks noChangeShapeType="1"/>
              </p:cNvSpPr>
              <p:nvPr/>
            </p:nvSpPr>
            <p:spPr bwMode="auto">
              <a:xfrm flipV="1">
                <a:off x="2980" y="2311"/>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4" name="Line 721"/>
              <p:cNvSpPr>
                <a:spLocks noChangeShapeType="1"/>
              </p:cNvSpPr>
              <p:nvPr/>
            </p:nvSpPr>
            <p:spPr bwMode="auto">
              <a:xfrm flipV="1">
                <a:off x="2980" y="230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5" name="Line 722"/>
              <p:cNvSpPr>
                <a:spLocks noChangeShapeType="1"/>
              </p:cNvSpPr>
              <p:nvPr/>
            </p:nvSpPr>
            <p:spPr bwMode="auto">
              <a:xfrm flipV="1">
                <a:off x="2980" y="229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6" name="Line 723"/>
              <p:cNvSpPr>
                <a:spLocks noChangeShapeType="1"/>
              </p:cNvSpPr>
              <p:nvPr/>
            </p:nvSpPr>
            <p:spPr bwMode="auto">
              <a:xfrm flipV="1">
                <a:off x="2980" y="2288"/>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7" name="Line 724"/>
              <p:cNvSpPr>
                <a:spLocks noChangeShapeType="1"/>
              </p:cNvSpPr>
              <p:nvPr/>
            </p:nvSpPr>
            <p:spPr bwMode="auto">
              <a:xfrm flipV="1">
                <a:off x="2980" y="228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8" name="Line 725"/>
              <p:cNvSpPr>
                <a:spLocks noChangeShapeType="1"/>
              </p:cNvSpPr>
              <p:nvPr/>
            </p:nvSpPr>
            <p:spPr bwMode="auto">
              <a:xfrm flipV="1">
                <a:off x="2980" y="227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9" name="Line 726"/>
              <p:cNvSpPr>
                <a:spLocks noChangeShapeType="1"/>
              </p:cNvSpPr>
              <p:nvPr/>
            </p:nvSpPr>
            <p:spPr bwMode="auto">
              <a:xfrm flipV="1">
                <a:off x="2980" y="2265"/>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0" name="Line 727"/>
              <p:cNvSpPr>
                <a:spLocks noChangeShapeType="1"/>
              </p:cNvSpPr>
              <p:nvPr/>
            </p:nvSpPr>
            <p:spPr bwMode="auto">
              <a:xfrm flipV="1">
                <a:off x="2980" y="225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1" name="Line 728"/>
              <p:cNvSpPr>
                <a:spLocks noChangeShapeType="1"/>
              </p:cNvSpPr>
              <p:nvPr/>
            </p:nvSpPr>
            <p:spPr bwMode="auto">
              <a:xfrm flipV="1">
                <a:off x="2980" y="224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2" name="Line 729"/>
              <p:cNvSpPr>
                <a:spLocks noChangeShapeType="1"/>
              </p:cNvSpPr>
              <p:nvPr/>
            </p:nvSpPr>
            <p:spPr bwMode="auto">
              <a:xfrm flipV="1">
                <a:off x="2980" y="2242"/>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3" name="Line 730"/>
              <p:cNvSpPr>
                <a:spLocks noChangeShapeType="1"/>
              </p:cNvSpPr>
              <p:nvPr/>
            </p:nvSpPr>
            <p:spPr bwMode="auto">
              <a:xfrm flipV="1">
                <a:off x="2980" y="223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4" name="Line 731"/>
              <p:cNvSpPr>
                <a:spLocks noChangeShapeType="1"/>
              </p:cNvSpPr>
              <p:nvPr/>
            </p:nvSpPr>
            <p:spPr bwMode="auto">
              <a:xfrm flipV="1">
                <a:off x="2980" y="222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5" name="Line 732"/>
              <p:cNvSpPr>
                <a:spLocks noChangeShapeType="1"/>
              </p:cNvSpPr>
              <p:nvPr/>
            </p:nvSpPr>
            <p:spPr bwMode="auto">
              <a:xfrm flipV="1">
                <a:off x="2980" y="2219"/>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6" name="Line 733"/>
              <p:cNvSpPr>
                <a:spLocks noChangeShapeType="1"/>
              </p:cNvSpPr>
              <p:nvPr/>
            </p:nvSpPr>
            <p:spPr bwMode="auto">
              <a:xfrm flipV="1">
                <a:off x="2980" y="221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7" name="Line 734"/>
              <p:cNvSpPr>
                <a:spLocks noChangeShapeType="1"/>
              </p:cNvSpPr>
              <p:nvPr/>
            </p:nvSpPr>
            <p:spPr bwMode="auto">
              <a:xfrm flipV="1">
                <a:off x="2980" y="220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8" name="Line 735"/>
              <p:cNvSpPr>
                <a:spLocks noChangeShapeType="1"/>
              </p:cNvSpPr>
              <p:nvPr/>
            </p:nvSpPr>
            <p:spPr bwMode="auto">
              <a:xfrm flipV="1">
                <a:off x="2980" y="219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9" name="Line 736"/>
              <p:cNvSpPr>
                <a:spLocks noChangeShapeType="1"/>
              </p:cNvSpPr>
              <p:nvPr/>
            </p:nvSpPr>
            <p:spPr bwMode="auto">
              <a:xfrm flipV="1">
                <a:off x="2980" y="218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0" name="Line 737"/>
              <p:cNvSpPr>
                <a:spLocks noChangeShapeType="1"/>
              </p:cNvSpPr>
              <p:nvPr/>
            </p:nvSpPr>
            <p:spPr bwMode="auto">
              <a:xfrm flipV="1">
                <a:off x="2980" y="218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1" name="Line 738"/>
              <p:cNvSpPr>
                <a:spLocks noChangeShapeType="1"/>
              </p:cNvSpPr>
              <p:nvPr/>
            </p:nvSpPr>
            <p:spPr bwMode="auto">
              <a:xfrm flipV="1">
                <a:off x="2980" y="217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2" name="Line 739"/>
              <p:cNvSpPr>
                <a:spLocks noChangeShapeType="1"/>
              </p:cNvSpPr>
              <p:nvPr/>
            </p:nvSpPr>
            <p:spPr bwMode="auto">
              <a:xfrm flipV="1">
                <a:off x="2980" y="216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3" name="Line 740"/>
              <p:cNvSpPr>
                <a:spLocks noChangeShapeType="1"/>
              </p:cNvSpPr>
              <p:nvPr/>
            </p:nvSpPr>
            <p:spPr bwMode="auto">
              <a:xfrm flipV="1">
                <a:off x="2980" y="215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4" name="Line 741"/>
              <p:cNvSpPr>
                <a:spLocks noChangeShapeType="1"/>
              </p:cNvSpPr>
              <p:nvPr/>
            </p:nvSpPr>
            <p:spPr bwMode="auto">
              <a:xfrm flipV="1">
                <a:off x="2980" y="214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5" name="Line 742"/>
              <p:cNvSpPr>
                <a:spLocks noChangeShapeType="1"/>
              </p:cNvSpPr>
              <p:nvPr/>
            </p:nvSpPr>
            <p:spPr bwMode="auto">
              <a:xfrm flipV="1">
                <a:off x="2980" y="214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6" name="Line 743"/>
              <p:cNvSpPr>
                <a:spLocks noChangeShapeType="1"/>
              </p:cNvSpPr>
              <p:nvPr/>
            </p:nvSpPr>
            <p:spPr bwMode="auto">
              <a:xfrm flipV="1">
                <a:off x="2980" y="213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7" name="Line 744"/>
              <p:cNvSpPr>
                <a:spLocks noChangeShapeType="1"/>
              </p:cNvSpPr>
              <p:nvPr/>
            </p:nvSpPr>
            <p:spPr bwMode="auto">
              <a:xfrm flipV="1">
                <a:off x="2980" y="212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8" name="Line 745"/>
              <p:cNvSpPr>
                <a:spLocks noChangeShapeType="1"/>
              </p:cNvSpPr>
              <p:nvPr/>
            </p:nvSpPr>
            <p:spPr bwMode="auto">
              <a:xfrm flipV="1">
                <a:off x="2980" y="2119"/>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9" name="Line 746"/>
              <p:cNvSpPr>
                <a:spLocks noChangeShapeType="1"/>
              </p:cNvSpPr>
              <p:nvPr/>
            </p:nvSpPr>
            <p:spPr bwMode="auto">
              <a:xfrm flipV="1">
                <a:off x="2980" y="211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0" name="Line 747"/>
              <p:cNvSpPr>
                <a:spLocks noChangeShapeType="1"/>
              </p:cNvSpPr>
              <p:nvPr/>
            </p:nvSpPr>
            <p:spPr bwMode="auto">
              <a:xfrm flipV="1">
                <a:off x="2980" y="210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1" name="Line 748"/>
              <p:cNvSpPr>
                <a:spLocks noChangeShapeType="1"/>
              </p:cNvSpPr>
              <p:nvPr/>
            </p:nvSpPr>
            <p:spPr bwMode="auto">
              <a:xfrm flipV="1">
                <a:off x="2980" y="2096"/>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2" name="Line 749"/>
              <p:cNvSpPr>
                <a:spLocks noChangeShapeType="1"/>
              </p:cNvSpPr>
              <p:nvPr/>
            </p:nvSpPr>
            <p:spPr bwMode="auto">
              <a:xfrm flipV="1">
                <a:off x="2980" y="208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3" name="Line 750"/>
              <p:cNvSpPr>
                <a:spLocks noChangeShapeType="1"/>
              </p:cNvSpPr>
              <p:nvPr/>
            </p:nvSpPr>
            <p:spPr bwMode="auto">
              <a:xfrm flipV="1">
                <a:off x="2980" y="208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4" name="Line 751"/>
              <p:cNvSpPr>
                <a:spLocks noChangeShapeType="1"/>
              </p:cNvSpPr>
              <p:nvPr/>
            </p:nvSpPr>
            <p:spPr bwMode="auto">
              <a:xfrm flipV="1">
                <a:off x="2980" y="2073"/>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5" name="Line 752"/>
              <p:cNvSpPr>
                <a:spLocks noChangeShapeType="1"/>
              </p:cNvSpPr>
              <p:nvPr/>
            </p:nvSpPr>
            <p:spPr bwMode="auto">
              <a:xfrm flipV="1">
                <a:off x="2980" y="206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6" name="Line 753"/>
              <p:cNvSpPr>
                <a:spLocks noChangeShapeType="1"/>
              </p:cNvSpPr>
              <p:nvPr/>
            </p:nvSpPr>
            <p:spPr bwMode="auto">
              <a:xfrm flipV="1">
                <a:off x="2980" y="205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7" name="Line 754"/>
              <p:cNvSpPr>
                <a:spLocks noChangeShapeType="1"/>
              </p:cNvSpPr>
              <p:nvPr/>
            </p:nvSpPr>
            <p:spPr bwMode="auto">
              <a:xfrm flipV="1">
                <a:off x="2980" y="2050"/>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8" name="Line 755"/>
              <p:cNvSpPr>
                <a:spLocks noChangeShapeType="1"/>
              </p:cNvSpPr>
              <p:nvPr/>
            </p:nvSpPr>
            <p:spPr bwMode="auto">
              <a:xfrm flipV="1">
                <a:off x="2980" y="204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9" name="Line 756"/>
              <p:cNvSpPr>
                <a:spLocks noChangeShapeType="1"/>
              </p:cNvSpPr>
              <p:nvPr/>
            </p:nvSpPr>
            <p:spPr bwMode="auto">
              <a:xfrm flipV="1">
                <a:off x="2980" y="203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0" name="Line 757"/>
              <p:cNvSpPr>
                <a:spLocks noChangeShapeType="1"/>
              </p:cNvSpPr>
              <p:nvPr/>
            </p:nvSpPr>
            <p:spPr bwMode="auto">
              <a:xfrm flipV="1">
                <a:off x="2980" y="2027"/>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1" name="Line 758"/>
              <p:cNvSpPr>
                <a:spLocks noChangeShapeType="1"/>
              </p:cNvSpPr>
              <p:nvPr/>
            </p:nvSpPr>
            <p:spPr bwMode="auto">
              <a:xfrm flipV="1">
                <a:off x="2980" y="201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2" name="Line 759"/>
              <p:cNvSpPr>
                <a:spLocks noChangeShapeType="1"/>
              </p:cNvSpPr>
              <p:nvPr/>
            </p:nvSpPr>
            <p:spPr bwMode="auto">
              <a:xfrm flipV="1">
                <a:off x="2980" y="201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3" name="Line 760"/>
              <p:cNvSpPr>
                <a:spLocks noChangeShapeType="1"/>
              </p:cNvSpPr>
              <p:nvPr/>
            </p:nvSpPr>
            <p:spPr bwMode="auto">
              <a:xfrm flipV="1">
                <a:off x="2980" y="200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4" name="Line 761"/>
              <p:cNvSpPr>
                <a:spLocks noChangeShapeType="1"/>
              </p:cNvSpPr>
              <p:nvPr/>
            </p:nvSpPr>
            <p:spPr bwMode="auto">
              <a:xfrm flipV="1">
                <a:off x="2980" y="199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5" name="Line 762"/>
              <p:cNvSpPr>
                <a:spLocks noChangeShapeType="1"/>
              </p:cNvSpPr>
              <p:nvPr/>
            </p:nvSpPr>
            <p:spPr bwMode="auto">
              <a:xfrm flipV="1">
                <a:off x="2980" y="198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6" name="Line 763"/>
              <p:cNvSpPr>
                <a:spLocks noChangeShapeType="1"/>
              </p:cNvSpPr>
              <p:nvPr/>
            </p:nvSpPr>
            <p:spPr bwMode="auto">
              <a:xfrm flipV="1">
                <a:off x="2980" y="198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7" name="Line 764"/>
              <p:cNvSpPr>
                <a:spLocks noChangeShapeType="1"/>
              </p:cNvSpPr>
              <p:nvPr/>
            </p:nvSpPr>
            <p:spPr bwMode="auto">
              <a:xfrm flipV="1">
                <a:off x="2980" y="197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8" name="Line 765"/>
              <p:cNvSpPr>
                <a:spLocks noChangeShapeType="1"/>
              </p:cNvSpPr>
              <p:nvPr/>
            </p:nvSpPr>
            <p:spPr bwMode="auto">
              <a:xfrm flipV="1">
                <a:off x="2980" y="196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9" name="Line 766"/>
              <p:cNvSpPr>
                <a:spLocks noChangeShapeType="1"/>
              </p:cNvSpPr>
              <p:nvPr/>
            </p:nvSpPr>
            <p:spPr bwMode="auto">
              <a:xfrm flipV="1">
                <a:off x="2980" y="195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0" name="Line 767"/>
              <p:cNvSpPr>
                <a:spLocks noChangeShapeType="1"/>
              </p:cNvSpPr>
              <p:nvPr/>
            </p:nvSpPr>
            <p:spPr bwMode="auto">
              <a:xfrm flipV="1">
                <a:off x="2980" y="195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1" name="Line 768"/>
              <p:cNvSpPr>
                <a:spLocks noChangeShapeType="1"/>
              </p:cNvSpPr>
              <p:nvPr/>
            </p:nvSpPr>
            <p:spPr bwMode="auto">
              <a:xfrm flipV="1">
                <a:off x="2980" y="194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2" name="Line 769"/>
              <p:cNvSpPr>
                <a:spLocks noChangeShapeType="1"/>
              </p:cNvSpPr>
              <p:nvPr/>
            </p:nvSpPr>
            <p:spPr bwMode="auto">
              <a:xfrm flipV="1">
                <a:off x="2980" y="193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3" name="Line 770"/>
              <p:cNvSpPr>
                <a:spLocks noChangeShapeType="1"/>
              </p:cNvSpPr>
              <p:nvPr/>
            </p:nvSpPr>
            <p:spPr bwMode="auto">
              <a:xfrm flipV="1">
                <a:off x="2980" y="1927"/>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4" name="Line 771"/>
              <p:cNvSpPr>
                <a:spLocks noChangeShapeType="1"/>
              </p:cNvSpPr>
              <p:nvPr/>
            </p:nvSpPr>
            <p:spPr bwMode="auto">
              <a:xfrm flipV="1">
                <a:off x="2980" y="191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5" name="Line 772"/>
              <p:cNvSpPr>
                <a:spLocks noChangeShapeType="1"/>
              </p:cNvSpPr>
              <p:nvPr/>
            </p:nvSpPr>
            <p:spPr bwMode="auto">
              <a:xfrm flipV="1">
                <a:off x="2980" y="191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6" name="Line 773"/>
              <p:cNvSpPr>
                <a:spLocks noChangeShapeType="1"/>
              </p:cNvSpPr>
              <p:nvPr/>
            </p:nvSpPr>
            <p:spPr bwMode="auto">
              <a:xfrm flipV="1">
                <a:off x="2980" y="1904"/>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7" name="Line 774"/>
              <p:cNvSpPr>
                <a:spLocks noChangeShapeType="1"/>
              </p:cNvSpPr>
              <p:nvPr/>
            </p:nvSpPr>
            <p:spPr bwMode="auto">
              <a:xfrm flipV="1">
                <a:off x="2980" y="189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8" name="Line 775"/>
              <p:cNvSpPr>
                <a:spLocks noChangeShapeType="1"/>
              </p:cNvSpPr>
              <p:nvPr/>
            </p:nvSpPr>
            <p:spPr bwMode="auto">
              <a:xfrm flipV="1">
                <a:off x="2980" y="188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9" name="Line 776"/>
              <p:cNvSpPr>
                <a:spLocks noChangeShapeType="1"/>
              </p:cNvSpPr>
              <p:nvPr/>
            </p:nvSpPr>
            <p:spPr bwMode="auto">
              <a:xfrm flipV="1">
                <a:off x="2980" y="1881"/>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0" name="Line 777"/>
              <p:cNvSpPr>
                <a:spLocks noChangeShapeType="1"/>
              </p:cNvSpPr>
              <p:nvPr/>
            </p:nvSpPr>
            <p:spPr bwMode="auto">
              <a:xfrm flipV="1">
                <a:off x="2980" y="187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1" name="Line 778"/>
              <p:cNvSpPr>
                <a:spLocks noChangeShapeType="1"/>
              </p:cNvSpPr>
              <p:nvPr/>
            </p:nvSpPr>
            <p:spPr bwMode="auto">
              <a:xfrm flipV="1">
                <a:off x="2980" y="186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2" name="Line 779"/>
              <p:cNvSpPr>
                <a:spLocks noChangeShapeType="1"/>
              </p:cNvSpPr>
              <p:nvPr/>
            </p:nvSpPr>
            <p:spPr bwMode="auto">
              <a:xfrm flipV="1">
                <a:off x="2980" y="1858"/>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3" name="Line 780"/>
              <p:cNvSpPr>
                <a:spLocks noChangeShapeType="1"/>
              </p:cNvSpPr>
              <p:nvPr/>
            </p:nvSpPr>
            <p:spPr bwMode="auto">
              <a:xfrm flipV="1">
                <a:off x="2980" y="185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4" name="Line 781"/>
              <p:cNvSpPr>
                <a:spLocks noChangeShapeType="1"/>
              </p:cNvSpPr>
              <p:nvPr/>
            </p:nvSpPr>
            <p:spPr bwMode="auto">
              <a:xfrm flipV="1">
                <a:off x="2980" y="184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5" name="Line 782"/>
              <p:cNvSpPr>
                <a:spLocks noChangeShapeType="1"/>
              </p:cNvSpPr>
              <p:nvPr/>
            </p:nvSpPr>
            <p:spPr bwMode="auto">
              <a:xfrm flipV="1">
                <a:off x="2980" y="1835"/>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6" name="Line 783"/>
              <p:cNvSpPr>
                <a:spLocks noChangeShapeType="1"/>
              </p:cNvSpPr>
              <p:nvPr/>
            </p:nvSpPr>
            <p:spPr bwMode="auto">
              <a:xfrm flipV="1">
                <a:off x="2980" y="182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7" name="Line 784"/>
              <p:cNvSpPr>
                <a:spLocks noChangeShapeType="1"/>
              </p:cNvSpPr>
              <p:nvPr/>
            </p:nvSpPr>
            <p:spPr bwMode="auto">
              <a:xfrm flipV="1">
                <a:off x="2980" y="181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8" name="Line 785"/>
              <p:cNvSpPr>
                <a:spLocks noChangeShapeType="1"/>
              </p:cNvSpPr>
              <p:nvPr/>
            </p:nvSpPr>
            <p:spPr bwMode="auto">
              <a:xfrm flipV="1">
                <a:off x="2980" y="181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9" name="Line 786"/>
              <p:cNvSpPr>
                <a:spLocks noChangeShapeType="1"/>
              </p:cNvSpPr>
              <p:nvPr/>
            </p:nvSpPr>
            <p:spPr bwMode="auto">
              <a:xfrm flipV="1">
                <a:off x="2980" y="180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0" name="Line 787"/>
              <p:cNvSpPr>
                <a:spLocks noChangeShapeType="1"/>
              </p:cNvSpPr>
              <p:nvPr/>
            </p:nvSpPr>
            <p:spPr bwMode="auto">
              <a:xfrm flipV="1">
                <a:off x="2980" y="179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1" name="Line 788"/>
              <p:cNvSpPr>
                <a:spLocks noChangeShapeType="1"/>
              </p:cNvSpPr>
              <p:nvPr/>
            </p:nvSpPr>
            <p:spPr bwMode="auto">
              <a:xfrm flipV="1">
                <a:off x="2980" y="178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2" name="Line 789"/>
              <p:cNvSpPr>
                <a:spLocks noChangeShapeType="1"/>
              </p:cNvSpPr>
              <p:nvPr/>
            </p:nvSpPr>
            <p:spPr bwMode="auto">
              <a:xfrm flipV="1">
                <a:off x="2980" y="178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3" name="Line 790"/>
              <p:cNvSpPr>
                <a:spLocks noChangeShapeType="1"/>
              </p:cNvSpPr>
              <p:nvPr/>
            </p:nvSpPr>
            <p:spPr bwMode="auto">
              <a:xfrm flipV="1">
                <a:off x="2980" y="177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4" name="Line 791"/>
              <p:cNvSpPr>
                <a:spLocks noChangeShapeType="1"/>
              </p:cNvSpPr>
              <p:nvPr/>
            </p:nvSpPr>
            <p:spPr bwMode="auto">
              <a:xfrm flipV="1">
                <a:off x="2980" y="176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5" name="Line 792"/>
              <p:cNvSpPr>
                <a:spLocks noChangeShapeType="1"/>
              </p:cNvSpPr>
              <p:nvPr/>
            </p:nvSpPr>
            <p:spPr bwMode="auto">
              <a:xfrm flipV="1">
                <a:off x="2980" y="1758"/>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6" name="Line 793"/>
              <p:cNvSpPr>
                <a:spLocks noChangeShapeType="1"/>
              </p:cNvSpPr>
              <p:nvPr/>
            </p:nvSpPr>
            <p:spPr bwMode="auto">
              <a:xfrm flipV="1">
                <a:off x="2980" y="175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7" name="Line 794"/>
              <p:cNvSpPr>
                <a:spLocks noChangeShapeType="1"/>
              </p:cNvSpPr>
              <p:nvPr/>
            </p:nvSpPr>
            <p:spPr bwMode="auto">
              <a:xfrm flipV="1">
                <a:off x="2980" y="174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8" name="Line 795"/>
              <p:cNvSpPr>
                <a:spLocks noChangeShapeType="1"/>
              </p:cNvSpPr>
              <p:nvPr/>
            </p:nvSpPr>
            <p:spPr bwMode="auto">
              <a:xfrm flipV="1">
                <a:off x="2980" y="1735"/>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9" name="Line 796"/>
              <p:cNvSpPr>
                <a:spLocks noChangeShapeType="1"/>
              </p:cNvSpPr>
              <p:nvPr/>
            </p:nvSpPr>
            <p:spPr bwMode="auto">
              <a:xfrm flipV="1">
                <a:off x="2980" y="172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0" name="Line 797"/>
              <p:cNvSpPr>
                <a:spLocks noChangeShapeType="1"/>
              </p:cNvSpPr>
              <p:nvPr/>
            </p:nvSpPr>
            <p:spPr bwMode="auto">
              <a:xfrm flipV="1">
                <a:off x="2980" y="171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1" name="Line 798"/>
              <p:cNvSpPr>
                <a:spLocks noChangeShapeType="1"/>
              </p:cNvSpPr>
              <p:nvPr/>
            </p:nvSpPr>
            <p:spPr bwMode="auto">
              <a:xfrm flipV="1">
                <a:off x="2980" y="1712"/>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2" name="Line 799"/>
              <p:cNvSpPr>
                <a:spLocks noChangeShapeType="1"/>
              </p:cNvSpPr>
              <p:nvPr/>
            </p:nvSpPr>
            <p:spPr bwMode="auto">
              <a:xfrm flipV="1">
                <a:off x="2980" y="170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3" name="Line 800"/>
              <p:cNvSpPr>
                <a:spLocks noChangeShapeType="1"/>
              </p:cNvSpPr>
              <p:nvPr/>
            </p:nvSpPr>
            <p:spPr bwMode="auto">
              <a:xfrm flipV="1">
                <a:off x="2980" y="169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4" name="Line 801"/>
              <p:cNvSpPr>
                <a:spLocks noChangeShapeType="1"/>
              </p:cNvSpPr>
              <p:nvPr/>
            </p:nvSpPr>
            <p:spPr bwMode="auto">
              <a:xfrm flipV="1">
                <a:off x="2980" y="1689"/>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5" name="Line 802"/>
              <p:cNvSpPr>
                <a:spLocks noChangeShapeType="1"/>
              </p:cNvSpPr>
              <p:nvPr/>
            </p:nvSpPr>
            <p:spPr bwMode="auto">
              <a:xfrm flipV="1">
                <a:off x="2980" y="168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6" name="Line 803"/>
              <p:cNvSpPr>
                <a:spLocks noChangeShapeType="1"/>
              </p:cNvSpPr>
              <p:nvPr/>
            </p:nvSpPr>
            <p:spPr bwMode="auto">
              <a:xfrm flipV="1">
                <a:off x="2980" y="167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7" name="Line 804"/>
              <p:cNvSpPr>
                <a:spLocks noChangeShapeType="1"/>
              </p:cNvSpPr>
              <p:nvPr/>
            </p:nvSpPr>
            <p:spPr bwMode="auto">
              <a:xfrm flipV="1">
                <a:off x="2980" y="1666"/>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8" name="Line 805"/>
              <p:cNvSpPr>
                <a:spLocks noChangeShapeType="1"/>
              </p:cNvSpPr>
              <p:nvPr/>
            </p:nvSpPr>
            <p:spPr bwMode="auto">
              <a:xfrm flipV="1">
                <a:off x="2980" y="165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9" name="Line 806"/>
              <p:cNvSpPr>
                <a:spLocks noChangeShapeType="1"/>
              </p:cNvSpPr>
              <p:nvPr/>
            </p:nvSpPr>
            <p:spPr bwMode="auto">
              <a:xfrm flipV="1">
                <a:off x="2980" y="165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0" name="Line 807"/>
              <p:cNvSpPr>
                <a:spLocks noChangeShapeType="1"/>
              </p:cNvSpPr>
              <p:nvPr/>
            </p:nvSpPr>
            <p:spPr bwMode="auto">
              <a:xfrm flipV="1">
                <a:off x="2980" y="164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7" name="Group 1009"/>
            <p:cNvGrpSpPr>
              <a:grpSpLocks/>
            </p:cNvGrpSpPr>
            <p:nvPr/>
          </p:nvGrpSpPr>
          <p:grpSpPr bwMode="auto">
            <a:xfrm>
              <a:off x="3833813" y="839788"/>
              <a:ext cx="896938" cy="4540250"/>
              <a:chOff x="2415" y="529"/>
              <a:chExt cx="565" cy="2860"/>
            </a:xfrm>
          </p:grpSpPr>
          <p:sp>
            <p:nvSpPr>
              <p:cNvPr id="601" name="Line 809"/>
              <p:cNvSpPr>
                <a:spLocks noChangeShapeType="1"/>
              </p:cNvSpPr>
              <p:nvPr/>
            </p:nvSpPr>
            <p:spPr bwMode="auto">
              <a:xfrm flipV="1">
                <a:off x="2980" y="163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 name="Line 810"/>
              <p:cNvSpPr>
                <a:spLocks noChangeShapeType="1"/>
              </p:cNvSpPr>
              <p:nvPr/>
            </p:nvSpPr>
            <p:spPr bwMode="auto">
              <a:xfrm flipV="1">
                <a:off x="2980" y="162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 name="Line 811"/>
              <p:cNvSpPr>
                <a:spLocks noChangeShapeType="1"/>
              </p:cNvSpPr>
              <p:nvPr/>
            </p:nvSpPr>
            <p:spPr bwMode="auto">
              <a:xfrm flipV="1">
                <a:off x="2980" y="161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 name="Line 812"/>
              <p:cNvSpPr>
                <a:spLocks noChangeShapeType="1"/>
              </p:cNvSpPr>
              <p:nvPr/>
            </p:nvSpPr>
            <p:spPr bwMode="auto">
              <a:xfrm flipV="1">
                <a:off x="2980" y="161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 name="Line 813"/>
              <p:cNvSpPr>
                <a:spLocks noChangeShapeType="1"/>
              </p:cNvSpPr>
              <p:nvPr/>
            </p:nvSpPr>
            <p:spPr bwMode="auto">
              <a:xfrm flipV="1">
                <a:off x="2980" y="160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 name="Line 814"/>
              <p:cNvSpPr>
                <a:spLocks noChangeShapeType="1"/>
              </p:cNvSpPr>
              <p:nvPr/>
            </p:nvSpPr>
            <p:spPr bwMode="auto">
              <a:xfrm flipV="1">
                <a:off x="2980" y="159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 name="Line 815"/>
              <p:cNvSpPr>
                <a:spLocks noChangeShapeType="1"/>
              </p:cNvSpPr>
              <p:nvPr/>
            </p:nvSpPr>
            <p:spPr bwMode="auto">
              <a:xfrm flipV="1">
                <a:off x="2980" y="158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 name="Line 816"/>
              <p:cNvSpPr>
                <a:spLocks noChangeShapeType="1"/>
              </p:cNvSpPr>
              <p:nvPr/>
            </p:nvSpPr>
            <p:spPr bwMode="auto">
              <a:xfrm flipV="1">
                <a:off x="2980" y="158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 name="Line 817"/>
              <p:cNvSpPr>
                <a:spLocks noChangeShapeType="1"/>
              </p:cNvSpPr>
              <p:nvPr/>
            </p:nvSpPr>
            <p:spPr bwMode="auto">
              <a:xfrm flipV="1">
                <a:off x="2980" y="157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 name="Line 818"/>
              <p:cNvSpPr>
                <a:spLocks noChangeShapeType="1"/>
              </p:cNvSpPr>
              <p:nvPr/>
            </p:nvSpPr>
            <p:spPr bwMode="auto">
              <a:xfrm flipV="1">
                <a:off x="2980" y="1566"/>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1" name="Line 819"/>
              <p:cNvSpPr>
                <a:spLocks noChangeShapeType="1"/>
              </p:cNvSpPr>
              <p:nvPr/>
            </p:nvSpPr>
            <p:spPr bwMode="auto">
              <a:xfrm flipV="1">
                <a:off x="2980" y="155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 name="Line 820"/>
              <p:cNvSpPr>
                <a:spLocks noChangeShapeType="1"/>
              </p:cNvSpPr>
              <p:nvPr/>
            </p:nvSpPr>
            <p:spPr bwMode="auto">
              <a:xfrm flipV="1">
                <a:off x="2980" y="155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 name="Line 821"/>
              <p:cNvSpPr>
                <a:spLocks noChangeShapeType="1"/>
              </p:cNvSpPr>
              <p:nvPr/>
            </p:nvSpPr>
            <p:spPr bwMode="auto">
              <a:xfrm flipV="1">
                <a:off x="2980" y="1543"/>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 name="Line 822"/>
              <p:cNvSpPr>
                <a:spLocks noChangeShapeType="1"/>
              </p:cNvSpPr>
              <p:nvPr/>
            </p:nvSpPr>
            <p:spPr bwMode="auto">
              <a:xfrm flipV="1">
                <a:off x="2980" y="153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 name="Line 823"/>
              <p:cNvSpPr>
                <a:spLocks noChangeShapeType="1"/>
              </p:cNvSpPr>
              <p:nvPr/>
            </p:nvSpPr>
            <p:spPr bwMode="auto">
              <a:xfrm flipV="1">
                <a:off x="2980" y="152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 name="Line 824"/>
              <p:cNvSpPr>
                <a:spLocks noChangeShapeType="1"/>
              </p:cNvSpPr>
              <p:nvPr/>
            </p:nvSpPr>
            <p:spPr bwMode="auto">
              <a:xfrm flipV="1">
                <a:off x="2980" y="1520"/>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 name="Line 825"/>
              <p:cNvSpPr>
                <a:spLocks noChangeShapeType="1"/>
              </p:cNvSpPr>
              <p:nvPr/>
            </p:nvSpPr>
            <p:spPr bwMode="auto">
              <a:xfrm flipV="1">
                <a:off x="2980" y="151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 name="Line 826"/>
              <p:cNvSpPr>
                <a:spLocks noChangeShapeType="1"/>
              </p:cNvSpPr>
              <p:nvPr/>
            </p:nvSpPr>
            <p:spPr bwMode="auto">
              <a:xfrm flipV="1">
                <a:off x="2980" y="150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 name="Line 827"/>
              <p:cNvSpPr>
                <a:spLocks noChangeShapeType="1"/>
              </p:cNvSpPr>
              <p:nvPr/>
            </p:nvSpPr>
            <p:spPr bwMode="auto">
              <a:xfrm flipV="1">
                <a:off x="2980" y="1497"/>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 name="Line 828"/>
              <p:cNvSpPr>
                <a:spLocks noChangeShapeType="1"/>
              </p:cNvSpPr>
              <p:nvPr/>
            </p:nvSpPr>
            <p:spPr bwMode="auto">
              <a:xfrm flipV="1">
                <a:off x="2980" y="148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 name="Line 829"/>
              <p:cNvSpPr>
                <a:spLocks noChangeShapeType="1"/>
              </p:cNvSpPr>
              <p:nvPr/>
            </p:nvSpPr>
            <p:spPr bwMode="auto">
              <a:xfrm flipV="1">
                <a:off x="2980" y="148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 name="Line 830"/>
              <p:cNvSpPr>
                <a:spLocks noChangeShapeType="1"/>
              </p:cNvSpPr>
              <p:nvPr/>
            </p:nvSpPr>
            <p:spPr bwMode="auto">
              <a:xfrm flipV="1">
                <a:off x="2980" y="1474"/>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 name="Line 831"/>
              <p:cNvSpPr>
                <a:spLocks noChangeShapeType="1"/>
              </p:cNvSpPr>
              <p:nvPr/>
            </p:nvSpPr>
            <p:spPr bwMode="auto">
              <a:xfrm flipV="1">
                <a:off x="2980" y="146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 name="Line 832"/>
              <p:cNvSpPr>
                <a:spLocks noChangeShapeType="1"/>
              </p:cNvSpPr>
              <p:nvPr/>
            </p:nvSpPr>
            <p:spPr bwMode="auto">
              <a:xfrm flipV="1">
                <a:off x="2980" y="145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 name="Line 833"/>
              <p:cNvSpPr>
                <a:spLocks noChangeShapeType="1"/>
              </p:cNvSpPr>
              <p:nvPr/>
            </p:nvSpPr>
            <p:spPr bwMode="auto">
              <a:xfrm flipV="1">
                <a:off x="2980" y="145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 name="Line 834"/>
              <p:cNvSpPr>
                <a:spLocks noChangeShapeType="1"/>
              </p:cNvSpPr>
              <p:nvPr/>
            </p:nvSpPr>
            <p:spPr bwMode="auto">
              <a:xfrm flipV="1">
                <a:off x="2980" y="144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 name="Line 835"/>
              <p:cNvSpPr>
                <a:spLocks noChangeShapeType="1"/>
              </p:cNvSpPr>
              <p:nvPr/>
            </p:nvSpPr>
            <p:spPr bwMode="auto">
              <a:xfrm flipV="1">
                <a:off x="2980" y="143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 name="Line 836"/>
              <p:cNvSpPr>
                <a:spLocks noChangeShapeType="1"/>
              </p:cNvSpPr>
              <p:nvPr/>
            </p:nvSpPr>
            <p:spPr bwMode="auto">
              <a:xfrm flipV="1">
                <a:off x="2980" y="142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 name="Line 837"/>
              <p:cNvSpPr>
                <a:spLocks noChangeShapeType="1"/>
              </p:cNvSpPr>
              <p:nvPr/>
            </p:nvSpPr>
            <p:spPr bwMode="auto">
              <a:xfrm flipV="1">
                <a:off x="2980" y="142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 name="Line 838"/>
              <p:cNvSpPr>
                <a:spLocks noChangeShapeType="1"/>
              </p:cNvSpPr>
              <p:nvPr/>
            </p:nvSpPr>
            <p:spPr bwMode="auto">
              <a:xfrm flipV="1">
                <a:off x="2980" y="141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1" name="Line 839"/>
              <p:cNvSpPr>
                <a:spLocks noChangeShapeType="1"/>
              </p:cNvSpPr>
              <p:nvPr/>
            </p:nvSpPr>
            <p:spPr bwMode="auto">
              <a:xfrm flipV="1">
                <a:off x="2980" y="140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2" name="Line 840"/>
              <p:cNvSpPr>
                <a:spLocks noChangeShapeType="1"/>
              </p:cNvSpPr>
              <p:nvPr/>
            </p:nvSpPr>
            <p:spPr bwMode="auto">
              <a:xfrm flipV="1">
                <a:off x="2980" y="139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3" name="Line 841"/>
              <p:cNvSpPr>
                <a:spLocks noChangeShapeType="1"/>
              </p:cNvSpPr>
              <p:nvPr/>
            </p:nvSpPr>
            <p:spPr bwMode="auto">
              <a:xfrm flipV="1">
                <a:off x="2980" y="138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4" name="Line 842"/>
              <p:cNvSpPr>
                <a:spLocks noChangeShapeType="1"/>
              </p:cNvSpPr>
              <p:nvPr/>
            </p:nvSpPr>
            <p:spPr bwMode="auto">
              <a:xfrm flipV="1">
                <a:off x="2980" y="138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 name="Line 843"/>
              <p:cNvSpPr>
                <a:spLocks noChangeShapeType="1"/>
              </p:cNvSpPr>
              <p:nvPr/>
            </p:nvSpPr>
            <p:spPr bwMode="auto">
              <a:xfrm flipV="1">
                <a:off x="2980" y="1374"/>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 name="Line 844"/>
              <p:cNvSpPr>
                <a:spLocks noChangeShapeType="1"/>
              </p:cNvSpPr>
              <p:nvPr/>
            </p:nvSpPr>
            <p:spPr bwMode="auto">
              <a:xfrm flipV="1">
                <a:off x="2980" y="136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7" name="Line 845"/>
              <p:cNvSpPr>
                <a:spLocks noChangeShapeType="1"/>
              </p:cNvSpPr>
              <p:nvPr/>
            </p:nvSpPr>
            <p:spPr bwMode="auto">
              <a:xfrm flipV="1">
                <a:off x="2980" y="135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8" name="Line 846"/>
              <p:cNvSpPr>
                <a:spLocks noChangeShapeType="1"/>
              </p:cNvSpPr>
              <p:nvPr/>
            </p:nvSpPr>
            <p:spPr bwMode="auto">
              <a:xfrm flipV="1">
                <a:off x="2980" y="1351"/>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9" name="Line 847"/>
              <p:cNvSpPr>
                <a:spLocks noChangeShapeType="1"/>
              </p:cNvSpPr>
              <p:nvPr/>
            </p:nvSpPr>
            <p:spPr bwMode="auto">
              <a:xfrm flipV="1">
                <a:off x="2980" y="134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0" name="Line 848"/>
              <p:cNvSpPr>
                <a:spLocks noChangeShapeType="1"/>
              </p:cNvSpPr>
              <p:nvPr/>
            </p:nvSpPr>
            <p:spPr bwMode="auto">
              <a:xfrm flipV="1">
                <a:off x="2980" y="133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1" name="Line 849"/>
              <p:cNvSpPr>
                <a:spLocks noChangeShapeType="1"/>
              </p:cNvSpPr>
              <p:nvPr/>
            </p:nvSpPr>
            <p:spPr bwMode="auto">
              <a:xfrm flipV="1">
                <a:off x="2980" y="1328"/>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2" name="Line 850"/>
              <p:cNvSpPr>
                <a:spLocks noChangeShapeType="1"/>
              </p:cNvSpPr>
              <p:nvPr/>
            </p:nvSpPr>
            <p:spPr bwMode="auto">
              <a:xfrm flipV="1">
                <a:off x="2980" y="132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3" name="Line 851"/>
              <p:cNvSpPr>
                <a:spLocks noChangeShapeType="1"/>
              </p:cNvSpPr>
              <p:nvPr/>
            </p:nvSpPr>
            <p:spPr bwMode="auto">
              <a:xfrm flipV="1">
                <a:off x="2980" y="131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4" name="Line 852"/>
              <p:cNvSpPr>
                <a:spLocks noChangeShapeType="1"/>
              </p:cNvSpPr>
              <p:nvPr/>
            </p:nvSpPr>
            <p:spPr bwMode="auto">
              <a:xfrm flipV="1">
                <a:off x="2980" y="1305"/>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5" name="Line 853"/>
              <p:cNvSpPr>
                <a:spLocks noChangeShapeType="1"/>
              </p:cNvSpPr>
              <p:nvPr/>
            </p:nvSpPr>
            <p:spPr bwMode="auto">
              <a:xfrm flipV="1">
                <a:off x="2980" y="129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6" name="Line 854"/>
              <p:cNvSpPr>
                <a:spLocks noChangeShapeType="1"/>
              </p:cNvSpPr>
              <p:nvPr/>
            </p:nvSpPr>
            <p:spPr bwMode="auto">
              <a:xfrm flipV="1">
                <a:off x="2980" y="128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7" name="Line 855"/>
              <p:cNvSpPr>
                <a:spLocks noChangeShapeType="1"/>
              </p:cNvSpPr>
              <p:nvPr/>
            </p:nvSpPr>
            <p:spPr bwMode="auto">
              <a:xfrm flipV="1">
                <a:off x="2980" y="1282"/>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8" name="Line 856"/>
              <p:cNvSpPr>
                <a:spLocks noChangeShapeType="1"/>
              </p:cNvSpPr>
              <p:nvPr/>
            </p:nvSpPr>
            <p:spPr bwMode="auto">
              <a:xfrm flipV="1">
                <a:off x="2980" y="127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9" name="Line 857"/>
              <p:cNvSpPr>
                <a:spLocks noChangeShapeType="1"/>
              </p:cNvSpPr>
              <p:nvPr/>
            </p:nvSpPr>
            <p:spPr bwMode="auto">
              <a:xfrm flipV="1">
                <a:off x="2980" y="126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0" name="Line 858"/>
              <p:cNvSpPr>
                <a:spLocks noChangeShapeType="1"/>
              </p:cNvSpPr>
              <p:nvPr/>
            </p:nvSpPr>
            <p:spPr bwMode="auto">
              <a:xfrm flipV="1">
                <a:off x="2980" y="125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1" name="Line 859"/>
              <p:cNvSpPr>
                <a:spLocks noChangeShapeType="1"/>
              </p:cNvSpPr>
              <p:nvPr/>
            </p:nvSpPr>
            <p:spPr bwMode="auto">
              <a:xfrm flipV="1">
                <a:off x="2980" y="125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2" name="Line 860"/>
              <p:cNvSpPr>
                <a:spLocks noChangeShapeType="1"/>
              </p:cNvSpPr>
              <p:nvPr/>
            </p:nvSpPr>
            <p:spPr bwMode="auto">
              <a:xfrm flipV="1">
                <a:off x="2980" y="124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3" name="Line 861"/>
              <p:cNvSpPr>
                <a:spLocks noChangeShapeType="1"/>
              </p:cNvSpPr>
              <p:nvPr/>
            </p:nvSpPr>
            <p:spPr bwMode="auto">
              <a:xfrm flipV="1">
                <a:off x="2980" y="123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4" name="Line 862"/>
              <p:cNvSpPr>
                <a:spLocks noChangeShapeType="1"/>
              </p:cNvSpPr>
              <p:nvPr/>
            </p:nvSpPr>
            <p:spPr bwMode="auto">
              <a:xfrm flipV="1">
                <a:off x="2980" y="122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5" name="Line 863"/>
              <p:cNvSpPr>
                <a:spLocks noChangeShapeType="1"/>
              </p:cNvSpPr>
              <p:nvPr/>
            </p:nvSpPr>
            <p:spPr bwMode="auto">
              <a:xfrm flipV="1">
                <a:off x="2980" y="122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6" name="Line 864"/>
              <p:cNvSpPr>
                <a:spLocks noChangeShapeType="1"/>
              </p:cNvSpPr>
              <p:nvPr/>
            </p:nvSpPr>
            <p:spPr bwMode="auto">
              <a:xfrm flipV="1">
                <a:off x="2980" y="121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7" name="Line 865"/>
              <p:cNvSpPr>
                <a:spLocks noChangeShapeType="1"/>
              </p:cNvSpPr>
              <p:nvPr/>
            </p:nvSpPr>
            <p:spPr bwMode="auto">
              <a:xfrm flipV="1">
                <a:off x="2980" y="1205"/>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8" name="Line 866"/>
              <p:cNvSpPr>
                <a:spLocks noChangeShapeType="1"/>
              </p:cNvSpPr>
              <p:nvPr/>
            </p:nvSpPr>
            <p:spPr bwMode="auto">
              <a:xfrm flipV="1">
                <a:off x="2980" y="119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9" name="Line 867"/>
              <p:cNvSpPr>
                <a:spLocks noChangeShapeType="1"/>
              </p:cNvSpPr>
              <p:nvPr/>
            </p:nvSpPr>
            <p:spPr bwMode="auto">
              <a:xfrm flipV="1">
                <a:off x="2980" y="118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0" name="Line 868"/>
              <p:cNvSpPr>
                <a:spLocks noChangeShapeType="1"/>
              </p:cNvSpPr>
              <p:nvPr/>
            </p:nvSpPr>
            <p:spPr bwMode="auto">
              <a:xfrm flipV="1">
                <a:off x="2980" y="1182"/>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1" name="Line 869"/>
              <p:cNvSpPr>
                <a:spLocks noChangeShapeType="1"/>
              </p:cNvSpPr>
              <p:nvPr/>
            </p:nvSpPr>
            <p:spPr bwMode="auto">
              <a:xfrm flipV="1">
                <a:off x="2980" y="117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2" name="Line 870"/>
              <p:cNvSpPr>
                <a:spLocks noChangeShapeType="1"/>
              </p:cNvSpPr>
              <p:nvPr/>
            </p:nvSpPr>
            <p:spPr bwMode="auto">
              <a:xfrm flipV="1">
                <a:off x="2980" y="116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3" name="Line 871"/>
              <p:cNvSpPr>
                <a:spLocks noChangeShapeType="1"/>
              </p:cNvSpPr>
              <p:nvPr/>
            </p:nvSpPr>
            <p:spPr bwMode="auto">
              <a:xfrm flipV="1">
                <a:off x="2980" y="1159"/>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4" name="Line 872"/>
              <p:cNvSpPr>
                <a:spLocks noChangeShapeType="1"/>
              </p:cNvSpPr>
              <p:nvPr/>
            </p:nvSpPr>
            <p:spPr bwMode="auto">
              <a:xfrm flipV="1">
                <a:off x="2980" y="115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5" name="Line 873"/>
              <p:cNvSpPr>
                <a:spLocks noChangeShapeType="1"/>
              </p:cNvSpPr>
              <p:nvPr/>
            </p:nvSpPr>
            <p:spPr bwMode="auto">
              <a:xfrm flipV="1">
                <a:off x="2980" y="114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6" name="Line 874"/>
              <p:cNvSpPr>
                <a:spLocks noChangeShapeType="1"/>
              </p:cNvSpPr>
              <p:nvPr/>
            </p:nvSpPr>
            <p:spPr bwMode="auto">
              <a:xfrm flipV="1">
                <a:off x="2980" y="1136"/>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7" name="Line 875"/>
              <p:cNvSpPr>
                <a:spLocks noChangeShapeType="1"/>
              </p:cNvSpPr>
              <p:nvPr/>
            </p:nvSpPr>
            <p:spPr bwMode="auto">
              <a:xfrm flipV="1">
                <a:off x="2980" y="112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8" name="Line 876"/>
              <p:cNvSpPr>
                <a:spLocks noChangeShapeType="1"/>
              </p:cNvSpPr>
              <p:nvPr/>
            </p:nvSpPr>
            <p:spPr bwMode="auto">
              <a:xfrm flipV="1">
                <a:off x="2980" y="112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9" name="Line 877"/>
              <p:cNvSpPr>
                <a:spLocks noChangeShapeType="1"/>
              </p:cNvSpPr>
              <p:nvPr/>
            </p:nvSpPr>
            <p:spPr bwMode="auto">
              <a:xfrm flipV="1">
                <a:off x="2980" y="1113"/>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0" name="Line 878"/>
              <p:cNvSpPr>
                <a:spLocks noChangeShapeType="1"/>
              </p:cNvSpPr>
              <p:nvPr/>
            </p:nvSpPr>
            <p:spPr bwMode="auto">
              <a:xfrm flipV="1">
                <a:off x="2980" y="110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1" name="Line 879"/>
              <p:cNvSpPr>
                <a:spLocks noChangeShapeType="1"/>
              </p:cNvSpPr>
              <p:nvPr/>
            </p:nvSpPr>
            <p:spPr bwMode="auto">
              <a:xfrm flipV="1">
                <a:off x="2980" y="109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2" name="Line 880"/>
              <p:cNvSpPr>
                <a:spLocks noChangeShapeType="1"/>
              </p:cNvSpPr>
              <p:nvPr/>
            </p:nvSpPr>
            <p:spPr bwMode="auto">
              <a:xfrm flipV="1">
                <a:off x="2980" y="108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3" name="Line 881"/>
              <p:cNvSpPr>
                <a:spLocks noChangeShapeType="1"/>
              </p:cNvSpPr>
              <p:nvPr/>
            </p:nvSpPr>
            <p:spPr bwMode="auto">
              <a:xfrm flipV="1">
                <a:off x="2980" y="108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4" name="Line 882"/>
              <p:cNvSpPr>
                <a:spLocks noChangeShapeType="1"/>
              </p:cNvSpPr>
              <p:nvPr/>
            </p:nvSpPr>
            <p:spPr bwMode="auto">
              <a:xfrm flipV="1">
                <a:off x="2980" y="107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5" name="Line 883"/>
              <p:cNvSpPr>
                <a:spLocks noChangeShapeType="1"/>
              </p:cNvSpPr>
              <p:nvPr/>
            </p:nvSpPr>
            <p:spPr bwMode="auto">
              <a:xfrm flipV="1">
                <a:off x="2980" y="106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6" name="Line 884"/>
              <p:cNvSpPr>
                <a:spLocks noChangeShapeType="1"/>
              </p:cNvSpPr>
              <p:nvPr/>
            </p:nvSpPr>
            <p:spPr bwMode="auto">
              <a:xfrm flipV="1">
                <a:off x="2980" y="105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7" name="Line 885"/>
              <p:cNvSpPr>
                <a:spLocks noChangeShapeType="1"/>
              </p:cNvSpPr>
              <p:nvPr/>
            </p:nvSpPr>
            <p:spPr bwMode="auto">
              <a:xfrm flipV="1">
                <a:off x="2980" y="105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8" name="Line 886"/>
              <p:cNvSpPr>
                <a:spLocks noChangeShapeType="1"/>
              </p:cNvSpPr>
              <p:nvPr/>
            </p:nvSpPr>
            <p:spPr bwMode="auto">
              <a:xfrm flipV="1">
                <a:off x="2980" y="104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9" name="Line 887"/>
              <p:cNvSpPr>
                <a:spLocks noChangeShapeType="1"/>
              </p:cNvSpPr>
              <p:nvPr/>
            </p:nvSpPr>
            <p:spPr bwMode="auto">
              <a:xfrm flipV="1">
                <a:off x="2980" y="103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0" name="Line 888"/>
              <p:cNvSpPr>
                <a:spLocks noChangeShapeType="1"/>
              </p:cNvSpPr>
              <p:nvPr/>
            </p:nvSpPr>
            <p:spPr bwMode="auto">
              <a:xfrm flipV="1">
                <a:off x="2980" y="102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1" name="Line 889"/>
              <p:cNvSpPr>
                <a:spLocks noChangeShapeType="1"/>
              </p:cNvSpPr>
              <p:nvPr/>
            </p:nvSpPr>
            <p:spPr bwMode="auto">
              <a:xfrm flipV="1">
                <a:off x="2980" y="102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2" name="Line 890"/>
              <p:cNvSpPr>
                <a:spLocks noChangeShapeType="1"/>
              </p:cNvSpPr>
              <p:nvPr/>
            </p:nvSpPr>
            <p:spPr bwMode="auto">
              <a:xfrm flipV="1">
                <a:off x="2980" y="1013"/>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3" name="Line 891"/>
              <p:cNvSpPr>
                <a:spLocks noChangeShapeType="1"/>
              </p:cNvSpPr>
              <p:nvPr/>
            </p:nvSpPr>
            <p:spPr bwMode="auto">
              <a:xfrm flipV="1">
                <a:off x="2980" y="100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4" name="Line 892"/>
              <p:cNvSpPr>
                <a:spLocks noChangeShapeType="1"/>
              </p:cNvSpPr>
              <p:nvPr/>
            </p:nvSpPr>
            <p:spPr bwMode="auto">
              <a:xfrm flipV="1">
                <a:off x="2980" y="99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5" name="Line 893"/>
              <p:cNvSpPr>
                <a:spLocks noChangeShapeType="1"/>
              </p:cNvSpPr>
              <p:nvPr/>
            </p:nvSpPr>
            <p:spPr bwMode="auto">
              <a:xfrm flipV="1">
                <a:off x="2980" y="990"/>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6" name="Line 894"/>
              <p:cNvSpPr>
                <a:spLocks noChangeShapeType="1"/>
              </p:cNvSpPr>
              <p:nvPr/>
            </p:nvSpPr>
            <p:spPr bwMode="auto">
              <a:xfrm flipV="1">
                <a:off x="2980" y="98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7" name="Line 895"/>
              <p:cNvSpPr>
                <a:spLocks noChangeShapeType="1"/>
              </p:cNvSpPr>
              <p:nvPr/>
            </p:nvSpPr>
            <p:spPr bwMode="auto">
              <a:xfrm flipV="1">
                <a:off x="2980" y="97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8" name="Line 896"/>
              <p:cNvSpPr>
                <a:spLocks noChangeShapeType="1"/>
              </p:cNvSpPr>
              <p:nvPr/>
            </p:nvSpPr>
            <p:spPr bwMode="auto">
              <a:xfrm flipV="1">
                <a:off x="2980" y="967"/>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9" name="Line 897"/>
              <p:cNvSpPr>
                <a:spLocks noChangeShapeType="1"/>
              </p:cNvSpPr>
              <p:nvPr/>
            </p:nvSpPr>
            <p:spPr bwMode="auto">
              <a:xfrm flipV="1">
                <a:off x="2980" y="95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0" name="Line 898"/>
              <p:cNvSpPr>
                <a:spLocks noChangeShapeType="1"/>
              </p:cNvSpPr>
              <p:nvPr/>
            </p:nvSpPr>
            <p:spPr bwMode="auto">
              <a:xfrm flipV="1">
                <a:off x="2980" y="95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1" name="Line 899"/>
              <p:cNvSpPr>
                <a:spLocks noChangeShapeType="1"/>
              </p:cNvSpPr>
              <p:nvPr/>
            </p:nvSpPr>
            <p:spPr bwMode="auto">
              <a:xfrm flipV="1">
                <a:off x="2980" y="944"/>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2" name="Line 900"/>
              <p:cNvSpPr>
                <a:spLocks noChangeShapeType="1"/>
              </p:cNvSpPr>
              <p:nvPr/>
            </p:nvSpPr>
            <p:spPr bwMode="auto">
              <a:xfrm flipV="1">
                <a:off x="2980" y="93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3" name="Line 901"/>
              <p:cNvSpPr>
                <a:spLocks noChangeShapeType="1"/>
              </p:cNvSpPr>
              <p:nvPr/>
            </p:nvSpPr>
            <p:spPr bwMode="auto">
              <a:xfrm flipV="1">
                <a:off x="2980" y="92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4" name="Line 902"/>
              <p:cNvSpPr>
                <a:spLocks noChangeShapeType="1"/>
              </p:cNvSpPr>
              <p:nvPr/>
            </p:nvSpPr>
            <p:spPr bwMode="auto">
              <a:xfrm flipV="1">
                <a:off x="2980" y="921"/>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5" name="Line 903"/>
              <p:cNvSpPr>
                <a:spLocks noChangeShapeType="1"/>
              </p:cNvSpPr>
              <p:nvPr/>
            </p:nvSpPr>
            <p:spPr bwMode="auto">
              <a:xfrm flipV="1">
                <a:off x="2980" y="91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6" name="Line 904"/>
              <p:cNvSpPr>
                <a:spLocks noChangeShapeType="1"/>
              </p:cNvSpPr>
              <p:nvPr/>
            </p:nvSpPr>
            <p:spPr bwMode="auto">
              <a:xfrm flipV="1">
                <a:off x="2980" y="90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7" name="Line 905"/>
              <p:cNvSpPr>
                <a:spLocks noChangeShapeType="1"/>
              </p:cNvSpPr>
              <p:nvPr/>
            </p:nvSpPr>
            <p:spPr bwMode="auto">
              <a:xfrm flipV="1">
                <a:off x="2980" y="89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8" name="Line 906"/>
              <p:cNvSpPr>
                <a:spLocks noChangeShapeType="1"/>
              </p:cNvSpPr>
              <p:nvPr/>
            </p:nvSpPr>
            <p:spPr bwMode="auto">
              <a:xfrm flipV="1">
                <a:off x="2980" y="89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9" name="Line 907"/>
              <p:cNvSpPr>
                <a:spLocks noChangeShapeType="1"/>
              </p:cNvSpPr>
              <p:nvPr/>
            </p:nvSpPr>
            <p:spPr bwMode="auto">
              <a:xfrm flipV="1">
                <a:off x="2980" y="88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0" name="Line 908"/>
              <p:cNvSpPr>
                <a:spLocks noChangeShapeType="1"/>
              </p:cNvSpPr>
              <p:nvPr/>
            </p:nvSpPr>
            <p:spPr bwMode="auto">
              <a:xfrm flipV="1">
                <a:off x="2980" y="87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1" name="Line 909"/>
              <p:cNvSpPr>
                <a:spLocks noChangeShapeType="1"/>
              </p:cNvSpPr>
              <p:nvPr/>
            </p:nvSpPr>
            <p:spPr bwMode="auto">
              <a:xfrm flipV="1">
                <a:off x="2980" y="86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2" name="Line 910"/>
              <p:cNvSpPr>
                <a:spLocks noChangeShapeType="1"/>
              </p:cNvSpPr>
              <p:nvPr/>
            </p:nvSpPr>
            <p:spPr bwMode="auto">
              <a:xfrm flipV="1">
                <a:off x="2980" y="85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3" name="Line 911"/>
              <p:cNvSpPr>
                <a:spLocks noChangeShapeType="1"/>
              </p:cNvSpPr>
              <p:nvPr/>
            </p:nvSpPr>
            <p:spPr bwMode="auto">
              <a:xfrm flipV="1">
                <a:off x="2980" y="85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4" name="Line 912"/>
              <p:cNvSpPr>
                <a:spLocks noChangeShapeType="1"/>
              </p:cNvSpPr>
              <p:nvPr/>
            </p:nvSpPr>
            <p:spPr bwMode="auto">
              <a:xfrm flipV="1">
                <a:off x="2980" y="84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5" name="Line 913"/>
              <p:cNvSpPr>
                <a:spLocks noChangeShapeType="1"/>
              </p:cNvSpPr>
              <p:nvPr/>
            </p:nvSpPr>
            <p:spPr bwMode="auto">
              <a:xfrm flipV="1">
                <a:off x="2980" y="83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6" name="Line 914"/>
              <p:cNvSpPr>
                <a:spLocks noChangeShapeType="1"/>
              </p:cNvSpPr>
              <p:nvPr/>
            </p:nvSpPr>
            <p:spPr bwMode="auto">
              <a:xfrm flipV="1">
                <a:off x="2980" y="82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7" name="Line 915"/>
              <p:cNvSpPr>
                <a:spLocks noChangeShapeType="1"/>
              </p:cNvSpPr>
              <p:nvPr/>
            </p:nvSpPr>
            <p:spPr bwMode="auto">
              <a:xfrm flipV="1">
                <a:off x="2980" y="821"/>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8" name="Line 916"/>
              <p:cNvSpPr>
                <a:spLocks noChangeShapeType="1"/>
              </p:cNvSpPr>
              <p:nvPr/>
            </p:nvSpPr>
            <p:spPr bwMode="auto">
              <a:xfrm flipV="1">
                <a:off x="2980" y="81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9" name="Line 917"/>
              <p:cNvSpPr>
                <a:spLocks noChangeShapeType="1"/>
              </p:cNvSpPr>
              <p:nvPr/>
            </p:nvSpPr>
            <p:spPr bwMode="auto">
              <a:xfrm flipV="1">
                <a:off x="2980" y="80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0" name="Line 918"/>
              <p:cNvSpPr>
                <a:spLocks noChangeShapeType="1"/>
              </p:cNvSpPr>
              <p:nvPr/>
            </p:nvSpPr>
            <p:spPr bwMode="auto">
              <a:xfrm flipV="1">
                <a:off x="2980" y="798"/>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1" name="Line 919"/>
              <p:cNvSpPr>
                <a:spLocks noChangeShapeType="1"/>
              </p:cNvSpPr>
              <p:nvPr/>
            </p:nvSpPr>
            <p:spPr bwMode="auto">
              <a:xfrm flipV="1">
                <a:off x="2980" y="79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2" name="Line 920"/>
              <p:cNvSpPr>
                <a:spLocks noChangeShapeType="1"/>
              </p:cNvSpPr>
              <p:nvPr/>
            </p:nvSpPr>
            <p:spPr bwMode="auto">
              <a:xfrm flipV="1">
                <a:off x="2980" y="78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3" name="Line 921"/>
              <p:cNvSpPr>
                <a:spLocks noChangeShapeType="1"/>
              </p:cNvSpPr>
              <p:nvPr/>
            </p:nvSpPr>
            <p:spPr bwMode="auto">
              <a:xfrm flipV="1">
                <a:off x="2980" y="775"/>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4" name="Line 922"/>
              <p:cNvSpPr>
                <a:spLocks noChangeShapeType="1"/>
              </p:cNvSpPr>
              <p:nvPr/>
            </p:nvSpPr>
            <p:spPr bwMode="auto">
              <a:xfrm flipV="1">
                <a:off x="2980" y="76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5" name="Line 923"/>
              <p:cNvSpPr>
                <a:spLocks noChangeShapeType="1"/>
              </p:cNvSpPr>
              <p:nvPr/>
            </p:nvSpPr>
            <p:spPr bwMode="auto">
              <a:xfrm flipV="1">
                <a:off x="2980" y="75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6" name="Line 924"/>
              <p:cNvSpPr>
                <a:spLocks noChangeShapeType="1"/>
              </p:cNvSpPr>
              <p:nvPr/>
            </p:nvSpPr>
            <p:spPr bwMode="auto">
              <a:xfrm flipV="1">
                <a:off x="2980" y="752"/>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7" name="Line 925"/>
              <p:cNvSpPr>
                <a:spLocks noChangeShapeType="1"/>
              </p:cNvSpPr>
              <p:nvPr/>
            </p:nvSpPr>
            <p:spPr bwMode="auto">
              <a:xfrm flipV="1">
                <a:off x="2980" y="74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8" name="Line 926"/>
              <p:cNvSpPr>
                <a:spLocks noChangeShapeType="1"/>
              </p:cNvSpPr>
              <p:nvPr/>
            </p:nvSpPr>
            <p:spPr bwMode="auto">
              <a:xfrm flipV="1">
                <a:off x="2980" y="73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9" name="Line 927"/>
              <p:cNvSpPr>
                <a:spLocks noChangeShapeType="1"/>
              </p:cNvSpPr>
              <p:nvPr/>
            </p:nvSpPr>
            <p:spPr bwMode="auto">
              <a:xfrm flipV="1">
                <a:off x="2980" y="729"/>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0" name="Line 928"/>
              <p:cNvSpPr>
                <a:spLocks noChangeShapeType="1"/>
              </p:cNvSpPr>
              <p:nvPr/>
            </p:nvSpPr>
            <p:spPr bwMode="auto">
              <a:xfrm flipV="1">
                <a:off x="2980" y="72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1" name="Line 929"/>
              <p:cNvSpPr>
                <a:spLocks noChangeShapeType="1"/>
              </p:cNvSpPr>
              <p:nvPr/>
            </p:nvSpPr>
            <p:spPr bwMode="auto">
              <a:xfrm flipV="1">
                <a:off x="2980" y="71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2" name="Line 930"/>
              <p:cNvSpPr>
                <a:spLocks noChangeShapeType="1"/>
              </p:cNvSpPr>
              <p:nvPr/>
            </p:nvSpPr>
            <p:spPr bwMode="auto">
              <a:xfrm flipV="1">
                <a:off x="2980" y="70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3" name="Line 931"/>
              <p:cNvSpPr>
                <a:spLocks noChangeShapeType="1"/>
              </p:cNvSpPr>
              <p:nvPr/>
            </p:nvSpPr>
            <p:spPr bwMode="auto">
              <a:xfrm flipV="1">
                <a:off x="2980" y="69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4" name="Line 932"/>
              <p:cNvSpPr>
                <a:spLocks noChangeShapeType="1"/>
              </p:cNvSpPr>
              <p:nvPr/>
            </p:nvSpPr>
            <p:spPr bwMode="auto">
              <a:xfrm flipV="1">
                <a:off x="2980" y="69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5" name="Line 933"/>
              <p:cNvSpPr>
                <a:spLocks noChangeShapeType="1"/>
              </p:cNvSpPr>
              <p:nvPr/>
            </p:nvSpPr>
            <p:spPr bwMode="auto">
              <a:xfrm flipV="1">
                <a:off x="2980" y="68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6" name="Line 934"/>
              <p:cNvSpPr>
                <a:spLocks noChangeShapeType="1"/>
              </p:cNvSpPr>
              <p:nvPr/>
            </p:nvSpPr>
            <p:spPr bwMode="auto">
              <a:xfrm flipV="1">
                <a:off x="2980" y="67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7" name="Line 935"/>
              <p:cNvSpPr>
                <a:spLocks noChangeShapeType="1"/>
              </p:cNvSpPr>
              <p:nvPr/>
            </p:nvSpPr>
            <p:spPr bwMode="auto">
              <a:xfrm flipV="1">
                <a:off x="2980" y="66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8" name="Line 936"/>
              <p:cNvSpPr>
                <a:spLocks noChangeShapeType="1"/>
              </p:cNvSpPr>
              <p:nvPr/>
            </p:nvSpPr>
            <p:spPr bwMode="auto">
              <a:xfrm flipV="1">
                <a:off x="2980" y="65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9" name="Line 937"/>
              <p:cNvSpPr>
                <a:spLocks noChangeShapeType="1"/>
              </p:cNvSpPr>
              <p:nvPr/>
            </p:nvSpPr>
            <p:spPr bwMode="auto">
              <a:xfrm flipV="1">
                <a:off x="2980" y="652"/>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0" name="Line 938"/>
              <p:cNvSpPr>
                <a:spLocks noChangeShapeType="1"/>
              </p:cNvSpPr>
              <p:nvPr/>
            </p:nvSpPr>
            <p:spPr bwMode="auto">
              <a:xfrm flipV="1">
                <a:off x="2980" y="64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1" name="Line 939"/>
              <p:cNvSpPr>
                <a:spLocks noChangeShapeType="1"/>
              </p:cNvSpPr>
              <p:nvPr/>
            </p:nvSpPr>
            <p:spPr bwMode="auto">
              <a:xfrm flipV="1">
                <a:off x="2980" y="63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2" name="Line 940"/>
              <p:cNvSpPr>
                <a:spLocks noChangeShapeType="1"/>
              </p:cNvSpPr>
              <p:nvPr/>
            </p:nvSpPr>
            <p:spPr bwMode="auto">
              <a:xfrm flipV="1">
                <a:off x="2980" y="629"/>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3" name="Line 941"/>
              <p:cNvSpPr>
                <a:spLocks noChangeShapeType="1"/>
              </p:cNvSpPr>
              <p:nvPr/>
            </p:nvSpPr>
            <p:spPr bwMode="auto">
              <a:xfrm flipV="1">
                <a:off x="2980" y="62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4" name="Line 942"/>
              <p:cNvSpPr>
                <a:spLocks noChangeShapeType="1"/>
              </p:cNvSpPr>
              <p:nvPr/>
            </p:nvSpPr>
            <p:spPr bwMode="auto">
              <a:xfrm flipV="1">
                <a:off x="2980" y="61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5" name="Line 943"/>
              <p:cNvSpPr>
                <a:spLocks noChangeShapeType="1"/>
              </p:cNvSpPr>
              <p:nvPr/>
            </p:nvSpPr>
            <p:spPr bwMode="auto">
              <a:xfrm flipV="1">
                <a:off x="2980" y="606"/>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6" name="Line 944"/>
              <p:cNvSpPr>
                <a:spLocks noChangeShapeType="1"/>
              </p:cNvSpPr>
              <p:nvPr/>
            </p:nvSpPr>
            <p:spPr bwMode="auto">
              <a:xfrm flipV="1">
                <a:off x="2980" y="59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7" name="Line 945"/>
              <p:cNvSpPr>
                <a:spLocks noChangeShapeType="1"/>
              </p:cNvSpPr>
              <p:nvPr/>
            </p:nvSpPr>
            <p:spPr bwMode="auto">
              <a:xfrm flipV="1">
                <a:off x="2980" y="59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8" name="Line 946"/>
              <p:cNvSpPr>
                <a:spLocks noChangeShapeType="1"/>
              </p:cNvSpPr>
              <p:nvPr/>
            </p:nvSpPr>
            <p:spPr bwMode="auto">
              <a:xfrm flipV="1">
                <a:off x="2980" y="583"/>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9" name="Line 947"/>
              <p:cNvSpPr>
                <a:spLocks noChangeShapeType="1"/>
              </p:cNvSpPr>
              <p:nvPr/>
            </p:nvSpPr>
            <p:spPr bwMode="auto">
              <a:xfrm flipV="1">
                <a:off x="2980" y="57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0" name="Line 948"/>
              <p:cNvSpPr>
                <a:spLocks noChangeShapeType="1"/>
              </p:cNvSpPr>
              <p:nvPr/>
            </p:nvSpPr>
            <p:spPr bwMode="auto">
              <a:xfrm flipV="1">
                <a:off x="2980" y="56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1" name="Line 949"/>
              <p:cNvSpPr>
                <a:spLocks noChangeShapeType="1"/>
              </p:cNvSpPr>
              <p:nvPr/>
            </p:nvSpPr>
            <p:spPr bwMode="auto">
              <a:xfrm flipV="1">
                <a:off x="2980" y="560"/>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2" name="Line 950"/>
              <p:cNvSpPr>
                <a:spLocks noChangeShapeType="1"/>
              </p:cNvSpPr>
              <p:nvPr/>
            </p:nvSpPr>
            <p:spPr bwMode="auto">
              <a:xfrm flipV="1">
                <a:off x="2980" y="55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3" name="Line 951"/>
              <p:cNvSpPr>
                <a:spLocks noChangeShapeType="1"/>
              </p:cNvSpPr>
              <p:nvPr/>
            </p:nvSpPr>
            <p:spPr bwMode="auto">
              <a:xfrm flipV="1">
                <a:off x="2980" y="54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4" name="Line 952"/>
              <p:cNvSpPr>
                <a:spLocks noChangeShapeType="1"/>
              </p:cNvSpPr>
              <p:nvPr/>
            </p:nvSpPr>
            <p:spPr bwMode="auto">
              <a:xfrm flipV="1">
                <a:off x="2980" y="53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5" name="Line 953"/>
              <p:cNvSpPr>
                <a:spLocks noChangeShapeType="1"/>
              </p:cNvSpPr>
              <p:nvPr/>
            </p:nvSpPr>
            <p:spPr bwMode="auto">
              <a:xfrm flipV="1">
                <a:off x="2980" y="52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6" name="Line 954"/>
              <p:cNvSpPr>
                <a:spLocks noChangeShapeType="1"/>
              </p:cNvSpPr>
              <p:nvPr/>
            </p:nvSpPr>
            <p:spPr bwMode="auto">
              <a:xfrm flipV="1">
                <a:off x="2415" y="3378"/>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7" name="Line 955"/>
              <p:cNvSpPr>
                <a:spLocks noChangeShapeType="1"/>
              </p:cNvSpPr>
              <p:nvPr/>
            </p:nvSpPr>
            <p:spPr bwMode="auto">
              <a:xfrm flipV="1">
                <a:off x="2415" y="336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8" name="Line 956"/>
              <p:cNvSpPr>
                <a:spLocks noChangeShapeType="1"/>
              </p:cNvSpPr>
              <p:nvPr/>
            </p:nvSpPr>
            <p:spPr bwMode="auto">
              <a:xfrm flipV="1">
                <a:off x="2415" y="336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9" name="Line 957"/>
              <p:cNvSpPr>
                <a:spLocks noChangeShapeType="1"/>
              </p:cNvSpPr>
              <p:nvPr/>
            </p:nvSpPr>
            <p:spPr bwMode="auto">
              <a:xfrm flipV="1">
                <a:off x="2415" y="3345"/>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0" name="Line 958"/>
              <p:cNvSpPr>
                <a:spLocks noChangeShapeType="1"/>
              </p:cNvSpPr>
              <p:nvPr/>
            </p:nvSpPr>
            <p:spPr bwMode="auto">
              <a:xfrm flipV="1">
                <a:off x="2415" y="3336"/>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1" name="Line 959"/>
              <p:cNvSpPr>
                <a:spLocks noChangeShapeType="1"/>
              </p:cNvSpPr>
              <p:nvPr/>
            </p:nvSpPr>
            <p:spPr bwMode="auto">
              <a:xfrm flipV="1">
                <a:off x="2415" y="332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2" name="Line 960"/>
              <p:cNvSpPr>
                <a:spLocks noChangeShapeType="1"/>
              </p:cNvSpPr>
              <p:nvPr/>
            </p:nvSpPr>
            <p:spPr bwMode="auto">
              <a:xfrm flipV="1">
                <a:off x="2415" y="3312"/>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3" name="Line 961"/>
              <p:cNvSpPr>
                <a:spLocks noChangeShapeType="1"/>
              </p:cNvSpPr>
              <p:nvPr/>
            </p:nvSpPr>
            <p:spPr bwMode="auto">
              <a:xfrm flipV="1">
                <a:off x="2415" y="3304"/>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4" name="Line 962"/>
              <p:cNvSpPr>
                <a:spLocks noChangeShapeType="1"/>
              </p:cNvSpPr>
              <p:nvPr/>
            </p:nvSpPr>
            <p:spPr bwMode="auto">
              <a:xfrm flipV="1">
                <a:off x="2415" y="329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5" name="Line 963"/>
              <p:cNvSpPr>
                <a:spLocks noChangeShapeType="1"/>
              </p:cNvSpPr>
              <p:nvPr/>
            </p:nvSpPr>
            <p:spPr bwMode="auto">
              <a:xfrm flipV="1">
                <a:off x="2415" y="3279"/>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6" name="Line 964"/>
              <p:cNvSpPr>
                <a:spLocks noChangeShapeType="1"/>
              </p:cNvSpPr>
              <p:nvPr/>
            </p:nvSpPr>
            <p:spPr bwMode="auto">
              <a:xfrm flipV="1">
                <a:off x="2415" y="327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7" name="Line 965"/>
              <p:cNvSpPr>
                <a:spLocks noChangeShapeType="1"/>
              </p:cNvSpPr>
              <p:nvPr/>
            </p:nvSpPr>
            <p:spPr bwMode="auto">
              <a:xfrm flipV="1">
                <a:off x="2415" y="326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8" name="Line 966"/>
              <p:cNvSpPr>
                <a:spLocks noChangeShapeType="1"/>
              </p:cNvSpPr>
              <p:nvPr/>
            </p:nvSpPr>
            <p:spPr bwMode="auto">
              <a:xfrm flipV="1">
                <a:off x="2415" y="3246"/>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9" name="Line 967"/>
              <p:cNvSpPr>
                <a:spLocks noChangeShapeType="1"/>
              </p:cNvSpPr>
              <p:nvPr/>
            </p:nvSpPr>
            <p:spPr bwMode="auto">
              <a:xfrm flipV="1">
                <a:off x="2415" y="323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0" name="Line 968"/>
              <p:cNvSpPr>
                <a:spLocks noChangeShapeType="1"/>
              </p:cNvSpPr>
              <p:nvPr/>
            </p:nvSpPr>
            <p:spPr bwMode="auto">
              <a:xfrm flipV="1">
                <a:off x="2415" y="3230"/>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1" name="Line 969"/>
              <p:cNvSpPr>
                <a:spLocks noChangeShapeType="1"/>
              </p:cNvSpPr>
              <p:nvPr/>
            </p:nvSpPr>
            <p:spPr bwMode="auto">
              <a:xfrm flipV="1">
                <a:off x="2415" y="3214"/>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2" name="Line 970"/>
              <p:cNvSpPr>
                <a:spLocks noChangeShapeType="1"/>
              </p:cNvSpPr>
              <p:nvPr/>
            </p:nvSpPr>
            <p:spPr bwMode="auto">
              <a:xfrm flipV="1">
                <a:off x="2415" y="320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3" name="Line 971"/>
              <p:cNvSpPr>
                <a:spLocks noChangeShapeType="1"/>
              </p:cNvSpPr>
              <p:nvPr/>
            </p:nvSpPr>
            <p:spPr bwMode="auto">
              <a:xfrm flipV="1">
                <a:off x="2415" y="319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4" name="Line 972"/>
              <p:cNvSpPr>
                <a:spLocks noChangeShapeType="1"/>
              </p:cNvSpPr>
              <p:nvPr/>
            </p:nvSpPr>
            <p:spPr bwMode="auto">
              <a:xfrm flipV="1">
                <a:off x="2415" y="3181"/>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5" name="Line 973"/>
              <p:cNvSpPr>
                <a:spLocks noChangeShapeType="1"/>
              </p:cNvSpPr>
              <p:nvPr/>
            </p:nvSpPr>
            <p:spPr bwMode="auto">
              <a:xfrm flipV="1">
                <a:off x="2415" y="317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6" name="Line 974"/>
              <p:cNvSpPr>
                <a:spLocks noChangeShapeType="1"/>
              </p:cNvSpPr>
              <p:nvPr/>
            </p:nvSpPr>
            <p:spPr bwMode="auto">
              <a:xfrm flipV="1">
                <a:off x="2415" y="316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7" name="Line 975"/>
              <p:cNvSpPr>
                <a:spLocks noChangeShapeType="1"/>
              </p:cNvSpPr>
              <p:nvPr/>
            </p:nvSpPr>
            <p:spPr bwMode="auto">
              <a:xfrm flipV="1">
                <a:off x="2415" y="3148"/>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8" name="Line 976"/>
              <p:cNvSpPr>
                <a:spLocks noChangeShapeType="1"/>
              </p:cNvSpPr>
              <p:nvPr/>
            </p:nvSpPr>
            <p:spPr bwMode="auto">
              <a:xfrm flipV="1">
                <a:off x="2415" y="313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9" name="Line 977"/>
              <p:cNvSpPr>
                <a:spLocks noChangeShapeType="1"/>
              </p:cNvSpPr>
              <p:nvPr/>
            </p:nvSpPr>
            <p:spPr bwMode="auto">
              <a:xfrm flipV="1">
                <a:off x="2415" y="313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0" name="Line 978"/>
              <p:cNvSpPr>
                <a:spLocks noChangeShapeType="1"/>
              </p:cNvSpPr>
              <p:nvPr/>
            </p:nvSpPr>
            <p:spPr bwMode="auto">
              <a:xfrm flipV="1">
                <a:off x="2415" y="3115"/>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1" name="Line 979"/>
              <p:cNvSpPr>
                <a:spLocks noChangeShapeType="1"/>
              </p:cNvSpPr>
              <p:nvPr/>
            </p:nvSpPr>
            <p:spPr bwMode="auto">
              <a:xfrm flipV="1">
                <a:off x="2415" y="3107"/>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2" name="Line 980"/>
              <p:cNvSpPr>
                <a:spLocks noChangeShapeType="1"/>
              </p:cNvSpPr>
              <p:nvPr/>
            </p:nvSpPr>
            <p:spPr bwMode="auto">
              <a:xfrm flipV="1">
                <a:off x="2415" y="309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3" name="Line 981"/>
              <p:cNvSpPr>
                <a:spLocks noChangeShapeType="1"/>
              </p:cNvSpPr>
              <p:nvPr/>
            </p:nvSpPr>
            <p:spPr bwMode="auto">
              <a:xfrm flipV="1">
                <a:off x="2415" y="3082"/>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4" name="Line 982"/>
              <p:cNvSpPr>
                <a:spLocks noChangeShapeType="1"/>
              </p:cNvSpPr>
              <p:nvPr/>
            </p:nvSpPr>
            <p:spPr bwMode="auto">
              <a:xfrm flipV="1">
                <a:off x="2415" y="307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5" name="Line 983"/>
              <p:cNvSpPr>
                <a:spLocks noChangeShapeType="1"/>
              </p:cNvSpPr>
              <p:nvPr/>
            </p:nvSpPr>
            <p:spPr bwMode="auto">
              <a:xfrm flipV="1">
                <a:off x="2415" y="306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6" name="Line 984"/>
              <p:cNvSpPr>
                <a:spLocks noChangeShapeType="1"/>
              </p:cNvSpPr>
              <p:nvPr/>
            </p:nvSpPr>
            <p:spPr bwMode="auto">
              <a:xfrm flipV="1">
                <a:off x="2415" y="3049"/>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7" name="Line 985"/>
              <p:cNvSpPr>
                <a:spLocks noChangeShapeType="1"/>
              </p:cNvSpPr>
              <p:nvPr/>
            </p:nvSpPr>
            <p:spPr bwMode="auto">
              <a:xfrm flipV="1">
                <a:off x="2415" y="304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8" name="Line 986"/>
              <p:cNvSpPr>
                <a:spLocks noChangeShapeType="1"/>
              </p:cNvSpPr>
              <p:nvPr/>
            </p:nvSpPr>
            <p:spPr bwMode="auto">
              <a:xfrm flipV="1">
                <a:off x="2415" y="3033"/>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9" name="Line 987"/>
              <p:cNvSpPr>
                <a:spLocks noChangeShapeType="1"/>
              </p:cNvSpPr>
              <p:nvPr/>
            </p:nvSpPr>
            <p:spPr bwMode="auto">
              <a:xfrm flipV="1">
                <a:off x="2415" y="3017"/>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0" name="Line 988"/>
              <p:cNvSpPr>
                <a:spLocks noChangeShapeType="1"/>
              </p:cNvSpPr>
              <p:nvPr/>
            </p:nvSpPr>
            <p:spPr bwMode="auto">
              <a:xfrm flipV="1">
                <a:off x="2415" y="300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1" name="Line 989"/>
              <p:cNvSpPr>
                <a:spLocks noChangeShapeType="1"/>
              </p:cNvSpPr>
              <p:nvPr/>
            </p:nvSpPr>
            <p:spPr bwMode="auto">
              <a:xfrm flipV="1">
                <a:off x="2415" y="300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2" name="Line 990"/>
              <p:cNvSpPr>
                <a:spLocks noChangeShapeType="1"/>
              </p:cNvSpPr>
              <p:nvPr/>
            </p:nvSpPr>
            <p:spPr bwMode="auto">
              <a:xfrm flipV="1">
                <a:off x="2415" y="2984"/>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3" name="Line 991"/>
              <p:cNvSpPr>
                <a:spLocks noChangeShapeType="1"/>
              </p:cNvSpPr>
              <p:nvPr/>
            </p:nvSpPr>
            <p:spPr bwMode="auto">
              <a:xfrm flipV="1">
                <a:off x="2415" y="297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4" name="Line 992"/>
              <p:cNvSpPr>
                <a:spLocks noChangeShapeType="1"/>
              </p:cNvSpPr>
              <p:nvPr/>
            </p:nvSpPr>
            <p:spPr bwMode="auto">
              <a:xfrm flipV="1">
                <a:off x="2415" y="296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5" name="Line 993"/>
              <p:cNvSpPr>
                <a:spLocks noChangeShapeType="1"/>
              </p:cNvSpPr>
              <p:nvPr/>
            </p:nvSpPr>
            <p:spPr bwMode="auto">
              <a:xfrm flipV="1">
                <a:off x="2415" y="2951"/>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6" name="Line 994"/>
              <p:cNvSpPr>
                <a:spLocks noChangeShapeType="1"/>
              </p:cNvSpPr>
              <p:nvPr/>
            </p:nvSpPr>
            <p:spPr bwMode="auto">
              <a:xfrm flipV="1">
                <a:off x="2415" y="2943"/>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7" name="Line 995"/>
              <p:cNvSpPr>
                <a:spLocks noChangeShapeType="1"/>
              </p:cNvSpPr>
              <p:nvPr/>
            </p:nvSpPr>
            <p:spPr bwMode="auto">
              <a:xfrm flipV="1">
                <a:off x="2415" y="293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8" name="Line 996"/>
              <p:cNvSpPr>
                <a:spLocks noChangeShapeType="1"/>
              </p:cNvSpPr>
              <p:nvPr/>
            </p:nvSpPr>
            <p:spPr bwMode="auto">
              <a:xfrm flipV="1">
                <a:off x="2415" y="2918"/>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9" name="Line 997"/>
              <p:cNvSpPr>
                <a:spLocks noChangeShapeType="1"/>
              </p:cNvSpPr>
              <p:nvPr/>
            </p:nvSpPr>
            <p:spPr bwMode="auto">
              <a:xfrm flipV="1">
                <a:off x="2415" y="291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0" name="Line 998"/>
              <p:cNvSpPr>
                <a:spLocks noChangeShapeType="1"/>
              </p:cNvSpPr>
              <p:nvPr/>
            </p:nvSpPr>
            <p:spPr bwMode="auto">
              <a:xfrm flipV="1">
                <a:off x="2415" y="290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1" name="Line 999"/>
              <p:cNvSpPr>
                <a:spLocks noChangeShapeType="1"/>
              </p:cNvSpPr>
              <p:nvPr/>
            </p:nvSpPr>
            <p:spPr bwMode="auto">
              <a:xfrm flipV="1">
                <a:off x="2415" y="2885"/>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2" name="Line 1000"/>
              <p:cNvSpPr>
                <a:spLocks noChangeShapeType="1"/>
              </p:cNvSpPr>
              <p:nvPr/>
            </p:nvSpPr>
            <p:spPr bwMode="auto">
              <a:xfrm flipV="1">
                <a:off x="2415" y="287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3" name="Line 1001"/>
              <p:cNvSpPr>
                <a:spLocks noChangeShapeType="1"/>
              </p:cNvSpPr>
              <p:nvPr/>
            </p:nvSpPr>
            <p:spPr bwMode="auto">
              <a:xfrm flipV="1">
                <a:off x="2415" y="2869"/>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4" name="Line 1002"/>
              <p:cNvSpPr>
                <a:spLocks noChangeShapeType="1"/>
              </p:cNvSpPr>
              <p:nvPr/>
            </p:nvSpPr>
            <p:spPr bwMode="auto">
              <a:xfrm flipV="1">
                <a:off x="2415" y="2853"/>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5" name="Line 1003"/>
              <p:cNvSpPr>
                <a:spLocks noChangeShapeType="1"/>
              </p:cNvSpPr>
              <p:nvPr/>
            </p:nvSpPr>
            <p:spPr bwMode="auto">
              <a:xfrm flipV="1">
                <a:off x="2415" y="284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6" name="Line 1004"/>
              <p:cNvSpPr>
                <a:spLocks noChangeShapeType="1"/>
              </p:cNvSpPr>
              <p:nvPr/>
            </p:nvSpPr>
            <p:spPr bwMode="auto">
              <a:xfrm flipV="1">
                <a:off x="2415" y="2836"/>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7" name="Line 1005"/>
              <p:cNvSpPr>
                <a:spLocks noChangeShapeType="1"/>
              </p:cNvSpPr>
              <p:nvPr/>
            </p:nvSpPr>
            <p:spPr bwMode="auto">
              <a:xfrm flipV="1">
                <a:off x="2415" y="2820"/>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8" name="Line 1006"/>
              <p:cNvSpPr>
                <a:spLocks noChangeShapeType="1"/>
              </p:cNvSpPr>
              <p:nvPr/>
            </p:nvSpPr>
            <p:spPr bwMode="auto">
              <a:xfrm flipV="1">
                <a:off x="2415" y="281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9" name="Line 1007"/>
              <p:cNvSpPr>
                <a:spLocks noChangeShapeType="1"/>
              </p:cNvSpPr>
              <p:nvPr/>
            </p:nvSpPr>
            <p:spPr bwMode="auto">
              <a:xfrm flipV="1">
                <a:off x="2415" y="2803"/>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0" name="Line 1008"/>
              <p:cNvSpPr>
                <a:spLocks noChangeShapeType="1"/>
              </p:cNvSpPr>
              <p:nvPr/>
            </p:nvSpPr>
            <p:spPr bwMode="auto">
              <a:xfrm flipV="1">
                <a:off x="2415" y="2787"/>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8" name="Group 1210"/>
            <p:cNvGrpSpPr>
              <a:grpSpLocks/>
            </p:cNvGrpSpPr>
            <p:nvPr/>
          </p:nvGrpSpPr>
          <p:grpSpPr bwMode="auto">
            <a:xfrm>
              <a:off x="3833813" y="958850"/>
              <a:ext cx="0" cy="3455987"/>
              <a:chOff x="2415" y="604"/>
              <a:chExt cx="0" cy="2177"/>
            </a:xfrm>
          </p:grpSpPr>
          <p:sp>
            <p:nvSpPr>
              <p:cNvPr id="401" name="Line 1010"/>
              <p:cNvSpPr>
                <a:spLocks noChangeShapeType="1"/>
              </p:cNvSpPr>
              <p:nvPr/>
            </p:nvSpPr>
            <p:spPr bwMode="auto">
              <a:xfrm flipV="1">
                <a:off x="2415" y="2779"/>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1011"/>
              <p:cNvSpPr>
                <a:spLocks noChangeShapeType="1"/>
              </p:cNvSpPr>
              <p:nvPr/>
            </p:nvSpPr>
            <p:spPr bwMode="auto">
              <a:xfrm flipV="1">
                <a:off x="2415" y="277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1012"/>
              <p:cNvSpPr>
                <a:spLocks noChangeShapeType="1"/>
              </p:cNvSpPr>
              <p:nvPr/>
            </p:nvSpPr>
            <p:spPr bwMode="auto">
              <a:xfrm flipV="1">
                <a:off x="2415" y="2754"/>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1013"/>
              <p:cNvSpPr>
                <a:spLocks noChangeShapeType="1"/>
              </p:cNvSpPr>
              <p:nvPr/>
            </p:nvSpPr>
            <p:spPr bwMode="auto">
              <a:xfrm flipV="1">
                <a:off x="2415" y="2746"/>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1014"/>
              <p:cNvSpPr>
                <a:spLocks noChangeShapeType="1"/>
              </p:cNvSpPr>
              <p:nvPr/>
            </p:nvSpPr>
            <p:spPr bwMode="auto">
              <a:xfrm flipV="1">
                <a:off x="2415" y="273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1015"/>
              <p:cNvSpPr>
                <a:spLocks noChangeShapeType="1"/>
              </p:cNvSpPr>
              <p:nvPr/>
            </p:nvSpPr>
            <p:spPr bwMode="auto">
              <a:xfrm flipV="1">
                <a:off x="2415" y="2721"/>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1016"/>
              <p:cNvSpPr>
                <a:spLocks noChangeShapeType="1"/>
              </p:cNvSpPr>
              <p:nvPr/>
            </p:nvSpPr>
            <p:spPr bwMode="auto">
              <a:xfrm flipV="1">
                <a:off x="2415" y="2713"/>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1017"/>
              <p:cNvSpPr>
                <a:spLocks noChangeShapeType="1"/>
              </p:cNvSpPr>
              <p:nvPr/>
            </p:nvSpPr>
            <p:spPr bwMode="auto">
              <a:xfrm flipV="1">
                <a:off x="2415" y="270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1018"/>
              <p:cNvSpPr>
                <a:spLocks noChangeShapeType="1"/>
              </p:cNvSpPr>
              <p:nvPr/>
            </p:nvSpPr>
            <p:spPr bwMode="auto">
              <a:xfrm flipV="1">
                <a:off x="2415" y="2688"/>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1019"/>
              <p:cNvSpPr>
                <a:spLocks noChangeShapeType="1"/>
              </p:cNvSpPr>
              <p:nvPr/>
            </p:nvSpPr>
            <p:spPr bwMode="auto">
              <a:xfrm flipV="1">
                <a:off x="2415" y="268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1020"/>
              <p:cNvSpPr>
                <a:spLocks noChangeShapeType="1"/>
              </p:cNvSpPr>
              <p:nvPr/>
            </p:nvSpPr>
            <p:spPr bwMode="auto">
              <a:xfrm flipV="1">
                <a:off x="2415" y="2672"/>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1021"/>
              <p:cNvSpPr>
                <a:spLocks noChangeShapeType="1"/>
              </p:cNvSpPr>
              <p:nvPr/>
            </p:nvSpPr>
            <p:spPr bwMode="auto">
              <a:xfrm flipV="1">
                <a:off x="2415" y="2656"/>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1022"/>
              <p:cNvSpPr>
                <a:spLocks noChangeShapeType="1"/>
              </p:cNvSpPr>
              <p:nvPr/>
            </p:nvSpPr>
            <p:spPr bwMode="auto">
              <a:xfrm flipV="1">
                <a:off x="2415" y="264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1023"/>
              <p:cNvSpPr>
                <a:spLocks noChangeShapeType="1"/>
              </p:cNvSpPr>
              <p:nvPr/>
            </p:nvSpPr>
            <p:spPr bwMode="auto">
              <a:xfrm flipV="1">
                <a:off x="2415" y="263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1024"/>
              <p:cNvSpPr>
                <a:spLocks noChangeShapeType="1"/>
              </p:cNvSpPr>
              <p:nvPr/>
            </p:nvSpPr>
            <p:spPr bwMode="auto">
              <a:xfrm flipV="1">
                <a:off x="2415" y="2623"/>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1025"/>
              <p:cNvSpPr>
                <a:spLocks noChangeShapeType="1"/>
              </p:cNvSpPr>
              <p:nvPr/>
            </p:nvSpPr>
            <p:spPr bwMode="auto">
              <a:xfrm flipV="1">
                <a:off x="2415" y="261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1026"/>
              <p:cNvSpPr>
                <a:spLocks noChangeShapeType="1"/>
              </p:cNvSpPr>
              <p:nvPr/>
            </p:nvSpPr>
            <p:spPr bwMode="auto">
              <a:xfrm flipV="1">
                <a:off x="2415" y="2606"/>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1027"/>
              <p:cNvSpPr>
                <a:spLocks noChangeShapeType="1"/>
              </p:cNvSpPr>
              <p:nvPr/>
            </p:nvSpPr>
            <p:spPr bwMode="auto">
              <a:xfrm flipV="1">
                <a:off x="2415" y="2590"/>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1028"/>
              <p:cNvSpPr>
                <a:spLocks noChangeShapeType="1"/>
              </p:cNvSpPr>
              <p:nvPr/>
            </p:nvSpPr>
            <p:spPr bwMode="auto">
              <a:xfrm flipV="1">
                <a:off x="2415" y="2582"/>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1029"/>
              <p:cNvSpPr>
                <a:spLocks noChangeShapeType="1"/>
              </p:cNvSpPr>
              <p:nvPr/>
            </p:nvSpPr>
            <p:spPr bwMode="auto">
              <a:xfrm flipV="1">
                <a:off x="2415" y="2573"/>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1030"/>
              <p:cNvSpPr>
                <a:spLocks noChangeShapeType="1"/>
              </p:cNvSpPr>
              <p:nvPr/>
            </p:nvSpPr>
            <p:spPr bwMode="auto">
              <a:xfrm flipV="1">
                <a:off x="2415" y="2557"/>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1031"/>
              <p:cNvSpPr>
                <a:spLocks noChangeShapeType="1"/>
              </p:cNvSpPr>
              <p:nvPr/>
            </p:nvSpPr>
            <p:spPr bwMode="auto">
              <a:xfrm flipV="1">
                <a:off x="2415" y="254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1032"/>
              <p:cNvSpPr>
                <a:spLocks noChangeShapeType="1"/>
              </p:cNvSpPr>
              <p:nvPr/>
            </p:nvSpPr>
            <p:spPr bwMode="auto">
              <a:xfrm flipV="1">
                <a:off x="2415" y="254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1033"/>
              <p:cNvSpPr>
                <a:spLocks noChangeShapeType="1"/>
              </p:cNvSpPr>
              <p:nvPr/>
            </p:nvSpPr>
            <p:spPr bwMode="auto">
              <a:xfrm flipV="1">
                <a:off x="2415" y="2524"/>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1034"/>
              <p:cNvSpPr>
                <a:spLocks noChangeShapeType="1"/>
              </p:cNvSpPr>
              <p:nvPr/>
            </p:nvSpPr>
            <p:spPr bwMode="auto">
              <a:xfrm flipV="1">
                <a:off x="2415" y="2516"/>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1035"/>
              <p:cNvSpPr>
                <a:spLocks noChangeShapeType="1"/>
              </p:cNvSpPr>
              <p:nvPr/>
            </p:nvSpPr>
            <p:spPr bwMode="auto">
              <a:xfrm flipV="1">
                <a:off x="2415" y="2508"/>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1036"/>
              <p:cNvSpPr>
                <a:spLocks noChangeShapeType="1"/>
              </p:cNvSpPr>
              <p:nvPr/>
            </p:nvSpPr>
            <p:spPr bwMode="auto">
              <a:xfrm flipV="1">
                <a:off x="2415" y="2492"/>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1037"/>
              <p:cNvSpPr>
                <a:spLocks noChangeShapeType="1"/>
              </p:cNvSpPr>
              <p:nvPr/>
            </p:nvSpPr>
            <p:spPr bwMode="auto">
              <a:xfrm flipV="1">
                <a:off x="2415" y="2483"/>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1038"/>
              <p:cNvSpPr>
                <a:spLocks noChangeShapeType="1"/>
              </p:cNvSpPr>
              <p:nvPr/>
            </p:nvSpPr>
            <p:spPr bwMode="auto">
              <a:xfrm flipV="1">
                <a:off x="2415" y="247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1039"/>
              <p:cNvSpPr>
                <a:spLocks noChangeShapeType="1"/>
              </p:cNvSpPr>
              <p:nvPr/>
            </p:nvSpPr>
            <p:spPr bwMode="auto">
              <a:xfrm flipV="1">
                <a:off x="2415" y="2459"/>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1040"/>
              <p:cNvSpPr>
                <a:spLocks noChangeShapeType="1"/>
              </p:cNvSpPr>
              <p:nvPr/>
            </p:nvSpPr>
            <p:spPr bwMode="auto">
              <a:xfrm flipV="1">
                <a:off x="2415" y="245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1041"/>
              <p:cNvSpPr>
                <a:spLocks noChangeShapeType="1"/>
              </p:cNvSpPr>
              <p:nvPr/>
            </p:nvSpPr>
            <p:spPr bwMode="auto">
              <a:xfrm flipV="1">
                <a:off x="2415" y="244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Line 1042"/>
              <p:cNvSpPr>
                <a:spLocks noChangeShapeType="1"/>
              </p:cNvSpPr>
              <p:nvPr/>
            </p:nvSpPr>
            <p:spPr bwMode="auto">
              <a:xfrm flipV="1">
                <a:off x="2415" y="2426"/>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Line 1043"/>
              <p:cNvSpPr>
                <a:spLocks noChangeShapeType="1"/>
              </p:cNvSpPr>
              <p:nvPr/>
            </p:nvSpPr>
            <p:spPr bwMode="auto">
              <a:xfrm flipV="1">
                <a:off x="2415" y="2418"/>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Line 1044"/>
              <p:cNvSpPr>
                <a:spLocks noChangeShapeType="1"/>
              </p:cNvSpPr>
              <p:nvPr/>
            </p:nvSpPr>
            <p:spPr bwMode="auto">
              <a:xfrm flipV="1">
                <a:off x="2415" y="240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Line 1045"/>
              <p:cNvSpPr>
                <a:spLocks noChangeShapeType="1"/>
              </p:cNvSpPr>
              <p:nvPr/>
            </p:nvSpPr>
            <p:spPr bwMode="auto">
              <a:xfrm flipV="1">
                <a:off x="2415" y="2393"/>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Line 1046"/>
              <p:cNvSpPr>
                <a:spLocks noChangeShapeType="1"/>
              </p:cNvSpPr>
              <p:nvPr/>
            </p:nvSpPr>
            <p:spPr bwMode="auto">
              <a:xfrm flipV="1">
                <a:off x="2415" y="2385"/>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Line 1047"/>
              <p:cNvSpPr>
                <a:spLocks noChangeShapeType="1"/>
              </p:cNvSpPr>
              <p:nvPr/>
            </p:nvSpPr>
            <p:spPr bwMode="auto">
              <a:xfrm flipV="1">
                <a:off x="2415" y="2376"/>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Line 1048"/>
              <p:cNvSpPr>
                <a:spLocks noChangeShapeType="1"/>
              </p:cNvSpPr>
              <p:nvPr/>
            </p:nvSpPr>
            <p:spPr bwMode="auto">
              <a:xfrm flipV="1">
                <a:off x="2415" y="2360"/>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Line 1049"/>
              <p:cNvSpPr>
                <a:spLocks noChangeShapeType="1"/>
              </p:cNvSpPr>
              <p:nvPr/>
            </p:nvSpPr>
            <p:spPr bwMode="auto">
              <a:xfrm flipV="1">
                <a:off x="2415" y="235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Line 1050"/>
              <p:cNvSpPr>
                <a:spLocks noChangeShapeType="1"/>
              </p:cNvSpPr>
              <p:nvPr/>
            </p:nvSpPr>
            <p:spPr bwMode="auto">
              <a:xfrm flipV="1">
                <a:off x="2415" y="2344"/>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Line 1051"/>
              <p:cNvSpPr>
                <a:spLocks noChangeShapeType="1"/>
              </p:cNvSpPr>
              <p:nvPr/>
            </p:nvSpPr>
            <p:spPr bwMode="auto">
              <a:xfrm flipV="1">
                <a:off x="2415" y="2327"/>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Line 1052"/>
              <p:cNvSpPr>
                <a:spLocks noChangeShapeType="1"/>
              </p:cNvSpPr>
              <p:nvPr/>
            </p:nvSpPr>
            <p:spPr bwMode="auto">
              <a:xfrm flipV="1">
                <a:off x="2415" y="231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Line 1053"/>
              <p:cNvSpPr>
                <a:spLocks noChangeShapeType="1"/>
              </p:cNvSpPr>
              <p:nvPr/>
            </p:nvSpPr>
            <p:spPr bwMode="auto">
              <a:xfrm flipV="1">
                <a:off x="2415" y="2311"/>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1054"/>
              <p:cNvSpPr>
                <a:spLocks noChangeShapeType="1"/>
              </p:cNvSpPr>
              <p:nvPr/>
            </p:nvSpPr>
            <p:spPr bwMode="auto">
              <a:xfrm flipV="1">
                <a:off x="2415" y="2295"/>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Line 1055"/>
              <p:cNvSpPr>
                <a:spLocks noChangeShapeType="1"/>
              </p:cNvSpPr>
              <p:nvPr/>
            </p:nvSpPr>
            <p:spPr bwMode="auto">
              <a:xfrm flipV="1">
                <a:off x="2415" y="2286"/>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1056"/>
              <p:cNvSpPr>
                <a:spLocks noChangeShapeType="1"/>
              </p:cNvSpPr>
              <p:nvPr/>
            </p:nvSpPr>
            <p:spPr bwMode="auto">
              <a:xfrm flipV="1">
                <a:off x="2415" y="227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Line 1057"/>
              <p:cNvSpPr>
                <a:spLocks noChangeShapeType="1"/>
              </p:cNvSpPr>
              <p:nvPr/>
            </p:nvSpPr>
            <p:spPr bwMode="auto">
              <a:xfrm flipV="1">
                <a:off x="2415" y="2262"/>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Line 1058"/>
              <p:cNvSpPr>
                <a:spLocks noChangeShapeType="1"/>
              </p:cNvSpPr>
              <p:nvPr/>
            </p:nvSpPr>
            <p:spPr bwMode="auto">
              <a:xfrm flipV="1">
                <a:off x="2415" y="2253"/>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Line 1059"/>
              <p:cNvSpPr>
                <a:spLocks noChangeShapeType="1"/>
              </p:cNvSpPr>
              <p:nvPr/>
            </p:nvSpPr>
            <p:spPr bwMode="auto">
              <a:xfrm flipV="1">
                <a:off x="2415" y="224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Line 1060"/>
              <p:cNvSpPr>
                <a:spLocks noChangeShapeType="1"/>
              </p:cNvSpPr>
              <p:nvPr/>
            </p:nvSpPr>
            <p:spPr bwMode="auto">
              <a:xfrm flipV="1">
                <a:off x="2415" y="2229"/>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Line 1061"/>
              <p:cNvSpPr>
                <a:spLocks noChangeShapeType="1"/>
              </p:cNvSpPr>
              <p:nvPr/>
            </p:nvSpPr>
            <p:spPr bwMode="auto">
              <a:xfrm flipV="1">
                <a:off x="2415" y="2221"/>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Line 1062"/>
              <p:cNvSpPr>
                <a:spLocks noChangeShapeType="1"/>
              </p:cNvSpPr>
              <p:nvPr/>
            </p:nvSpPr>
            <p:spPr bwMode="auto">
              <a:xfrm flipV="1">
                <a:off x="2415" y="221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Line 1063"/>
              <p:cNvSpPr>
                <a:spLocks noChangeShapeType="1"/>
              </p:cNvSpPr>
              <p:nvPr/>
            </p:nvSpPr>
            <p:spPr bwMode="auto">
              <a:xfrm flipV="1">
                <a:off x="2415" y="2196"/>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Line 1064"/>
              <p:cNvSpPr>
                <a:spLocks noChangeShapeType="1"/>
              </p:cNvSpPr>
              <p:nvPr/>
            </p:nvSpPr>
            <p:spPr bwMode="auto">
              <a:xfrm flipV="1">
                <a:off x="2415" y="218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Line 1065"/>
              <p:cNvSpPr>
                <a:spLocks noChangeShapeType="1"/>
              </p:cNvSpPr>
              <p:nvPr/>
            </p:nvSpPr>
            <p:spPr bwMode="auto">
              <a:xfrm flipV="1">
                <a:off x="2415" y="217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Line 1066"/>
              <p:cNvSpPr>
                <a:spLocks noChangeShapeType="1"/>
              </p:cNvSpPr>
              <p:nvPr/>
            </p:nvSpPr>
            <p:spPr bwMode="auto">
              <a:xfrm flipV="1">
                <a:off x="2415" y="2163"/>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8" name="Line 1067"/>
              <p:cNvSpPr>
                <a:spLocks noChangeShapeType="1"/>
              </p:cNvSpPr>
              <p:nvPr/>
            </p:nvSpPr>
            <p:spPr bwMode="auto">
              <a:xfrm flipV="1">
                <a:off x="2415" y="215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1068"/>
              <p:cNvSpPr>
                <a:spLocks noChangeShapeType="1"/>
              </p:cNvSpPr>
              <p:nvPr/>
            </p:nvSpPr>
            <p:spPr bwMode="auto">
              <a:xfrm flipV="1">
                <a:off x="2415" y="2147"/>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Line 1069"/>
              <p:cNvSpPr>
                <a:spLocks noChangeShapeType="1"/>
              </p:cNvSpPr>
              <p:nvPr/>
            </p:nvSpPr>
            <p:spPr bwMode="auto">
              <a:xfrm flipV="1">
                <a:off x="2415" y="2131"/>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Line 1070"/>
              <p:cNvSpPr>
                <a:spLocks noChangeShapeType="1"/>
              </p:cNvSpPr>
              <p:nvPr/>
            </p:nvSpPr>
            <p:spPr bwMode="auto">
              <a:xfrm flipV="1">
                <a:off x="2415" y="212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2" name="Line 1071"/>
              <p:cNvSpPr>
                <a:spLocks noChangeShapeType="1"/>
              </p:cNvSpPr>
              <p:nvPr/>
            </p:nvSpPr>
            <p:spPr bwMode="auto">
              <a:xfrm flipV="1">
                <a:off x="2415" y="211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3" name="Line 1072"/>
              <p:cNvSpPr>
                <a:spLocks noChangeShapeType="1"/>
              </p:cNvSpPr>
              <p:nvPr/>
            </p:nvSpPr>
            <p:spPr bwMode="auto">
              <a:xfrm flipV="1">
                <a:off x="2415" y="2098"/>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4" name="Line 1073"/>
              <p:cNvSpPr>
                <a:spLocks noChangeShapeType="1"/>
              </p:cNvSpPr>
              <p:nvPr/>
            </p:nvSpPr>
            <p:spPr bwMode="auto">
              <a:xfrm flipV="1">
                <a:off x="2415" y="208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5" name="Line 1074"/>
              <p:cNvSpPr>
                <a:spLocks noChangeShapeType="1"/>
              </p:cNvSpPr>
              <p:nvPr/>
            </p:nvSpPr>
            <p:spPr bwMode="auto">
              <a:xfrm flipV="1">
                <a:off x="2415" y="208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6" name="Line 1075"/>
              <p:cNvSpPr>
                <a:spLocks noChangeShapeType="1"/>
              </p:cNvSpPr>
              <p:nvPr/>
            </p:nvSpPr>
            <p:spPr bwMode="auto">
              <a:xfrm flipV="1">
                <a:off x="2415" y="2065"/>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7" name="Line 1076"/>
              <p:cNvSpPr>
                <a:spLocks noChangeShapeType="1"/>
              </p:cNvSpPr>
              <p:nvPr/>
            </p:nvSpPr>
            <p:spPr bwMode="auto">
              <a:xfrm flipV="1">
                <a:off x="2415" y="2057"/>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8" name="Line 1077"/>
              <p:cNvSpPr>
                <a:spLocks noChangeShapeType="1"/>
              </p:cNvSpPr>
              <p:nvPr/>
            </p:nvSpPr>
            <p:spPr bwMode="auto">
              <a:xfrm flipV="1">
                <a:off x="2415" y="204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9" name="Line 1078"/>
              <p:cNvSpPr>
                <a:spLocks noChangeShapeType="1"/>
              </p:cNvSpPr>
              <p:nvPr/>
            </p:nvSpPr>
            <p:spPr bwMode="auto">
              <a:xfrm flipV="1">
                <a:off x="2415" y="2032"/>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0" name="Line 1079"/>
              <p:cNvSpPr>
                <a:spLocks noChangeShapeType="1"/>
              </p:cNvSpPr>
              <p:nvPr/>
            </p:nvSpPr>
            <p:spPr bwMode="auto">
              <a:xfrm flipV="1">
                <a:off x="2415" y="202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1" name="Line 1080"/>
              <p:cNvSpPr>
                <a:spLocks noChangeShapeType="1"/>
              </p:cNvSpPr>
              <p:nvPr/>
            </p:nvSpPr>
            <p:spPr bwMode="auto">
              <a:xfrm flipV="1">
                <a:off x="2415" y="201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2" name="Line 1081"/>
              <p:cNvSpPr>
                <a:spLocks noChangeShapeType="1"/>
              </p:cNvSpPr>
              <p:nvPr/>
            </p:nvSpPr>
            <p:spPr bwMode="auto">
              <a:xfrm flipV="1">
                <a:off x="2415" y="1999"/>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3" name="Line 1082"/>
              <p:cNvSpPr>
                <a:spLocks noChangeShapeType="1"/>
              </p:cNvSpPr>
              <p:nvPr/>
            </p:nvSpPr>
            <p:spPr bwMode="auto">
              <a:xfrm flipV="1">
                <a:off x="2415" y="199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4" name="Line 1083"/>
              <p:cNvSpPr>
                <a:spLocks noChangeShapeType="1"/>
              </p:cNvSpPr>
              <p:nvPr/>
            </p:nvSpPr>
            <p:spPr bwMode="auto">
              <a:xfrm flipV="1">
                <a:off x="2415" y="1983"/>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5" name="Line 1084"/>
              <p:cNvSpPr>
                <a:spLocks noChangeShapeType="1"/>
              </p:cNvSpPr>
              <p:nvPr/>
            </p:nvSpPr>
            <p:spPr bwMode="auto">
              <a:xfrm flipV="1">
                <a:off x="2415" y="1966"/>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6" name="Line 1085"/>
              <p:cNvSpPr>
                <a:spLocks noChangeShapeType="1"/>
              </p:cNvSpPr>
              <p:nvPr/>
            </p:nvSpPr>
            <p:spPr bwMode="auto">
              <a:xfrm flipV="1">
                <a:off x="2415" y="195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7" name="Line 1086"/>
              <p:cNvSpPr>
                <a:spLocks noChangeShapeType="1"/>
              </p:cNvSpPr>
              <p:nvPr/>
            </p:nvSpPr>
            <p:spPr bwMode="auto">
              <a:xfrm flipV="1">
                <a:off x="2415" y="195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8" name="Line 1087"/>
              <p:cNvSpPr>
                <a:spLocks noChangeShapeType="1"/>
              </p:cNvSpPr>
              <p:nvPr/>
            </p:nvSpPr>
            <p:spPr bwMode="auto">
              <a:xfrm flipV="1">
                <a:off x="2415" y="1934"/>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9" name="Line 1088"/>
              <p:cNvSpPr>
                <a:spLocks noChangeShapeType="1"/>
              </p:cNvSpPr>
              <p:nvPr/>
            </p:nvSpPr>
            <p:spPr bwMode="auto">
              <a:xfrm flipV="1">
                <a:off x="2415" y="192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0" name="Line 1089"/>
              <p:cNvSpPr>
                <a:spLocks noChangeShapeType="1"/>
              </p:cNvSpPr>
              <p:nvPr/>
            </p:nvSpPr>
            <p:spPr bwMode="auto">
              <a:xfrm flipV="1">
                <a:off x="2415" y="191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1" name="Line 1090"/>
              <p:cNvSpPr>
                <a:spLocks noChangeShapeType="1"/>
              </p:cNvSpPr>
              <p:nvPr/>
            </p:nvSpPr>
            <p:spPr bwMode="auto">
              <a:xfrm flipV="1">
                <a:off x="2415" y="1901"/>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2" name="Line 1091"/>
              <p:cNvSpPr>
                <a:spLocks noChangeShapeType="1"/>
              </p:cNvSpPr>
              <p:nvPr/>
            </p:nvSpPr>
            <p:spPr bwMode="auto">
              <a:xfrm flipV="1">
                <a:off x="2415" y="189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3" name="Line 1092"/>
              <p:cNvSpPr>
                <a:spLocks noChangeShapeType="1"/>
              </p:cNvSpPr>
              <p:nvPr/>
            </p:nvSpPr>
            <p:spPr bwMode="auto">
              <a:xfrm flipV="1">
                <a:off x="2415" y="188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4" name="Line 1093"/>
              <p:cNvSpPr>
                <a:spLocks noChangeShapeType="1"/>
              </p:cNvSpPr>
              <p:nvPr/>
            </p:nvSpPr>
            <p:spPr bwMode="auto">
              <a:xfrm flipV="1">
                <a:off x="2415" y="1868"/>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5" name="Line 1094"/>
              <p:cNvSpPr>
                <a:spLocks noChangeShapeType="1"/>
              </p:cNvSpPr>
              <p:nvPr/>
            </p:nvSpPr>
            <p:spPr bwMode="auto">
              <a:xfrm flipV="1">
                <a:off x="2415" y="1860"/>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6" name="Line 1095"/>
              <p:cNvSpPr>
                <a:spLocks noChangeShapeType="1"/>
              </p:cNvSpPr>
              <p:nvPr/>
            </p:nvSpPr>
            <p:spPr bwMode="auto">
              <a:xfrm flipV="1">
                <a:off x="2415" y="185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7" name="Line 1096"/>
              <p:cNvSpPr>
                <a:spLocks noChangeShapeType="1"/>
              </p:cNvSpPr>
              <p:nvPr/>
            </p:nvSpPr>
            <p:spPr bwMode="auto">
              <a:xfrm flipV="1">
                <a:off x="2415" y="1835"/>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8" name="Line 1097"/>
              <p:cNvSpPr>
                <a:spLocks noChangeShapeType="1"/>
              </p:cNvSpPr>
              <p:nvPr/>
            </p:nvSpPr>
            <p:spPr bwMode="auto">
              <a:xfrm flipV="1">
                <a:off x="2415" y="182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9" name="Line 1098"/>
              <p:cNvSpPr>
                <a:spLocks noChangeShapeType="1"/>
              </p:cNvSpPr>
              <p:nvPr/>
            </p:nvSpPr>
            <p:spPr bwMode="auto">
              <a:xfrm flipV="1">
                <a:off x="2415" y="181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0" name="Line 1099"/>
              <p:cNvSpPr>
                <a:spLocks noChangeShapeType="1"/>
              </p:cNvSpPr>
              <p:nvPr/>
            </p:nvSpPr>
            <p:spPr bwMode="auto">
              <a:xfrm flipV="1">
                <a:off x="2415" y="1802"/>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1" name="Line 1100"/>
              <p:cNvSpPr>
                <a:spLocks noChangeShapeType="1"/>
              </p:cNvSpPr>
              <p:nvPr/>
            </p:nvSpPr>
            <p:spPr bwMode="auto">
              <a:xfrm flipV="1">
                <a:off x="2415" y="179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2" name="Line 1101"/>
              <p:cNvSpPr>
                <a:spLocks noChangeShapeType="1"/>
              </p:cNvSpPr>
              <p:nvPr/>
            </p:nvSpPr>
            <p:spPr bwMode="auto">
              <a:xfrm flipV="1">
                <a:off x="2415" y="1786"/>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3" name="Line 1102"/>
              <p:cNvSpPr>
                <a:spLocks noChangeShapeType="1"/>
              </p:cNvSpPr>
              <p:nvPr/>
            </p:nvSpPr>
            <p:spPr bwMode="auto">
              <a:xfrm flipV="1">
                <a:off x="2415" y="1770"/>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4" name="Line 1103"/>
              <p:cNvSpPr>
                <a:spLocks noChangeShapeType="1"/>
              </p:cNvSpPr>
              <p:nvPr/>
            </p:nvSpPr>
            <p:spPr bwMode="auto">
              <a:xfrm flipV="1">
                <a:off x="2415" y="176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5" name="Line 1104"/>
              <p:cNvSpPr>
                <a:spLocks noChangeShapeType="1"/>
              </p:cNvSpPr>
              <p:nvPr/>
            </p:nvSpPr>
            <p:spPr bwMode="auto">
              <a:xfrm flipV="1">
                <a:off x="2415" y="1753"/>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6" name="Line 1105"/>
              <p:cNvSpPr>
                <a:spLocks noChangeShapeType="1"/>
              </p:cNvSpPr>
              <p:nvPr/>
            </p:nvSpPr>
            <p:spPr bwMode="auto">
              <a:xfrm flipV="1">
                <a:off x="2415" y="1737"/>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7" name="Line 1106"/>
              <p:cNvSpPr>
                <a:spLocks noChangeShapeType="1"/>
              </p:cNvSpPr>
              <p:nvPr/>
            </p:nvSpPr>
            <p:spPr bwMode="auto">
              <a:xfrm flipV="1">
                <a:off x="2415" y="172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8" name="Line 1107"/>
              <p:cNvSpPr>
                <a:spLocks noChangeShapeType="1"/>
              </p:cNvSpPr>
              <p:nvPr/>
            </p:nvSpPr>
            <p:spPr bwMode="auto">
              <a:xfrm flipV="1">
                <a:off x="2415" y="172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9" name="Line 1108"/>
              <p:cNvSpPr>
                <a:spLocks noChangeShapeType="1"/>
              </p:cNvSpPr>
              <p:nvPr/>
            </p:nvSpPr>
            <p:spPr bwMode="auto">
              <a:xfrm flipV="1">
                <a:off x="2415" y="1704"/>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0" name="Line 1109"/>
              <p:cNvSpPr>
                <a:spLocks noChangeShapeType="1"/>
              </p:cNvSpPr>
              <p:nvPr/>
            </p:nvSpPr>
            <p:spPr bwMode="auto">
              <a:xfrm flipV="1">
                <a:off x="2415" y="1696"/>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1" name="Line 1110"/>
              <p:cNvSpPr>
                <a:spLocks noChangeShapeType="1"/>
              </p:cNvSpPr>
              <p:nvPr/>
            </p:nvSpPr>
            <p:spPr bwMode="auto">
              <a:xfrm flipV="1">
                <a:off x="2415" y="168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2" name="Line 1111"/>
              <p:cNvSpPr>
                <a:spLocks noChangeShapeType="1"/>
              </p:cNvSpPr>
              <p:nvPr/>
            </p:nvSpPr>
            <p:spPr bwMode="auto">
              <a:xfrm flipV="1">
                <a:off x="2415" y="1671"/>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3" name="Line 1112"/>
              <p:cNvSpPr>
                <a:spLocks noChangeShapeType="1"/>
              </p:cNvSpPr>
              <p:nvPr/>
            </p:nvSpPr>
            <p:spPr bwMode="auto">
              <a:xfrm flipV="1">
                <a:off x="2415" y="1663"/>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4" name="Line 1113"/>
              <p:cNvSpPr>
                <a:spLocks noChangeShapeType="1"/>
              </p:cNvSpPr>
              <p:nvPr/>
            </p:nvSpPr>
            <p:spPr bwMode="auto">
              <a:xfrm flipV="1">
                <a:off x="2415" y="165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5" name="Line 1114"/>
              <p:cNvSpPr>
                <a:spLocks noChangeShapeType="1"/>
              </p:cNvSpPr>
              <p:nvPr/>
            </p:nvSpPr>
            <p:spPr bwMode="auto">
              <a:xfrm flipV="1">
                <a:off x="2415" y="1638"/>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6" name="Line 1115"/>
              <p:cNvSpPr>
                <a:spLocks noChangeShapeType="1"/>
              </p:cNvSpPr>
              <p:nvPr/>
            </p:nvSpPr>
            <p:spPr bwMode="auto">
              <a:xfrm flipV="1">
                <a:off x="2415" y="163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7" name="Line 1116"/>
              <p:cNvSpPr>
                <a:spLocks noChangeShapeType="1"/>
              </p:cNvSpPr>
              <p:nvPr/>
            </p:nvSpPr>
            <p:spPr bwMode="auto">
              <a:xfrm flipV="1">
                <a:off x="2415" y="1622"/>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8" name="Line 1117"/>
              <p:cNvSpPr>
                <a:spLocks noChangeShapeType="1"/>
              </p:cNvSpPr>
              <p:nvPr/>
            </p:nvSpPr>
            <p:spPr bwMode="auto">
              <a:xfrm flipV="1">
                <a:off x="2415" y="1605"/>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9" name="Line 1118"/>
              <p:cNvSpPr>
                <a:spLocks noChangeShapeType="1"/>
              </p:cNvSpPr>
              <p:nvPr/>
            </p:nvSpPr>
            <p:spPr bwMode="auto">
              <a:xfrm flipV="1">
                <a:off x="2415" y="159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0" name="Line 1119"/>
              <p:cNvSpPr>
                <a:spLocks noChangeShapeType="1"/>
              </p:cNvSpPr>
              <p:nvPr/>
            </p:nvSpPr>
            <p:spPr bwMode="auto">
              <a:xfrm flipV="1">
                <a:off x="2415" y="158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1" name="Line 1120"/>
              <p:cNvSpPr>
                <a:spLocks noChangeShapeType="1"/>
              </p:cNvSpPr>
              <p:nvPr/>
            </p:nvSpPr>
            <p:spPr bwMode="auto">
              <a:xfrm flipV="1">
                <a:off x="2415" y="1573"/>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 name="Line 1121"/>
              <p:cNvSpPr>
                <a:spLocks noChangeShapeType="1"/>
              </p:cNvSpPr>
              <p:nvPr/>
            </p:nvSpPr>
            <p:spPr bwMode="auto">
              <a:xfrm flipV="1">
                <a:off x="2415" y="156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 name="Line 1122"/>
              <p:cNvSpPr>
                <a:spLocks noChangeShapeType="1"/>
              </p:cNvSpPr>
              <p:nvPr/>
            </p:nvSpPr>
            <p:spPr bwMode="auto">
              <a:xfrm flipV="1">
                <a:off x="2415" y="1556"/>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 name="Line 1123"/>
              <p:cNvSpPr>
                <a:spLocks noChangeShapeType="1"/>
              </p:cNvSpPr>
              <p:nvPr/>
            </p:nvSpPr>
            <p:spPr bwMode="auto">
              <a:xfrm flipV="1">
                <a:off x="2415" y="1540"/>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 name="Line 1124"/>
              <p:cNvSpPr>
                <a:spLocks noChangeShapeType="1"/>
              </p:cNvSpPr>
              <p:nvPr/>
            </p:nvSpPr>
            <p:spPr bwMode="auto">
              <a:xfrm flipV="1">
                <a:off x="2415" y="153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 name="Line 1125"/>
              <p:cNvSpPr>
                <a:spLocks noChangeShapeType="1"/>
              </p:cNvSpPr>
              <p:nvPr/>
            </p:nvSpPr>
            <p:spPr bwMode="auto">
              <a:xfrm flipV="1">
                <a:off x="2415" y="1523"/>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 name="Line 1126"/>
              <p:cNvSpPr>
                <a:spLocks noChangeShapeType="1"/>
              </p:cNvSpPr>
              <p:nvPr/>
            </p:nvSpPr>
            <p:spPr bwMode="auto">
              <a:xfrm flipV="1">
                <a:off x="2415" y="1507"/>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 name="Line 1127"/>
              <p:cNvSpPr>
                <a:spLocks noChangeShapeType="1"/>
              </p:cNvSpPr>
              <p:nvPr/>
            </p:nvSpPr>
            <p:spPr bwMode="auto">
              <a:xfrm flipV="1">
                <a:off x="2415" y="1499"/>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 name="Line 1128"/>
              <p:cNvSpPr>
                <a:spLocks noChangeShapeType="1"/>
              </p:cNvSpPr>
              <p:nvPr/>
            </p:nvSpPr>
            <p:spPr bwMode="auto">
              <a:xfrm flipV="1">
                <a:off x="2415" y="149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 name="Line 1129"/>
              <p:cNvSpPr>
                <a:spLocks noChangeShapeType="1"/>
              </p:cNvSpPr>
              <p:nvPr/>
            </p:nvSpPr>
            <p:spPr bwMode="auto">
              <a:xfrm flipV="1">
                <a:off x="2415" y="1474"/>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 name="Line 1130"/>
              <p:cNvSpPr>
                <a:spLocks noChangeShapeType="1"/>
              </p:cNvSpPr>
              <p:nvPr/>
            </p:nvSpPr>
            <p:spPr bwMode="auto">
              <a:xfrm flipV="1">
                <a:off x="2415" y="1466"/>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 name="Line 1131"/>
              <p:cNvSpPr>
                <a:spLocks noChangeShapeType="1"/>
              </p:cNvSpPr>
              <p:nvPr/>
            </p:nvSpPr>
            <p:spPr bwMode="auto">
              <a:xfrm flipV="1">
                <a:off x="2415" y="145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 name="Line 1132"/>
              <p:cNvSpPr>
                <a:spLocks noChangeShapeType="1"/>
              </p:cNvSpPr>
              <p:nvPr/>
            </p:nvSpPr>
            <p:spPr bwMode="auto">
              <a:xfrm flipV="1">
                <a:off x="2415" y="1441"/>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 name="Line 1133"/>
              <p:cNvSpPr>
                <a:spLocks noChangeShapeType="1"/>
              </p:cNvSpPr>
              <p:nvPr/>
            </p:nvSpPr>
            <p:spPr bwMode="auto">
              <a:xfrm flipV="1">
                <a:off x="2415" y="1433"/>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 name="Line 1134"/>
              <p:cNvSpPr>
                <a:spLocks noChangeShapeType="1"/>
              </p:cNvSpPr>
              <p:nvPr/>
            </p:nvSpPr>
            <p:spPr bwMode="auto">
              <a:xfrm flipV="1">
                <a:off x="2415" y="1425"/>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 name="Line 1135"/>
              <p:cNvSpPr>
                <a:spLocks noChangeShapeType="1"/>
              </p:cNvSpPr>
              <p:nvPr/>
            </p:nvSpPr>
            <p:spPr bwMode="auto">
              <a:xfrm flipV="1">
                <a:off x="2415" y="1409"/>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 name="Line 1136"/>
              <p:cNvSpPr>
                <a:spLocks noChangeShapeType="1"/>
              </p:cNvSpPr>
              <p:nvPr/>
            </p:nvSpPr>
            <p:spPr bwMode="auto">
              <a:xfrm flipV="1">
                <a:off x="2415" y="140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 name="Line 1137"/>
              <p:cNvSpPr>
                <a:spLocks noChangeShapeType="1"/>
              </p:cNvSpPr>
              <p:nvPr/>
            </p:nvSpPr>
            <p:spPr bwMode="auto">
              <a:xfrm flipV="1">
                <a:off x="2415" y="139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 name="Line 1138"/>
              <p:cNvSpPr>
                <a:spLocks noChangeShapeType="1"/>
              </p:cNvSpPr>
              <p:nvPr/>
            </p:nvSpPr>
            <p:spPr bwMode="auto">
              <a:xfrm flipV="1">
                <a:off x="2415" y="1376"/>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 name="Line 1139"/>
              <p:cNvSpPr>
                <a:spLocks noChangeShapeType="1"/>
              </p:cNvSpPr>
              <p:nvPr/>
            </p:nvSpPr>
            <p:spPr bwMode="auto">
              <a:xfrm flipV="1">
                <a:off x="2415" y="136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 name="Line 1140"/>
              <p:cNvSpPr>
                <a:spLocks noChangeShapeType="1"/>
              </p:cNvSpPr>
              <p:nvPr/>
            </p:nvSpPr>
            <p:spPr bwMode="auto">
              <a:xfrm flipV="1">
                <a:off x="2415" y="135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 name="Line 1141"/>
              <p:cNvSpPr>
                <a:spLocks noChangeShapeType="1"/>
              </p:cNvSpPr>
              <p:nvPr/>
            </p:nvSpPr>
            <p:spPr bwMode="auto">
              <a:xfrm flipV="1">
                <a:off x="2415" y="1343"/>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 name="Line 1142"/>
              <p:cNvSpPr>
                <a:spLocks noChangeShapeType="1"/>
              </p:cNvSpPr>
              <p:nvPr/>
            </p:nvSpPr>
            <p:spPr bwMode="auto">
              <a:xfrm flipV="1">
                <a:off x="2415" y="1335"/>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 name="Line 1143"/>
              <p:cNvSpPr>
                <a:spLocks noChangeShapeType="1"/>
              </p:cNvSpPr>
              <p:nvPr/>
            </p:nvSpPr>
            <p:spPr bwMode="auto">
              <a:xfrm flipV="1">
                <a:off x="2415" y="1326"/>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 name="Line 1144"/>
              <p:cNvSpPr>
                <a:spLocks noChangeShapeType="1"/>
              </p:cNvSpPr>
              <p:nvPr/>
            </p:nvSpPr>
            <p:spPr bwMode="auto">
              <a:xfrm flipV="1">
                <a:off x="2415" y="1310"/>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 name="Line 1145"/>
              <p:cNvSpPr>
                <a:spLocks noChangeShapeType="1"/>
              </p:cNvSpPr>
              <p:nvPr/>
            </p:nvSpPr>
            <p:spPr bwMode="auto">
              <a:xfrm flipV="1">
                <a:off x="2415" y="130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 name="Line 1146"/>
              <p:cNvSpPr>
                <a:spLocks noChangeShapeType="1"/>
              </p:cNvSpPr>
              <p:nvPr/>
            </p:nvSpPr>
            <p:spPr bwMode="auto">
              <a:xfrm flipV="1">
                <a:off x="2415" y="1293"/>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 name="Line 1147"/>
              <p:cNvSpPr>
                <a:spLocks noChangeShapeType="1"/>
              </p:cNvSpPr>
              <p:nvPr/>
            </p:nvSpPr>
            <p:spPr bwMode="auto">
              <a:xfrm flipV="1">
                <a:off x="2415" y="1277"/>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 name="Line 1148"/>
              <p:cNvSpPr>
                <a:spLocks noChangeShapeType="1"/>
              </p:cNvSpPr>
              <p:nvPr/>
            </p:nvSpPr>
            <p:spPr bwMode="auto">
              <a:xfrm flipV="1">
                <a:off x="2415" y="126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 name="Line 1149"/>
              <p:cNvSpPr>
                <a:spLocks noChangeShapeType="1"/>
              </p:cNvSpPr>
              <p:nvPr/>
            </p:nvSpPr>
            <p:spPr bwMode="auto">
              <a:xfrm flipV="1">
                <a:off x="2415" y="1261"/>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 name="Line 1150"/>
              <p:cNvSpPr>
                <a:spLocks noChangeShapeType="1"/>
              </p:cNvSpPr>
              <p:nvPr/>
            </p:nvSpPr>
            <p:spPr bwMode="auto">
              <a:xfrm flipV="1">
                <a:off x="2415" y="1244"/>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 name="Line 1151"/>
              <p:cNvSpPr>
                <a:spLocks noChangeShapeType="1"/>
              </p:cNvSpPr>
              <p:nvPr/>
            </p:nvSpPr>
            <p:spPr bwMode="auto">
              <a:xfrm flipV="1">
                <a:off x="2415" y="1236"/>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 name="Line 1152"/>
              <p:cNvSpPr>
                <a:spLocks noChangeShapeType="1"/>
              </p:cNvSpPr>
              <p:nvPr/>
            </p:nvSpPr>
            <p:spPr bwMode="auto">
              <a:xfrm flipV="1">
                <a:off x="2415" y="122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 name="Line 1153"/>
              <p:cNvSpPr>
                <a:spLocks noChangeShapeType="1"/>
              </p:cNvSpPr>
              <p:nvPr/>
            </p:nvSpPr>
            <p:spPr bwMode="auto">
              <a:xfrm flipV="1">
                <a:off x="2415" y="1212"/>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 name="Line 1154"/>
              <p:cNvSpPr>
                <a:spLocks noChangeShapeType="1"/>
              </p:cNvSpPr>
              <p:nvPr/>
            </p:nvSpPr>
            <p:spPr bwMode="auto">
              <a:xfrm flipV="1">
                <a:off x="2415" y="1203"/>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 name="Line 1155"/>
              <p:cNvSpPr>
                <a:spLocks noChangeShapeType="1"/>
              </p:cNvSpPr>
              <p:nvPr/>
            </p:nvSpPr>
            <p:spPr bwMode="auto">
              <a:xfrm flipV="1">
                <a:off x="2415" y="119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 name="Line 1156"/>
              <p:cNvSpPr>
                <a:spLocks noChangeShapeType="1"/>
              </p:cNvSpPr>
              <p:nvPr/>
            </p:nvSpPr>
            <p:spPr bwMode="auto">
              <a:xfrm flipV="1">
                <a:off x="2415" y="1179"/>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 name="Line 1157"/>
              <p:cNvSpPr>
                <a:spLocks noChangeShapeType="1"/>
              </p:cNvSpPr>
              <p:nvPr/>
            </p:nvSpPr>
            <p:spPr bwMode="auto">
              <a:xfrm flipV="1">
                <a:off x="2415" y="117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 name="Line 1158"/>
              <p:cNvSpPr>
                <a:spLocks noChangeShapeType="1"/>
              </p:cNvSpPr>
              <p:nvPr/>
            </p:nvSpPr>
            <p:spPr bwMode="auto">
              <a:xfrm flipV="1">
                <a:off x="2415" y="116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 name="Line 1159"/>
              <p:cNvSpPr>
                <a:spLocks noChangeShapeType="1"/>
              </p:cNvSpPr>
              <p:nvPr/>
            </p:nvSpPr>
            <p:spPr bwMode="auto">
              <a:xfrm flipV="1">
                <a:off x="2415" y="1146"/>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 name="Line 1160"/>
              <p:cNvSpPr>
                <a:spLocks noChangeShapeType="1"/>
              </p:cNvSpPr>
              <p:nvPr/>
            </p:nvSpPr>
            <p:spPr bwMode="auto">
              <a:xfrm flipV="1">
                <a:off x="2415" y="1138"/>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 name="Line 1161"/>
              <p:cNvSpPr>
                <a:spLocks noChangeShapeType="1"/>
              </p:cNvSpPr>
              <p:nvPr/>
            </p:nvSpPr>
            <p:spPr bwMode="auto">
              <a:xfrm flipV="1">
                <a:off x="2415" y="112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 name="Line 1162"/>
              <p:cNvSpPr>
                <a:spLocks noChangeShapeType="1"/>
              </p:cNvSpPr>
              <p:nvPr/>
            </p:nvSpPr>
            <p:spPr bwMode="auto">
              <a:xfrm flipV="1">
                <a:off x="2415" y="1113"/>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 name="Line 1163"/>
              <p:cNvSpPr>
                <a:spLocks noChangeShapeType="1"/>
              </p:cNvSpPr>
              <p:nvPr/>
            </p:nvSpPr>
            <p:spPr bwMode="auto">
              <a:xfrm flipV="1">
                <a:off x="2415" y="110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 name="Line 1164"/>
              <p:cNvSpPr>
                <a:spLocks noChangeShapeType="1"/>
              </p:cNvSpPr>
              <p:nvPr/>
            </p:nvSpPr>
            <p:spPr bwMode="auto">
              <a:xfrm flipV="1">
                <a:off x="2415" y="1096"/>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 name="Line 1165"/>
              <p:cNvSpPr>
                <a:spLocks noChangeShapeType="1"/>
              </p:cNvSpPr>
              <p:nvPr/>
            </p:nvSpPr>
            <p:spPr bwMode="auto">
              <a:xfrm flipV="1">
                <a:off x="2415" y="1080"/>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 name="Line 1166"/>
              <p:cNvSpPr>
                <a:spLocks noChangeShapeType="1"/>
              </p:cNvSpPr>
              <p:nvPr/>
            </p:nvSpPr>
            <p:spPr bwMode="auto">
              <a:xfrm flipV="1">
                <a:off x="2415" y="107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 name="Line 1167"/>
              <p:cNvSpPr>
                <a:spLocks noChangeShapeType="1"/>
              </p:cNvSpPr>
              <p:nvPr/>
            </p:nvSpPr>
            <p:spPr bwMode="auto">
              <a:xfrm flipV="1">
                <a:off x="2415" y="1064"/>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 name="Line 1168"/>
              <p:cNvSpPr>
                <a:spLocks noChangeShapeType="1"/>
              </p:cNvSpPr>
              <p:nvPr/>
            </p:nvSpPr>
            <p:spPr bwMode="auto">
              <a:xfrm flipV="1">
                <a:off x="2415" y="1048"/>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 name="Line 1169"/>
              <p:cNvSpPr>
                <a:spLocks noChangeShapeType="1"/>
              </p:cNvSpPr>
              <p:nvPr/>
            </p:nvSpPr>
            <p:spPr bwMode="auto">
              <a:xfrm flipV="1">
                <a:off x="2415" y="103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 name="Line 1170"/>
              <p:cNvSpPr>
                <a:spLocks noChangeShapeType="1"/>
              </p:cNvSpPr>
              <p:nvPr/>
            </p:nvSpPr>
            <p:spPr bwMode="auto">
              <a:xfrm flipV="1">
                <a:off x="2415" y="103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 name="Line 1171"/>
              <p:cNvSpPr>
                <a:spLocks noChangeShapeType="1"/>
              </p:cNvSpPr>
              <p:nvPr/>
            </p:nvSpPr>
            <p:spPr bwMode="auto">
              <a:xfrm flipV="1">
                <a:off x="2415" y="1015"/>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 name="Line 1172"/>
              <p:cNvSpPr>
                <a:spLocks noChangeShapeType="1"/>
              </p:cNvSpPr>
              <p:nvPr/>
            </p:nvSpPr>
            <p:spPr bwMode="auto">
              <a:xfrm flipV="1">
                <a:off x="2415" y="1006"/>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 name="Line 1173"/>
              <p:cNvSpPr>
                <a:spLocks noChangeShapeType="1"/>
              </p:cNvSpPr>
              <p:nvPr/>
            </p:nvSpPr>
            <p:spPr bwMode="auto">
              <a:xfrm flipV="1">
                <a:off x="2415" y="99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 name="Line 1174"/>
              <p:cNvSpPr>
                <a:spLocks noChangeShapeType="1"/>
              </p:cNvSpPr>
              <p:nvPr/>
            </p:nvSpPr>
            <p:spPr bwMode="auto">
              <a:xfrm flipV="1">
                <a:off x="2415" y="982"/>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 name="Line 1175"/>
              <p:cNvSpPr>
                <a:spLocks noChangeShapeType="1"/>
              </p:cNvSpPr>
              <p:nvPr/>
            </p:nvSpPr>
            <p:spPr bwMode="auto">
              <a:xfrm flipV="1">
                <a:off x="2415" y="974"/>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 name="Line 1176"/>
              <p:cNvSpPr>
                <a:spLocks noChangeShapeType="1"/>
              </p:cNvSpPr>
              <p:nvPr/>
            </p:nvSpPr>
            <p:spPr bwMode="auto">
              <a:xfrm flipV="1">
                <a:off x="2415" y="96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 name="Line 1177"/>
              <p:cNvSpPr>
                <a:spLocks noChangeShapeType="1"/>
              </p:cNvSpPr>
              <p:nvPr/>
            </p:nvSpPr>
            <p:spPr bwMode="auto">
              <a:xfrm flipV="1">
                <a:off x="2415" y="949"/>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 name="Line 1178"/>
              <p:cNvSpPr>
                <a:spLocks noChangeShapeType="1"/>
              </p:cNvSpPr>
              <p:nvPr/>
            </p:nvSpPr>
            <p:spPr bwMode="auto">
              <a:xfrm flipV="1">
                <a:off x="2415" y="94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 name="Line 1179"/>
              <p:cNvSpPr>
                <a:spLocks noChangeShapeType="1"/>
              </p:cNvSpPr>
              <p:nvPr/>
            </p:nvSpPr>
            <p:spPr bwMode="auto">
              <a:xfrm flipV="1">
                <a:off x="2415" y="93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 name="Line 1180"/>
              <p:cNvSpPr>
                <a:spLocks noChangeShapeType="1"/>
              </p:cNvSpPr>
              <p:nvPr/>
            </p:nvSpPr>
            <p:spPr bwMode="auto">
              <a:xfrm flipV="1">
                <a:off x="2415" y="916"/>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 name="Line 1181"/>
              <p:cNvSpPr>
                <a:spLocks noChangeShapeType="1"/>
              </p:cNvSpPr>
              <p:nvPr/>
            </p:nvSpPr>
            <p:spPr bwMode="auto">
              <a:xfrm flipV="1">
                <a:off x="2415" y="90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 name="Line 1182"/>
              <p:cNvSpPr>
                <a:spLocks noChangeShapeType="1"/>
              </p:cNvSpPr>
              <p:nvPr/>
            </p:nvSpPr>
            <p:spPr bwMode="auto">
              <a:xfrm flipV="1">
                <a:off x="2415" y="900"/>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 name="Line 1183"/>
              <p:cNvSpPr>
                <a:spLocks noChangeShapeType="1"/>
              </p:cNvSpPr>
              <p:nvPr/>
            </p:nvSpPr>
            <p:spPr bwMode="auto">
              <a:xfrm flipV="1">
                <a:off x="2415" y="884"/>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 name="Line 1184"/>
              <p:cNvSpPr>
                <a:spLocks noChangeShapeType="1"/>
              </p:cNvSpPr>
              <p:nvPr/>
            </p:nvSpPr>
            <p:spPr bwMode="auto">
              <a:xfrm flipV="1">
                <a:off x="2415" y="87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 name="Line 1185"/>
              <p:cNvSpPr>
                <a:spLocks noChangeShapeType="1"/>
              </p:cNvSpPr>
              <p:nvPr/>
            </p:nvSpPr>
            <p:spPr bwMode="auto">
              <a:xfrm flipV="1">
                <a:off x="2415" y="86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 name="Line 1186"/>
              <p:cNvSpPr>
                <a:spLocks noChangeShapeType="1"/>
              </p:cNvSpPr>
              <p:nvPr/>
            </p:nvSpPr>
            <p:spPr bwMode="auto">
              <a:xfrm flipV="1">
                <a:off x="2415" y="851"/>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 name="Line 1187"/>
              <p:cNvSpPr>
                <a:spLocks noChangeShapeType="1"/>
              </p:cNvSpPr>
              <p:nvPr/>
            </p:nvSpPr>
            <p:spPr bwMode="auto">
              <a:xfrm flipV="1">
                <a:off x="2415" y="84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 name="Line 1188"/>
              <p:cNvSpPr>
                <a:spLocks noChangeShapeType="1"/>
              </p:cNvSpPr>
              <p:nvPr/>
            </p:nvSpPr>
            <p:spPr bwMode="auto">
              <a:xfrm flipV="1">
                <a:off x="2415" y="83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 name="Line 1189"/>
              <p:cNvSpPr>
                <a:spLocks noChangeShapeType="1"/>
              </p:cNvSpPr>
              <p:nvPr/>
            </p:nvSpPr>
            <p:spPr bwMode="auto">
              <a:xfrm flipV="1">
                <a:off x="2415" y="818"/>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 name="Line 1190"/>
              <p:cNvSpPr>
                <a:spLocks noChangeShapeType="1"/>
              </p:cNvSpPr>
              <p:nvPr/>
            </p:nvSpPr>
            <p:spPr bwMode="auto">
              <a:xfrm flipV="1">
                <a:off x="2415" y="810"/>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 name="Line 1191"/>
              <p:cNvSpPr>
                <a:spLocks noChangeShapeType="1"/>
              </p:cNvSpPr>
              <p:nvPr/>
            </p:nvSpPr>
            <p:spPr bwMode="auto">
              <a:xfrm flipV="1">
                <a:off x="2415" y="80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 name="Line 1192"/>
              <p:cNvSpPr>
                <a:spLocks noChangeShapeType="1"/>
              </p:cNvSpPr>
              <p:nvPr/>
            </p:nvSpPr>
            <p:spPr bwMode="auto">
              <a:xfrm flipV="1">
                <a:off x="2415" y="785"/>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 name="Line 1193"/>
              <p:cNvSpPr>
                <a:spLocks noChangeShapeType="1"/>
              </p:cNvSpPr>
              <p:nvPr/>
            </p:nvSpPr>
            <p:spPr bwMode="auto">
              <a:xfrm flipV="1">
                <a:off x="2415" y="777"/>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 name="Line 1194"/>
              <p:cNvSpPr>
                <a:spLocks noChangeShapeType="1"/>
              </p:cNvSpPr>
              <p:nvPr/>
            </p:nvSpPr>
            <p:spPr bwMode="auto">
              <a:xfrm flipV="1">
                <a:off x="2415" y="76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 name="Line 1195"/>
              <p:cNvSpPr>
                <a:spLocks noChangeShapeType="1"/>
              </p:cNvSpPr>
              <p:nvPr/>
            </p:nvSpPr>
            <p:spPr bwMode="auto">
              <a:xfrm flipV="1">
                <a:off x="2415" y="752"/>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 name="Line 1196"/>
              <p:cNvSpPr>
                <a:spLocks noChangeShapeType="1"/>
              </p:cNvSpPr>
              <p:nvPr/>
            </p:nvSpPr>
            <p:spPr bwMode="auto">
              <a:xfrm flipV="1">
                <a:off x="2415" y="74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 name="Line 1197"/>
              <p:cNvSpPr>
                <a:spLocks noChangeShapeType="1"/>
              </p:cNvSpPr>
              <p:nvPr/>
            </p:nvSpPr>
            <p:spPr bwMode="auto">
              <a:xfrm flipV="1">
                <a:off x="2415" y="73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 name="Line 1198"/>
              <p:cNvSpPr>
                <a:spLocks noChangeShapeType="1"/>
              </p:cNvSpPr>
              <p:nvPr/>
            </p:nvSpPr>
            <p:spPr bwMode="auto">
              <a:xfrm flipV="1">
                <a:off x="2415" y="719"/>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 name="Line 1199"/>
              <p:cNvSpPr>
                <a:spLocks noChangeShapeType="1"/>
              </p:cNvSpPr>
              <p:nvPr/>
            </p:nvSpPr>
            <p:spPr bwMode="auto">
              <a:xfrm flipV="1">
                <a:off x="2415" y="71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 name="Line 1200"/>
              <p:cNvSpPr>
                <a:spLocks noChangeShapeType="1"/>
              </p:cNvSpPr>
              <p:nvPr/>
            </p:nvSpPr>
            <p:spPr bwMode="auto">
              <a:xfrm flipV="1">
                <a:off x="2415" y="703"/>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 name="Line 1201"/>
              <p:cNvSpPr>
                <a:spLocks noChangeShapeType="1"/>
              </p:cNvSpPr>
              <p:nvPr/>
            </p:nvSpPr>
            <p:spPr bwMode="auto">
              <a:xfrm flipV="1">
                <a:off x="2415" y="687"/>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 name="Line 1202"/>
              <p:cNvSpPr>
                <a:spLocks noChangeShapeType="1"/>
              </p:cNvSpPr>
              <p:nvPr/>
            </p:nvSpPr>
            <p:spPr bwMode="auto">
              <a:xfrm flipV="1">
                <a:off x="2415" y="67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 name="Line 1203"/>
              <p:cNvSpPr>
                <a:spLocks noChangeShapeType="1"/>
              </p:cNvSpPr>
              <p:nvPr/>
            </p:nvSpPr>
            <p:spPr bwMode="auto">
              <a:xfrm flipV="1">
                <a:off x="2415" y="67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 name="Line 1204"/>
              <p:cNvSpPr>
                <a:spLocks noChangeShapeType="1"/>
              </p:cNvSpPr>
              <p:nvPr/>
            </p:nvSpPr>
            <p:spPr bwMode="auto">
              <a:xfrm flipV="1">
                <a:off x="2415" y="654"/>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 name="Line 1205"/>
              <p:cNvSpPr>
                <a:spLocks noChangeShapeType="1"/>
              </p:cNvSpPr>
              <p:nvPr/>
            </p:nvSpPr>
            <p:spPr bwMode="auto">
              <a:xfrm flipV="1">
                <a:off x="2415" y="64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 name="Line 1206"/>
              <p:cNvSpPr>
                <a:spLocks noChangeShapeType="1"/>
              </p:cNvSpPr>
              <p:nvPr/>
            </p:nvSpPr>
            <p:spPr bwMode="auto">
              <a:xfrm flipV="1">
                <a:off x="2415" y="63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 name="Line 1207"/>
              <p:cNvSpPr>
                <a:spLocks noChangeShapeType="1"/>
              </p:cNvSpPr>
              <p:nvPr/>
            </p:nvSpPr>
            <p:spPr bwMode="auto">
              <a:xfrm flipV="1">
                <a:off x="2415" y="621"/>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 name="Line 1208"/>
              <p:cNvSpPr>
                <a:spLocks noChangeShapeType="1"/>
              </p:cNvSpPr>
              <p:nvPr/>
            </p:nvSpPr>
            <p:spPr bwMode="auto">
              <a:xfrm flipV="1">
                <a:off x="2415" y="613"/>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 name="Line 1209"/>
              <p:cNvSpPr>
                <a:spLocks noChangeShapeType="1"/>
              </p:cNvSpPr>
              <p:nvPr/>
            </p:nvSpPr>
            <p:spPr bwMode="auto">
              <a:xfrm flipV="1">
                <a:off x="2415" y="60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9" name="Group 1411"/>
            <p:cNvGrpSpPr>
              <a:grpSpLocks/>
            </p:cNvGrpSpPr>
            <p:nvPr/>
          </p:nvGrpSpPr>
          <p:grpSpPr bwMode="auto">
            <a:xfrm>
              <a:off x="3833813" y="839788"/>
              <a:ext cx="1385888" cy="2346325"/>
              <a:chOff x="2415" y="529"/>
              <a:chExt cx="873" cy="1478"/>
            </a:xfrm>
          </p:grpSpPr>
          <p:sp>
            <p:nvSpPr>
              <p:cNvPr id="201" name="Line 1211"/>
              <p:cNvSpPr>
                <a:spLocks noChangeShapeType="1"/>
              </p:cNvSpPr>
              <p:nvPr/>
            </p:nvSpPr>
            <p:spPr bwMode="auto">
              <a:xfrm flipV="1">
                <a:off x="2415" y="588"/>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212"/>
              <p:cNvSpPr>
                <a:spLocks noChangeShapeType="1"/>
              </p:cNvSpPr>
              <p:nvPr/>
            </p:nvSpPr>
            <p:spPr bwMode="auto">
              <a:xfrm flipV="1">
                <a:off x="2415" y="58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213"/>
              <p:cNvSpPr>
                <a:spLocks noChangeShapeType="1"/>
              </p:cNvSpPr>
              <p:nvPr/>
            </p:nvSpPr>
            <p:spPr bwMode="auto">
              <a:xfrm flipV="1">
                <a:off x="2415" y="57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214"/>
              <p:cNvSpPr>
                <a:spLocks noChangeShapeType="1"/>
              </p:cNvSpPr>
              <p:nvPr/>
            </p:nvSpPr>
            <p:spPr bwMode="auto">
              <a:xfrm flipV="1">
                <a:off x="2415" y="555"/>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215"/>
              <p:cNvSpPr>
                <a:spLocks noChangeShapeType="1"/>
              </p:cNvSpPr>
              <p:nvPr/>
            </p:nvSpPr>
            <p:spPr bwMode="auto">
              <a:xfrm flipV="1">
                <a:off x="2415" y="54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216"/>
              <p:cNvSpPr>
                <a:spLocks noChangeShapeType="1"/>
              </p:cNvSpPr>
              <p:nvPr/>
            </p:nvSpPr>
            <p:spPr bwMode="auto">
              <a:xfrm flipV="1">
                <a:off x="2415" y="539"/>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1217"/>
              <p:cNvSpPr>
                <a:spLocks noChangeShapeType="1"/>
              </p:cNvSpPr>
              <p:nvPr/>
            </p:nvSpPr>
            <p:spPr bwMode="auto">
              <a:xfrm flipV="1">
                <a:off x="2415" y="529"/>
                <a:ext cx="0" cy="5"/>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1218"/>
              <p:cNvSpPr>
                <a:spLocks noChangeShapeType="1"/>
              </p:cNvSpPr>
              <p:nvPr/>
            </p:nvSpPr>
            <p:spPr bwMode="auto">
              <a:xfrm>
                <a:off x="2419" y="530"/>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219"/>
              <p:cNvSpPr>
                <a:spLocks noChangeShapeType="1"/>
              </p:cNvSpPr>
              <p:nvPr/>
            </p:nvSpPr>
            <p:spPr bwMode="auto">
              <a:xfrm>
                <a:off x="2423" y="537"/>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1220"/>
              <p:cNvSpPr>
                <a:spLocks noChangeShapeType="1"/>
              </p:cNvSpPr>
              <p:nvPr/>
            </p:nvSpPr>
            <p:spPr bwMode="auto">
              <a:xfrm>
                <a:off x="2428" y="545"/>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1221"/>
              <p:cNvSpPr>
                <a:spLocks noChangeShapeType="1"/>
              </p:cNvSpPr>
              <p:nvPr/>
            </p:nvSpPr>
            <p:spPr bwMode="auto">
              <a:xfrm>
                <a:off x="2432" y="553"/>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1222"/>
              <p:cNvSpPr>
                <a:spLocks noChangeShapeType="1"/>
              </p:cNvSpPr>
              <p:nvPr/>
            </p:nvSpPr>
            <p:spPr bwMode="auto">
              <a:xfrm>
                <a:off x="2437" y="560"/>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1223"/>
              <p:cNvSpPr>
                <a:spLocks noChangeShapeType="1"/>
              </p:cNvSpPr>
              <p:nvPr/>
            </p:nvSpPr>
            <p:spPr bwMode="auto">
              <a:xfrm>
                <a:off x="2441" y="568"/>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1224"/>
              <p:cNvSpPr>
                <a:spLocks noChangeShapeType="1"/>
              </p:cNvSpPr>
              <p:nvPr/>
            </p:nvSpPr>
            <p:spPr bwMode="auto">
              <a:xfrm>
                <a:off x="2446" y="576"/>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1225"/>
              <p:cNvSpPr>
                <a:spLocks noChangeShapeType="1"/>
              </p:cNvSpPr>
              <p:nvPr/>
            </p:nvSpPr>
            <p:spPr bwMode="auto">
              <a:xfrm>
                <a:off x="2450" y="583"/>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1226"/>
              <p:cNvSpPr>
                <a:spLocks noChangeShapeType="1"/>
              </p:cNvSpPr>
              <p:nvPr/>
            </p:nvSpPr>
            <p:spPr bwMode="auto">
              <a:xfrm>
                <a:off x="2455" y="591"/>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1227"/>
              <p:cNvSpPr>
                <a:spLocks noChangeShapeType="1"/>
              </p:cNvSpPr>
              <p:nvPr/>
            </p:nvSpPr>
            <p:spPr bwMode="auto">
              <a:xfrm>
                <a:off x="2459" y="599"/>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1228"/>
              <p:cNvSpPr>
                <a:spLocks noChangeShapeType="1"/>
              </p:cNvSpPr>
              <p:nvPr/>
            </p:nvSpPr>
            <p:spPr bwMode="auto">
              <a:xfrm>
                <a:off x="2464" y="606"/>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1229"/>
              <p:cNvSpPr>
                <a:spLocks noChangeShapeType="1"/>
              </p:cNvSpPr>
              <p:nvPr/>
            </p:nvSpPr>
            <p:spPr bwMode="auto">
              <a:xfrm>
                <a:off x="2468" y="614"/>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1230"/>
              <p:cNvSpPr>
                <a:spLocks noChangeShapeType="1"/>
              </p:cNvSpPr>
              <p:nvPr/>
            </p:nvSpPr>
            <p:spPr bwMode="auto">
              <a:xfrm>
                <a:off x="2473" y="622"/>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1231"/>
              <p:cNvSpPr>
                <a:spLocks noChangeShapeType="1"/>
              </p:cNvSpPr>
              <p:nvPr/>
            </p:nvSpPr>
            <p:spPr bwMode="auto">
              <a:xfrm>
                <a:off x="2477" y="629"/>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1232"/>
              <p:cNvSpPr>
                <a:spLocks noChangeShapeType="1"/>
              </p:cNvSpPr>
              <p:nvPr/>
            </p:nvSpPr>
            <p:spPr bwMode="auto">
              <a:xfrm>
                <a:off x="2482" y="637"/>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1233"/>
              <p:cNvSpPr>
                <a:spLocks noChangeShapeType="1"/>
              </p:cNvSpPr>
              <p:nvPr/>
            </p:nvSpPr>
            <p:spPr bwMode="auto">
              <a:xfrm>
                <a:off x="2487" y="645"/>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1234"/>
              <p:cNvSpPr>
                <a:spLocks noChangeShapeType="1"/>
              </p:cNvSpPr>
              <p:nvPr/>
            </p:nvSpPr>
            <p:spPr bwMode="auto">
              <a:xfrm>
                <a:off x="2491" y="652"/>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1235"/>
              <p:cNvSpPr>
                <a:spLocks noChangeShapeType="1"/>
              </p:cNvSpPr>
              <p:nvPr/>
            </p:nvSpPr>
            <p:spPr bwMode="auto">
              <a:xfrm>
                <a:off x="2496" y="660"/>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1236"/>
              <p:cNvSpPr>
                <a:spLocks noChangeShapeType="1"/>
              </p:cNvSpPr>
              <p:nvPr/>
            </p:nvSpPr>
            <p:spPr bwMode="auto">
              <a:xfrm>
                <a:off x="2500" y="668"/>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1237"/>
              <p:cNvSpPr>
                <a:spLocks noChangeShapeType="1"/>
              </p:cNvSpPr>
              <p:nvPr/>
            </p:nvSpPr>
            <p:spPr bwMode="auto">
              <a:xfrm>
                <a:off x="2505" y="675"/>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1238"/>
              <p:cNvSpPr>
                <a:spLocks noChangeShapeType="1"/>
              </p:cNvSpPr>
              <p:nvPr/>
            </p:nvSpPr>
            <p:spPr bwMode="auto">
              <a:xfrm>
                <a:off x="2509" y="683"/>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1239"/>
              <p:cNvSpPr>
                <a:spLocks noChangeShapeType="1"/>
              </p:cNvSpPr>
              <p:nvPr/>
            </p:nvSpPr>
            <p:spPr bwMode="auto">
              <a:xfrm>
                <a:off x="2514" y="691"/>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1240"/>
              <p:cNvSpPr>
                <a:spLocks noChangeShapeType="1"/>
              </p:cNvSpPr>
              <p:nvPr/>
            </p:nvSpPr>
            <p:spPr bwMode="auto">
              <a:xfrm>
                <a:off x="2518" y="698"/>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1241"/>
              <p:cNvSpPr>
                <a:spLocks noChangeShapeType="1"/>
              </p:cNvSpPr>
              <p:nvPr/>
            </p:nvSpPr>
            <p:spPr bwMode="auto">
              <a:xfrm>
                <a:off x="2523" y="706"/>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1242"/>
              <p:cNvSpPr>
                <a:spLocks noChangeShapeType="1"/>
              </p:cNvSpPr>
              <p:nvPr/>
            </p:nvSpPr>
            <p:spPr bwMode="auto">
              <a:xfrm>
                <a:off x="2527" y="714"/>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1243"/>
              <p:cNvSpPr>
                <a:spLocks noChangeShapeType="1"/>
              </p:cNvSpPr>
              <p:nvPr/>
            </p:nvSpPr>
            <p:spPr bwMode="auto">
              <a:xfrm>
                <a:off x="2532" y="722"/>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1244"/>
              <p:cNvSpPr>
                <a:spLocks noChangeShapeType="1"/>
              </p:cNvSpPr>
              <p:nvPr/>
            </p:nvSpPr>
            <p:spPr bwMode="auto">
              <a:xfrm>
                <a:off x="2536" y="729"/>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1245"/>
              <p:cNvSpPr>
                <a:spLocks noChangeShapeType="1"/>
              </p:cNvSpPr>
              <p:nvPr/>
            </p:nvSpPr>
            <p:spPr bwMode="auto">
              <a:xfrm>
                <a:off x="2541" y="737"/>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1246"/>
              <p:cNvSpPr>
                <a:spLocks noChangeShapeType="1"/>
              </p:cNvSpPr>
              <p:nvPr/>
            </p:nvSpPr>
            <p:spPr bwMode="auto">
              <a:xfrm>
                <a:off x="2545" y="745"/>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1247"/>
              <p:cNvSpPr>
                <a:spLocks noChangeShapeType="1"/>
              </p:cNvSpPr>
              <p:nvPr/>
            </p:nvSpPr>
            <p:spPr bwMode="auto">
              <a:xfrm>
                <a:off x="2550" y="752"/>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1248"/>
              <p:cNvSpPr>
                <a:spLocks noChangeShapeType="1"/>
              </p:cNvSpPr>
              <p:nvPr/>
            </p:nvSpPr>
            <p:spPr bwMode="auto">
              <a:xfrm>
                <a:off x="2554" y="760"/>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1249"/>
              <p:cNvSpPr>
                <a:spLocks noChangeShapeType="1"/>
              </p:cNvSpPr>
              <p:nvPr/>
            </p:nvSpPr>
            <p:spPr bwMode="auto">
              <a:xfrm>
                <a:off x="2559" y="768"/>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1250"/>
              <p:cNvSpPr>
                <a:spLocks noChangeShapeType="1"/>
              </p:cNvSpPr>
              <p:nvPr/>
            </p:nvSpPr>
            <p:spPr bwMode="auto">
              <a:xfrm>
                <a:off x="2563" y="775"/>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1251"/>
              <p:cNvSpPr>
                <a:spLocks noChangeShapeType="1"/>
              </p:cNvSpPr>
              <p:nvPr/>
            </p:nvSpPr>
            <p:spPr bwMode="auto">
              <a:xfrm>
                <a:off x="2568" y="783"/>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1252"/>
              <p:cNvSpPr>
                <a:spLocks noChangeShapeType="1"/>
              </p:cNvSpPr>
              <p:nvPr/>
            </p:nvSpPr>
            <p:spPr bwMode="auto">
              <a:xfrm>
                <a:off x="2572" y="791"/>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1253"/>
              <p:cNvSpPr>
                <a:spLocks noChangeShapeType="1"/>
              </p:cNvSpPr>
              <p:nvPr/>
            </p:nvSpPr>
            <p:spPr bwMode="auto">
              <a:xfrm>
                <a:off x="2577" y="798"/>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1254"/>
              <p:cNvSpPr>
                <a:spLocks noChangeShapeType="1"/>
              </p:cNvSpPr>
              <p:nvPr/>
            </p:nvSpPr>
            <p:spPr bwMode="auto">
              <a:xfrm>
                <a:off x="2581" y="806"/>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1255"/>
              <p:cNvSpPr>
                <a:spLocks noChangeShapeType="1"/>
              </p:cNvSpPr>
              <p:nvPr/>
            </p:nvSpPr>
            <p:spPr bwMode="auto">
              <a:xfrm>
                <a:off x="2586" y="814"/>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1256"/>
              <p:cNvSpPr>
                <a:spLocks noChangeShapeType="1"/>
              </p:cNvSpPr>
              <p:nvPr/>
            </p:nvSpPr>
            <p:spPr bwMode="auto">
              <a:xfrm>
                <a:off x="2591" y="821"/>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1257"/>
              <p:cNvSpPr>
                <a:spLocks noChangeShapeType="1"/>
              </p:cNvSpPr>
              <p:nvPr/>
            </p:nvSpPr>
            <p:spPr bwMode="auto">
              <a:xfrm>
                <a:off x="2595" y="829"/>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1258"/>
              <p:cNvSpPr>
                <a:spLocks noChangeShapeType="1"/>
              </p:cNvSpPr>
              <p:nvPr/>
            </p:nvSpPr>
            <p:spPr bwMode="auto">
              <a:xfrm>
                <a:off x="2600" y="837"/>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1259"/>
              <p:cNvSpPr>
                <a:spLocks noChangeShapeType="1"/>
              </p:cNvSpPr>
              <p:nvPr/>
            </p:nvSpPr>
            <p:spPr bwMode="auto">
              <a:xfrm>
                <a:off x="2604" y="844"/>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1260"/>
              <p:cNvSpPr>
                <a:spLocks noChangeShapeType="1"/>
              </p:cNvSpPr>
              <p:nvPr/>
            </p:nvSpPr>
            <p:spPr bwMode="auto">
              <a:xfrm>
                <a:off x="2609" y="852"/>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1261"/>
              <p:cNvSpPr>
                <a:spLocks noChangeShapeType="1"/>
              </p:cNvSpPr>
              <p:nvPr/>
            </p:nvSpPr>
            <p:spPr bwMode="auto">
              <a:xfrm>
                <a:off x="2613" y="860"/>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1262"/>
              <p:cNvSpPr>
                <a:spLocks noChangeShapeType="1"/>
              </p:cNvSpPr>
              <p:nvPr/>
            </p:nvSpPr>
            <p:spPr bwMode="auto">
              <a:xfrm>
                <a:off x="2618" y="867"/>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1263"/>
              <p:cNvSpPr>
                <a:spLocks noChangeShapeType="1"/>
              </p:cNvSpPr>
              <p:nvPr/>
            </p:nvSpPr>
            <p:spPr bwMode="auto">
              <a:xfrm>
                <a:off x="2622" y="875"/>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1264"/>
              <p:cNvSpPr>
                <a:spLocks noChangeShapeType="1"/>
              </p:cNvSpPr>
              <p:nvPr/>
            </p:nvSpPr>
            <p:spPr bwMode="auto">
              <a:xfrm>
                <a:off x="2627" y="883"/>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1265"/>
              <p:cNvSpPr>
                <a:spLocks noChangeShapeType="1"/>
              </p:cNvSpPr>
              <p:nvPr/>
            </p:nvSpPr>
            <p:spPr bwMode="auto">
              <a:xfrm>
                <a:off x="2631" y="890"/>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1266"/>
              <p:cNvSpPr>
                <a:spLocks noChangeShapeType="1"/>
              </p:cNvSpPr>
              <p:nvPr/>
            </p:nvSpPr>
            <p:spPr bwMode="auto">
              <a:xfrm>
                <a:off x="2636" y="898"/>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1267"/>
              <p:cNvSpPr>
                <a:spLocks noChangeShapeType="1"/>
              </p:cNvSpPr>
              <p:nvPr/>
            </p:nvSpPr>
            <p:spPr bwMode="auto">
              <a:xfrm>
                <a:off x="2640" y="906"/>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1268"/>
              <p:cNvSpPr>
                <a:spLocks noChangeShapeType="1"/>
              </p:cNvSpPr>
              <p:nvPr/>
            </p:nvSpPr>
            <p:spPr bwMode="auto">
              <a:xfrm>
                <a:off x="2645" y="914"/>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1269"/>
              <p:cNvSpPr>
                <a:spLocks noChangeShapeType="1"/>
              </p:cNvSpPr>
              <p:nvPr/>
            </p:nvSpPr>
            <p:spPr bwMode="auto">
              <a:xfrm>
                <a:off x="2649" y="921"/>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1270"/>
              <p:cNvSpPr>
                <a:spLocks noChangeShapeType="1"/>
              </p:cNvSpPr>
              <p:nvPr/>
            </p:nvSpPr>
            <p:spPr bwMode="auto">
              <a:xfrm>
                <a:off x="2653" y="929"/>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1271"/>
              <p:cNvSpPr>
                <a:spLocks noChangeShapeType="1"/>
              </p:cNvSpPr>
              <p:nvPr/>
            </p:nvSpPr>
            <p:spPr bwMode="auto">
              <a:xfrm>
                <a:off x="2658" y="937"/>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1272"/>
              <p:cNvSpPr>
                <a:spLocks noChangeShapeType="1"/>
              </p:cNvSpPr>
              <p:nvPr/>
            </p:nvSpPr>
            <p:spPr bwMode="auto">
              <a:xfrm>
                <a:off x="2662" y="944"/>
                <a:ext cx="3"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1273"/>
              <p:cNvSpPr>
                <a:spLocks noChangeShapeType="1"/>
              </p:cNvSpPr>
              <p:nvPr/>
            </p:nvSpPr>
            <p:spPr bwMode="auto">
              <a:xfrm>
                <a:off x="2667" y="952"/>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1274"/>
              <p:cNvSpPr>
                <a:spLocks noChangeShapeType="1"/>
              </p:cNvSpPr>
              <p:nvPr/>
            </p:nvSpPr>
            <p:spPr bwMode="auto">
              <a:xfrm>
                <a:off x="2672" y="960"/>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1275"/>
              <p:cNvSpPr>
                <a:spLocks noChangeShapeType="1"/>
              </p:cNvSpPr>
              <p:nvPr/>
            </p:nvSpPr>
            <p:spPr bwMode="auto">
              <a:xfrm>
                <a:off x="2676" y="967"/>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1276"/>
              <p:cNvSpPr>
                <a:spLocks noChangeShapeType="1"/>
              </p:cNvSpPr>
              <p:nvPr/>
            </p:nvSpPr>
            <p:spPr bwMode="auto">
              <a:xfrm>
                <a:off x="2681" y="975"/>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1277"/>
              <p:cNvSpPr>
                <a:spLocks noChangeShapeType="1"/>
              </p:cNvSpPr>
              <p:nvPr/>
            </p:nvSpPr>
            <p:spPr bwMode="auto">
              <a:xfrm>
                <a:off x="2685" y="983"/>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1278"/>
              <p:cNvSpPr>
                <a:spLocks noChangeShapeType="1"/>
              </p:cNvSpPr>
              <p:nvPr/>
            </p:nvSpPr>
            <p:spPr bwMode="auto">
              <a:xfrm>
                <a:off x="2690" y="990"/>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1279"/>
              <p:cNvSpPr>
                <a:spLocks noChangeShapeType="1"/>
              </p:cNvSpPr>
              <p:nvPr/>
            </p:nvSpPr>
            <p:spPr bwMode="auto">
              <a:xfrm>
                <a:off x="2695" y="998"/>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1280"/>
              <p:cNvSpPr>
                <a:spLocks noChangeShapeType="1"/>
              </p:cNvSpPr>
              <p:nvPr/>
            </p:nvSpPr>
            <p:spPr bwMode="auto">
              <a:xfrm>
                <a:off x="2699" y="1006"/>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1281"/>
              <p:cNvSpPr>
                <a:spLocks noChangeShapeType="1"/>
              </p:cNvSpPr>
              <p:nvPr/>
            </p:nvSpPr>
            <p:spPr bwMode="auto">
              <a:xfrm>
                <a:off x="2704" y="1013"/>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1282"/>
              <p:cNvSpPr>
                <a:spLocks noChangeShapeType="1"/>
              </p:cNvSpPr>
              <p:nvPr/>
            </p:nvSpPr>
            <p:spPr bwMode="auto">
              <a:xfrm>
                <a:off x="2708" y="1021"/>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1283"/>
              <p:cNvSpPr>
                <a:spLocks noChangeShapeType="1"/>
              </p:cNvSpPr>
              <p:nvPr/>
            </p:nvSpPr>
            <p:spPr bwMode="auto">
              <a:xfrm>
                <a:off x="2713" y="1029"/>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1284"/>
              <p:cNvSpPr>
                <a:spLocks noChangeShapeType="1"/>
              </p:cNvSpPr>
              <p:nvPr/>
            </p:nvSpPr>
            <p:spPr bwMode="auto">
              <a:xfrm>
                <a:off x="2717" y="1036"/>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1285"/>
              <p:cNvSpPr>
                <a:spLocks noChangeShapeType="1"/>
              </p:cNvSpPr>
              <p:nvPr/>
            </p:nvSpPr>
            <p:spPr bwMode="auto">
              <a:xfrm>
                <a:off x="2722" y="1044"/>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1286"/>
              <p:cNvSpPr>
                <a:spLocks noChangeShapeType="1"/>
              </p:cNvSpPr>
              <p:nvPr/>
            </p:nvSpPr>
            <p:spPr bwMode="auto">
              <a:xfrm>
                <a:off x="2726" y="1052"/>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1287"/>
              <p:cNvSpPr>
                <a:spLocks noChangeShapeType="1"/>
              </p:cNvSpPr>
              <p:nvPr/>
            </p:nvSpPr>
            <p:spPr bwMode="auto">
              <a:xfrm>
                <a:off x="2730" y="1059"/>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1288"/>
              <p:cNvSpPr>
                <a:spLocks noChangeShapeType="1"/>
              </p:cNvSpPr>
              <p:nvPr/>
            </p:nvSpPr>
            <p:spPr bwMode="auto">
              <a:xfrm>
                <a:off x="2735" y="1067"/>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1289"/>
              <p:cNvSpPr>
                <a:spLocks noChangeShapeType="1"/>
              </p:cNvSpPr>
              <p:nvPr/>
            </p:nvSpPr>
            <p:spPr bwMode="auto">
              <a:xfrm>
                <a:off x="2739" y="1075"/>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1290"/>
              <p:cNvSpPr>
                <a:spLocks noChangeShapeType="1"/>
              </p:cNvSpPr>
              <p:nvPr/>
            </p:nvSpPr>
            <p:spPr bwMode="auto">
              <a:xfrm>
                <a:off x="2744" y="1083"/>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1291"/>
              <p:cNvSpPr>
                <a:spLocks noChangeShapeType="1"/>
              </p:cNvSpPr>
              <p:nvPr/>
            </p:nvSpPr>
            <p:spPr bwMode="auto">
              <a:xfrm>
                <a:off x="2748" y="1090"/>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1292"/>
              <p:cNvSpPr>
                <a:spLocks noChangeShapeType="1"/>
              </p:cNvSpPr>
              <p:nvPr/>
            </p:nvSpPr>
            <p:spPr bwMode="auto">
              <a:xfrm>
                <a:off x="2753" y="1098"/>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1293"/>
              <p:cNvSpPr>
                <a:spLocks noChangeShapeType="1"/>
              </p:cNvSpPr>
              <p:nvPr/>
            </p:nvSpPr>
            <p:spPr bwMode="auto">
              <a:xfrm>
                <a:off x="2757" y="1106"/>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1294"/>
              <p:cNvSpPr>
                <a:spLocks noChangeShapeType="1"/>
              </p:cNvSpPr>
              <p:nvPr/>
            </p:nvSpPr>
            <p:spPr bwMode="auto">
              <a:xfrm>
                <a:off x="2762" y="1113"/>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1295"/>
              <p:cNvSpPr>
                <a:spLocks noChangeShapeType="1"/>
              </p:cNvSpPr>
              <p:nvPr/>
            </p:nvSpPr>
            <p:spPr bwMode="auto">
              <a:xfrm>
                <a:off x="2766" y="1121"/>
                <a:ext cx="3"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1296"/>
              <p:cNvSpPr>
                <a:spLocks noChangeShapeType="1"/>
              </p:cNvSpPr>
              <p:nvPr/>
            </p:nvSpPr>
            <p:spPr bwMode="auto">
              <a:xfrm>
                <a:off x="2771" y="1129"/>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 name="Line 1297"/>
              <p:cNvSpPr>
                <a:spLocks noChangeShapeType="1"/>
              </p:cNvSpPr>
              <p:nvPr/>
            </p:nvSpPr>
            <p:spPr bwMode="auto">
              <a:xfrm>
                <a:off x="2776" y="1136"/>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 name="Line 1298"/>
              <p:cNvSpPr>
                <a:spLocks noChangeShapeType="1"/>
              </p:cNvSpPr>
              <p:nvPr/>
            </p:nvSpPr>
            <p:spPr bwMode="auto">
              <a:xfrm>
                <a:off x="2780" y="1144"/>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1299"/>
              <p:cNvSpPr>
                <a:spLocks noChangeShapeType="1"/>
              </p:cNvSpPr>
              <p:nvPr/>
            </p:nvSpPr>
            <p:spPr bwMode="auto">
              <a:xfrm>
                <a:off x="2785" y="1152"/>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Line 1300"/>
              <p:cNvSpPr>
                <a:spLocks noChangeShapeType="1"/>
              </p:cNvSpPr>
              <p:nvPr/>
            </p:nvSpPr>
            <p:spPr bwMode="auto">
              <a:xfrm>
                <a:off x="2789" y="1159"/>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Line 1301"/>
              <p:cNvSpPr>
                <a:spLocks noChangeShapeType="1"/>
              </p:cNvSpPr>
              <p:nvPr/>
            </p:nvSpPr>
            <p:spPr bwMode="auto">
              <a:xfrm>
                <a:off x="2794" y="1167"/>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1302"/>
              <p:cNvSpPr>
                <a:spLocks noChangeShapeType="1"/>
              </p:cNvSpPr>
              <p:nvPr/>
            </p:nvSpPr>
            <p:spPr bwMode="auto">
              <a:xfrm>
                <a:off x="2799" y="1175"/>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Line 1303"/>
              <p:cNvSpPr>
                <a:spLocks noChangeShapeType="1"/>
              </p:cNvSpPr>
              <p:nvPr/>
            </p:nvSpPr>
            <p:spPr bwMode="auto">
              <a:xfrm>
                <a:off x="2803" y="1182"/>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Line 1304"/>
              <p:cNvSpPr>
                <a:spLocks noChangeShapeType="1"/>
              </p:cNvSpPr>
              <p:nvPr/>
            </p:nvSpPr>
            <p:spPr bwMode="auto">
              <a:xfrm>
                <a:off x="2807" y="1190"/>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 name="Line 1305"/>
              <p:cNvSpPr>
                <a:spLocks noChangeShapeType="1"/>
              </p:cNvSpPr>
              <p:nvPr/>
            </p:nvSpPr>
            <p:spPr bwMode="auto">
              <a:xfrm>
                <a:off x="2812" y="1198"/>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 name="Line 1306"/>
              <p:cNvSpPr>
                <a:spLocks noChangeShapeType="1"/>
              </p:cNvSpPr>
              <p:nvPr/>
            </p:nvSpPr>
            <p:spPr bwMode="auto">
              <a:xfrm>
                <a:off x="2816" y="1205"/>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Line 1307"/>
              <p:cNvSpPr>
                <a:spLocks noChangeShapeType="1"/>
              </p:cNvSpPr>
              <p:nvPr/>
            </p:nvSpPr>
            <p:spPr bwMode="auto">
              <a:xfrm>
                <a:off x="2821" y="1213"/>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1308"/>
              <p:cNvSpPr>
                <a:spLocks noChangeShapeType="1"/>
              </p:cNvSpPr>
              <p:nvPr/>
            </p:nvSpPr>
            <p:spPr bwMode="auto">
              <a:xfrm>
                <a:off x="2825" y="1221"/>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Line 1309"/>
              <p:cNvSpPr>
                <a:spLocks noChangeShapeType="1"/>
              </p:cNvSpPr>
              <p:nvPr/>
            </p:nvSpPr>
            <p:spPr bwMode="auto">
              <a:xfrm>
                <a:off x="2830" y="1228"/>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Line 1310"/>
              <p:cNvSpPr>
                <a:spLocks noChangeShapeType="1"/>
              </p:cNvSpPr>
              <p:nvPr/>
            </p:nvSpPr>
            <p:spPr bwMode="auto">
              <a:xfrm>
                <a:off x="2834" y="1236"/>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Line 1311"/>
              <p:cNvSpPr>
                <a:spLocks noChangeShapeType="1"/>
              </p:cNvSpPr>
              <p:nvPr/>
            </p:nvSpPr>
            <p:spPr bwMode="auto">
              <a:xfrm>
                <a:off x="2839" y="1244"/>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Line 1312"/>
              <p:cNvSpPr>
                <a:spLocks noChangeShapeType="1"/>
              </p:cNvSpPr>
              <p:nvPr/>
            </p:nvSpPr>
            <p:spPr bwMode="auto">
              <a:xfrm>
                <a:off x="2843" y="1251"/>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Line 1313"/>
              <p:cNvSpPr>
                <a:spLocks noChangeShapeType="1"/>
              </p:cNvSpPr>
              <p:nvPr/>
            </p:nvSpPr>
            <p:spPr bwMode="auto">
              <a:xfrm>
                <a:off x="2848" y="1259"/>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Line 1314"/>
              <p:cNvSpPr>
                <a:spLocks noChangeShapeType="1"/>
              </p:cNvSpPr>
              <p:nvPr/>
            </p:nvSpPr>
            <p:spPr bwMode="auto">
              <a:xfrm>
                <a:off x="2852" y="1267"/>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Line 1315"/>
              <p:cNvSpPr>
                <a:spLocks noChangeShapeType="1"/>
              </p:cNvSpPr>
              <p:nvPr/>
            </p:nvSpPr>
            <p:spPr bwMode="auto">
              <a:xfrm>
                <a:off x="2857" y="1275"/>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1316"/>
              <p:cNvSpPr>
                <a:spLocks noChangeShapeType="1"/>
              </p:cNvSpPr>
              <p:nvPr/>
            </p:nvSpPr>
            <p:spPr bwMode="auto">
              <a:xfrm>
                <a:off x="2861" y="1282"/>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1317"/>
              <p:cNvSpPr>
                <a:spLocks noChangeShapeType="1"/>
              </p:cNvSpPr>
              <p:nvPr/>
            </p:nvSpPr>
            <p:spPr bwMode="auto">
              <a:xfrm>
                <a:off x="2866" y="1290"/>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Line 1318"/>
              <p:cNvSpPr>
                <a:spLocks noChangeShapeType="1"/>
              </p:cNvSpPr>
              <p:nvPr/>
            </p:nvSpPr>
            <p:spPr bwMode="auto">
              <a:xfrm>
                <a:off x="2870" y="1298"/>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1319"/>
              <p:cNvSpPr>
                <a:spLocks noChangeShapeType="1"/>
              </p:cNvSpPr>
              <p:nvPr/>
            </p:nvSpPr>
            <p:spPr bwMode="auto">
              <a:xfrm>
                <a:off x="2875" y="1305"/>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1320"/>
              <p:cNvSpPr>
                <a:spLocks noChangeShapeType="1"/>
              </p:cNvSpPr>
              <p:nvPr/>
            </p:nvSpPr>
            <p:spPr bwMode="auto">
              <a:xfrm>
                <a:off x="2880" y="1313"/>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 name="Line 1321"/>
              <p:cNvSpPr>
                <a:spLocks noChangeShapeType="1"/>
              </p:cNvSpPr>
              <p:nvPr/>
            </p:nvSpPr>
            <p:spPr bwMode="auto">
              <a:xfrm>
                <a:off x="2884" y="1321"/>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2" name="Line 1322"/>
              <p:cNvSpPr>
                <a:spLocks noChangeShapeType="1"/>
              </p:cNvSpPr>
              <p:nvPr/>
            </p:nvSpPr>
            <p:spPr bwMode="auto">
              <a:xfrm>
                <a:off x="2889" y="1328"/>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Line 1323"/>
              <p:cNvSpPr>
                <a:spLocks noChangeShapeType="1"/>
              </p:cNvSpPr>
              <p:nvPr/>
            </p:nvSpPr>
            <p:spPr bwMode="auto">
              <a:xfrm>
                <a:off x="2893" y="1336"/>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 name="Line 1324"/>
              <p:cNvSpPr>
                <a:spLocks noChangeShapeType="1"/>
              </p:cNvSpPr>
              <p:nvPr/>
            </p:nvSpPr>
            <p:spPr bwMode="auto">
              <a:xfrm>
                <a:off x="2898" y="1344"/>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Line 1325"/>
              <p:cNvSpPr>
                <a:spLocks noChangeShapeType="1"/>
              </p:cNvSpPr>
              <p:nvPr/>
            </p:nvSpPr>
            <p:spPr bwMode="auto">
              <a:xfrm>
                <a:off x="2902" y="1351"/>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Line 1326"/>
              <p:cNvSpPr>
                <a:spLocks noChangeShapeType="1"/>
              </p:cNvSpPr>
              <p:nvPr/>
            </p:nvSpPr>
            <p:spPr bwMode="auto">
              <a:xfrm>
                <a:off x="2907" y="1359"/>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1327"/>
              <p:cNvSpPr>
                <a:spLocks noChangeShapeType="1"/>
              </p:cNvSpPr>
              <p:nvPr/>
            </p:nvSpPr>
            <p:spPr bwMode="auto">
              <a:xfrm>
                <a:off x="2911" y="1367"/>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1328"/>
              <p:cNvSpPr>
                <a:spLocks noChangeShapeType="1"/>
              </p:cNvSpPr>
              <p:nvPr/>
            </p:nvSpPr>
            <p:spPr bwMode="auto">
              <a:xfrm>
                <a:off x="2916" y="1374"/>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1329"/>
              <p:cNvSpPr>
                <a:spLocks noChangeShapeType="1"/>
              </p:cNvSpPr>
              <p:nvPr/>
            </p:nvSpPr>
            <p:spPr bwMode="auto">
              <a:xfrm>
                <a:off x="2920" y="1382"/>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1330"/>
              <p:cNvSpPr>
                <a:spLocks noChangeShapeType="1"/>
              </p:cNvSpPr>
              <p:nvPr/>
            </p:nvSpPr>
            <p:spPr bwMode="auto">
              <a:xfrm>
                <a:off x="2925" y="1390"/>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1331"/>
              <p:cNvSpPr>
                <a:spLocks noChangeShapeType="1"/>
              </p:cNvSpPr>
              <p:nvPr/>
            </p:nvSpPr>
            <p:spPr bwMode="auto">
              <a:xfrm>
                <a:off x="2929" y="1397"/>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1332"/>
              <p:cNvSpPr>
                <a:spLocks noChangeShapeType="1"/>
              </p:cNvSpPr>
              <p:nvPr/>
            </p:nvSpPr>
            <p:spPr bwMode="auto">
              <a:xfrm>
                <a:off x="2934" y="1405"/>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1333"/>
              <p:cNvSpPr>
                <a:spLocks noChangeShapeType="1"/>
              </p:cNvSpPr>
              <p:nvPr/>
            </p:nvSpPr>
            <p:spPr bwMode="auto">
              <a:xfrm>
                <a:off x="2938" y="1413"/>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1334"/>
              <p:cNvSpPr>
                <a:spLocks noChangeShapeType="1"/>
              </p:cNvSpPr>
              <p:nvPr/>
            </p:nvSpPr>
            <p:spPr bwMode="auto">
              <a:xfrm>
                <a:off x="2943" y="1420"/>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1335"/>
              <p:cNvSpPr>
                <a:spLocks noChangeShapeType="1"/>
              </p:cNvSpPr>
              <p:nvPr/>
            </p:nvSpPr>
            <p:spPr bwMode="auto">
              <a:xfrm>
                <a:off x="2947" y="1428"/>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1336"/>
              <p:cNvSpPr>
                <a:spLocks noChangeShapeType="1"/>
              </p:cNvSpPr>
              <p:nvPr/>
            </p:nvSpPr>
            <p:spPr bwMode="auto">
              <a:xfrm>
                <a:off x="2952" y="1436"/>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1337"/>
              <p:cNvSpPr>
                <a:spLocks noChangeShapeType="1"/>
              </p:cNvSpPr>
              <p:nvPr/>
            </p:nvSpPr>
            <p:spPr bwMode="auto">
              <a:xfrm>
                <a:off x="2956" y="1443"/>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1338"/>
              <p:cNvSpPr>
                <a:spLocks noChangeShapeType="1"/>
              </p:cNvSpPr>
              <p:nvPr/>
            </p:nvSpPr>
            <p:spPr bwMode="auto">
              <a:xfrm>
                <a:off x="2961" y="1451"/>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1339"/>
              <p:cNvSpPr>
                <a:spLocks noChangeShapeType="1"/>
              </p:cNvSpPr>
              <p:nvPr/>
            </p:nvSpPr>
            <p:spPr bwMode="auto">
              <a:xfrm>
                <a:off x="2965" y="1459"/>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1340"/>
              <p:cNvSpPr>
                <a:spLocks noChangeShapeType="1"/>
              </p:cNvSpPr>
              <p:nvPr/>
            </p:nvSpPr>
            <p:spPr bwMode="auto">
              <a:xfrm>
                <a:off x="2970" y="1467"/>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1341"/>
              <p:cNvSpPr>
                <a:spLocks noChangeShapeType="1"/>
              </p:cNvSpPr>
              <p:nvPr/>
            </p:nvSpPr>
            <p:spPr bwMode="auto">
              <a:xfrm>
                <a:off x="2974" y="1474"/>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1342"/>
              <p:cNvSpPr>
                <a:spLocks noChangeShapeType="1"/>
              </p:cNvSpPr>
              <p:nvPr/>
            </p:nvSpPr>
            <p:spPr bwMode="auto">
              <a:xfrm>
                <a:off x="2979" y="1482"/>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1343"/>
              <p:cNvSpPr>
                <a:spLocks noChangeShapeType="1"/>
              </p:cNvSpPr>
              <p:nvPr/>
            </p:nvSpPr>
            <p:spPr bwMode="auto">
              <a:xfrm>
                <a:off x="2984" y="1490"/>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1344"/>
              <p:cNvSpPr>
                <a:spLocks noChangeShapeType="1"/>
              </p:cNvSpPr>
              <p:nvPr/>
            </p:nvSpPr>
            <p:spPr bwMode="auto">
              <a:xfrm>
                <a:off x="2988" y="1497"/>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1345"/>
              <p:cNvSpPr>
                <a:spLocks noChangeShapeType="1"/>
              </p:cNvSpPr>
              <p:nvPr/>
            </p:nvSpPr>
            <p:spPr bwMode="auto">
              <a:xfrm>
                <a:off x="2993" y="1505"/>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1346"/>
              <p:cNvSpPr>
                <a:spLocks noChangeShapeType="1"/>
              </p:cNvSpPr>
              <p:nvPr/>
            </p:nvSpPr>
            <p:spPr bwMode="auto">
              <a:xfrm>
                <a:off x="2997" y="1513"/>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1347"/>
              <p:cNvSpPr>
                <a:spLocks noChangeShapeType="1"/>
              </p:cNvSpPr>
              <p:nvPr/>
            </p:nvSpPr>
            <p:spPr bwMode="auto">
              <a:xfrm>
                <a:off x="3002" y="1520"/>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1348"/>
              <p:cNvSpPr>
                <a:spLocks noChangeShapeType="1"/>
              </p:cNvSpPr>
              <p:nvPr/>
            </p:nvSpPr>
            <p:spPr bwMode="auto">
              <a:xfrm>
                <a:off x="3006" y="1528"/>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1349"/>
              <p:cNvSpPr>
                <a:spLocks noChangeShapeType="1"/>
              </p:cNvSpPr>
              <p:nvPr/>
            </p:nvSpPr>
            <p:spPr bwMode="auto">
              <a:xfrm>
                <a:off x="3011" y="1536"/>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1350"/>
              <p:cNvSpPr>
                <a:spLocks noChangeShapeType="1"/>
              </p:cNvSpPr>
              <p:nvPr/>
            </p:nvSpPr>
            <p:spPr bwMode="auto">
              <a:xfrm>
                <a:off x="3015" y="1543"/>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1351"/>
              <p:cNvSpPr>
                <a:spLocks noChangeShapeType="1"/>
              </p:cNvSpPr>
              <p:nvPr/>
            </p:nvSpPr>
            <p:spPr bwMode="auto">
              <a:xfrm>
                <a:off x="3020" y="1551"/>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1352"/>
              <p:cNvSpPr>
                <a:spLocks noChangeShapeType="1"/>
              </p:cNvSpPr>
              <p:nvPr/>
            </p:nvSpPr>
            <p:spPr bwMode="auto">
              <a:xfrm>
                <a:off x="3024" y="1559"/>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1353"/>
              <p:cNvSpPr>
                <a:spLocks noChangeShapeType="1"/>
              </p:cNvSpPr>
              <p:nvPr/>
            </p:nvSpPr>
            <p:spPr bwMode="auto">
              <a:xfrm>
                <a:off x="3029" y="1566"/>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1354"/>
              <p:cNvSpPr>
                <a:spLocks noChangeShapeType="1"/>
              </p:cNvSpPr>
              <p:nvPr/>
            </p:nvSpPr>
            <p:spPr bwMode="auto">
              <a:xfrm>
                <a:off x="3033" y="1574"/>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1355"/>
              <p:cNvSpPr>
                <a:spLocks noChangeShapeType="1"/>
              </p:cNvSpPr>
              <p:nvPr/>
            </p:nvSpPr>
            <p:spPr bwMode="auto">
              <a:xfrm>
                <a:off x="3037" y="1582"/>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1356"/>
              <p:cNvSpPr>
                <a:spLocks noChangeShapeType="1"/>
              </p:cNvSpPr>
              <p:nvPr/>
            </p:nvSpPr>
            <p:spPr bwMode="auto">
              <a:xfrm>
                <a:off x="3042" y="1589"/>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1357"/>
              <p:cNvSpPr>
                <a:spLocks noChangeShapeType="1"/>
              </p:cNvSpPr>
              <p:nvPr/>
            </p:nvSpPr>
            <p:spPr bwMode="auto">
              <a:xfrm>
                <a:off x="3046" y="1597"/>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1358"/>
              <p:cNvSpPr>
                <a:spLocks noChangeShapeType="1"/>
              </p:cNvSpPr>
              <p:nvPr/>
            </p:nvSpPr>
            <p:spPr bwMode="auto">
              <a:xfrm>
                <a:off x="3051" y="1605"/>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1359"/>
              <p:cNvSpPr>
                <a:spLocks noChangeShapeType="1"/>
              </p:cNvSpPr>
              <p:nvPr/>
            </p:nvSpPr>
            <p:spPr bwMode="auto">
              <a:xfrm>
                <a:off x="3055" y="1612"/>
                <a:ext cx="3"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1360"/>
              <p:cNvSpPr>
                <a:spLocks noChangeShapeType="1"/>
              </p:cNvSpPr>
              <p:nvPr/>
            </p:nvSpPr>
            <p:spPr bwMode="auto">
              <a:xfrm>
                <a:off x="3060" y="1620"/>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1361"/>
              <p:cNvSpPr>
                <a:spLocks noChangeShapeType="1"/>
              </p:cNvSpPr>
              <p:nvPr/>
            </p:nvSpPr>
            <p:spPr bwMode="auto">
              <a:xfrm>
                <a:off x="3065" y="1628"/>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1362"/>
              <p:cNvSpPr>
                <a:spLocks noChangeShapeType="1"/>
              </p:cNvSpPr>
              <p:nvPr/>
            </p:nvSpPr>
            <p:spPr bwMode="auto">
              <a:xfrm>
                <a:off x="3069" y="1636"/>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Line 1363"/>
              <p:cNvSpPr>
                <a:spLocks noChangeShapeType="1"/>
              </p:cNvSpPr>
              <p:nvPr/>
            </p:nvSpPr>
            <p:spPr bwMode="auto">
              <a:xfrm>
                <a:off x="3074" y="1643"/>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Line 1364"/>
              <p:cNvSpPr>
                <a:spLocks noChangeShapeType="1"/>
              </p:cNvSpPr>
              <p:nvPr/>
            </p:nvSpPr>
            <p:spPr bwMode="auto">
              <a:xfrm>
                <a:off x="3078" y="1651"/>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Line 1365"/>
              <p:cNvSpPr>
                <a:spLocks noChangeShapeType="1"/>
              </p:cNvSpPr>
              <p:nvPr/>
            </p:nvSpPr>
            <p:spPr bwMode="auto">
              <a:xfrm>
                <a:off x="3083" y="1659"/>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1366"/>
              <p:cNvSpPr>
                <a:spLocks noChangeShapeType="1"/>
              </p:cNvSpPr>
              <p:nvPr/>
            </p:nvSpPr>
            <p:spPr bwMode="auto">
              <a:xfrm>
                <a:off x="3088" y="1666"/>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1367"/>
              <p:cNvSpPr>
                <a:spLocks noChangeShapeType="1"/>
              </p:cNvSpPr>
              <p:nvPr/>
            </p:nvSpPr>
            <p:spPr bwMode="auto">
              <a:xfrm>
                <a:off x="3092" y="1674"/>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1368"/>
              <p:cNvSpPr>
                <a:spLocks noChangeShapeType="1"/>
              </p:cNvSpPr>
              <p:nvPr/>
            </p:nvSpPr>
            <p:spPr bwMode="auto">
              <a:xfrm>
                <a:off x="3097" y="1682"/>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1369"/>
              <p:cNvSpPr>
                <a:spLocks noChangeShapeType="1"/>
              </p:cNvSpPr>
              <p:nvPr/>
            </p:nvSpPr>
            <p:spPr bwMode="auto">
              <a:xfrm>
                <a:off x="3101" y="1689"/>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1370"/>
              <p:cNvSpPr>
                <a:spLocks noChangeShapeType="1"/>
              </p:cNvSpPr>
              <p:nvPr/>
            </p:nvSpPr>
            <p:spPr bwMode="auto">
              <a:xfrm>
                <a:off x="3106" y="1697"/>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1371"/>
              <p:cNvSpPr>
                <a:spLocks noChangeShapeType="1"/>
              </p:cNvSpPr>
              <p:nvPr/>
            </p:nvSpPr>
            <p:spPr bwMode="auto">
              <a:xfrm>
                <a:off x="3110" y="1705"/>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1372"/>
              <p:cNvSpPr>
                <a:spLocks noChangeShapeType="1"/>
              </p:cNvSpPr>
              <p:nvPr/>
            </p:nvSpPr>
            <p:spPr bwMode="auto">
              <a:xfrm>
                <a:off x="3114" y="1712"/>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1373"/>
              <p:cNvSpPr>
                <a:spLocks noChangeShapeType="1"/>
              </p:cNvSpPr>
              <p:nvPr/>
            </p:nvSpPr>
            <p:spPr bwMode="auto">
              <a:xfrm>
                <a:off x="3119" y="1720"/>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1374"/>
              <p:cNvSpPr>
                <a:spLocks noChangeShapeType="1"/>
              </p:cNvSpPr>
              <p:nvPr/>
            </p:nvSpPr>
            <p:spPr bwMode="auto">
              <a:xfrm>
                <a:off x="3123" y="1728"/>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1375"/>
              <p:cNvSpPr>
                <a:spLocks noChangeShapeType="1"/>
              </p:cNvSpPr>
              <p:nvPr/>
            </p:nvSpPr>
            <p:spPr bwMode="auto">
              <a:xfrm>
                <a:off x="3128" y="1735"/>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1376"/>
              <p:cNvSpPr>
                <a:spLocks noChangeShapeType="1"/>
              </p:cNvSpPr>
              <p:nvPr/>
            </p:nvSpPr>
            <p:spPr bwMode="auto">
              <a:xfrm>
                <a:off x="3132" y="1743"/>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1377"/>
              <p:cNvSpPr>
                <a:spLocks noChangeShapeType="1"/>
              </p:cNvSpPr>
              <p:nvPr/>
            </p:nvSpPr>
            <p:spPr bwMode="auto">
              <a:xfrm>
                <a:off x="3137" y="1751"/>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1378"/>
              <p:cNvSpPr>
                <a:spLocks noChangeShapeType="1"/>
              </p:cNvSpPr>
              <p:nvPr/>
            </p:nvSpPr>
            <p:spPr bwMode="auto">
              <a:xfrm>
                <a:off x="3141" y="1758"/>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1379"/>
              <p:cNvSpPr>
                <a:spLocks noChangeShapeType="1"/>
              </p:cNvSpPr>
              <p:nvPr/>
            </p:nvSpPr>
            <p:spPr bwMode="auto">
              <a:xfrm>
                <a:off x="3146" y="1766"/>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1380"/>
              <p:cNvSpPr>
                <a:spLocks noChangeShapeType="1"/>
              </p:cNvSpPr>
              <p:nvPr/>
            </p:nvSpPr>
            <p:spPr bwMode="auto">
              <a:xfrm>
                <a:off x="3150" y="1774"/>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1381"/>
              <p:cNvSpPr>
                <a:spLocks noChangeShapeType="1"/>
              </p:cNvSpPr>
              <p:nvPr/>
            </p:nvSpPr>
            <p:spPr bwMode="auto">
              <a:xfrm>
                <a:off x="3155" y="1781"/>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1382"/>
              <p:cNvSpPr>
                <a:spLocks noChangeShapeType="1"/>
              </p:cNvSpPr>
              <p:nvPr/>
            </p:nvSpPr>
            <p:spPr bwMode="auto">
              <a:xfrm>
                <a:off x="3159" y="1789"/>
                <a:ext cx="3"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1383"/>
              <p:cNvSpPr>
                <a:spLocks noChangeShapeType="1"/>
              </p:cNvSpPr>
              <p:nvPr/>
            </p:nvSpPr>
            <p:spPr bwMode="auto">
              <a:xfrm>
                <a:off x="3164" y="1797"/>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1384"/>
              <p:cNvSpPr>
                <a:spLocks noChangeShapeType="1"/>
              </p:cNvSpPr>
              <p:nvPr/>
            </p:nvSpPr>
            <p:spPr bwMode="auto">
              <a:xfrm>
                <a:off x="3169" y="1804"/>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1385"/>
              <p:cNvSpPr>
                <a:spLocks noChangeShapeType="1"/>
              </p:cNvSpPr>
              <p:nvPr/>
            </p:nvSpPr>
            <p:spPr bwMode="auto">
              <a:xfrm>
                <a:off x="3173" y="1812"/>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1386"/>
              <p:cNvSpPr>
                <a:spLocks noChangeShapeType="1"/>
              </p:cNvSpPr>
              <p:nvPr/>
            </p:nvSpPr>
            <p:spPr bwMode="auto">
              <a:xfrm>
                <a:off x="3178" y="1820"/>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1387"/>
              <p:cNvSpPr>
                <a:spLocks noChangeShapeType="1"/>
              </p:cNvSpPr>
              <p:nvPr/>
            </p:nvSpPr>
            <p:spPr bwMode="auto">
              <a:xfrm>
                <a:off x="3183" y="1828"/>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1388"/>
              <p:cNvSpPr>
                <a:spLocks noChangeShapeType="1"/>
              </p:cNvSpPr>
              <p:nvPr/>
            </p:nvSpPr>
            <p:spPr bwMode="auto">
              <a:xfrm>
                <a:off x="3187" y="1835"/>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1389"/>
              <p:cNvSpPr>
                <a:spLocks noChangeShapeType="1"/>
              </p:cNvSpPr>
              <p:nvPr/>
            </p:nvSpPr>
            <p:spPr bwMode="auto">
              <a:xfrm>
                <a:off x="3191" y="1843"/>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Line 1390"/>
              <p:cNvSpPr>
                <a:spLocks noChangeShapeType="1"/>
              </p:cNvSpPr>
              <p:nvPr/>
            </p:nvSpPr>
            <p:spPr bwMode="auto">
              <a:xfrm>
                <a:off x="3196" y="1851"/>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1391"/>
              <p:cNvSpPr>
                <a:spLocks noChangeShapeType="1"/>
              </p:cNvSpPr>
              <p:nvPr/>
            </p:nvSpPr>
            <p:spPr bwMode="auto">
              <a:xfrm>
                <a:off x="3200" y="1858"/>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1392"/>
              <p:cNvSpPr>
                <a:spLocks noChangeShapeType="1"/>
              </p:cNvSpPr>
              <p:nvPr/>
            </p:nvSpPr>
            <p:spPr bwMode="auto">
              <a:xfrm>
                <a:off x="3205" y="1866"/>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1393"/>
              <p:cNvSpPr>
                <a:spLocks noChangeShapeType="1"/>
              </p:cNvSpPr>
              <p:nvPr/>
            </p:nvSpPr>
            <p:spPr bwMode="auto">
              <a:xfrm>
                <a:off x="3209" y="1874"/>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1394"/>
              <p:cNvSpPr>
                <a:spLocks noChangeShapeType="1"/>
              </p:cNvSpPr>
              <p:nvPr/>
            </p:nvSpPr>
            <p:spPr bwMode="auto">
              <a:xfrm>
                <a:off x="3214" y="1881"/>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1395"/>
              <p:cNvSpPr>
                <a:spLocks noChangeShapeType="1"/>
              </p:cNvSpPr>
              <p:nvPr/>
            </p:nvSpPr>
            <p:spPr bwMode="auto">
              <a:xfrm>
                <a:off x="3218" y="1889"/>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1396"/>
              <p:cNvSpPr>
                <a:spLocks noChangeShapeType="1"/>
              </p:cNvSpPr>
              <p:nvPr/>
            </p:nvSpPr>
            <p:spPr bwMode="auto">
              <a:xfrm>
                <a:off x="3223" y="1897"/>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1397"/>
              <p:cNvSpPr>
                <a:spLocks noChangeShapeType="1"/>
              </p:cNvSpPr>
              <p:nvPr/>
            </p:nvSpPr>
            <p:spPr bwMode="auto">
              <a:xfrm>
                <a:off x="3227" y="1904"/>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1398"/>
              <p:cNvSpPr>
                <a:spLocks noChangeShapeType="1"/>
              </p:cNvSpPr>
              <p:nvPr/>
            </p:nvSpPr>
            <p:spPr bwMode="auto">
              <a:xfrm>
                <a:off x="3232" y="1912"/>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1399"/>
              <p:cNvSpPr>
                <a:spLocks noChangeShapeType="1"/>
              </p:cNvSpPr>
              <p:nvPr/>
            </p:nvSpPr>
            <p:spPr bwMode="auto">
              <a:xfrm>
                <a:off x="3236" y="1920"/>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1400"/>
              <p:cNvSpPr>
                <a:spLocks noChangeShapeType="1"/>
              </p:cNvSpPr>
              <p:nvPr/>
            </p:nvSpPr>
            <p:spPr bwMode="auto">
              <a:xfrm>
                <a:off x="3241" y="1927"/>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1401"/>
              <p:cNvSpPr>
                <a:spLocks noChangeShapeType="1"/>
              </p:cNvSpPr>
              <p:nvPr/>
            </p:nvSpPr>
            <p:spPr bwMode="auto">
              <a:xfrm>
                <a:off x="3245" y="1935"/>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1402"/>
              <p:cNvSpPr>
                <a:spLocks noChangeShapeType="1"/>
              </p:cNvSpPr>
              <p:nvPr/>
            </p:nvSpPr>
            <p:spPr bwMode="auto">
              <a:xfrm>
                <a:off x="3250" y="1943"/>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1403"/>
              <p:cNvSpPr>
                <a:spLocks noChangeShapeType="1"/>
              </p:cNvSpPr>
              <p:nvPr/>
            </p:nvSpPr>
            <p:spPr bwMode="auto">
              <a:xfrm>
                <a:off x="3254" y="1950"/>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1404"/>
              <p:cNvSpPr>
                <a:spLocks noChangeShapeType="1"/>
              </p:cNvSpPr>
              <p:nvPr/>
            </p:nvSpPr>
            <p:spPr bwMode="auto">
              <a:xfrm>
                <a:off x="3259" y="1958"/>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1405"/>
              <p:cNvSpPr>
                <a:spLocks noChangeShapeType="1"/>
              </p:cNvSpPr>
              <p:nvPr/>
            </p:nvSpPr>
            <p:spPr bwMode="auto">
              <a:xfrm>
                <a:off x="3263" y="1966"/>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1406"/>
              <p:cNvSpPr>
                <a:spLocks noChangeShapeType="1"/>
              </p:cNvSpPr>
              <p:nvPr/>
            </p:nvSpPr>
            <p:spPr bwMode="auto">
              <a:xfrm>
                <a:off x="3268" y="1973"/>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1407"/>
              <p:cNvSpPr>
                <a:spLocks noChangeShapeType="1"/>
              </p:cNvSpPr>
              <p:nvPr/>
            </p:nvSpPr>
            <p:spPr bwMode="auto">
              <a:xfrm>
                <a:off x="3273" y="1981"/>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1408"/>
              <p:cNvSpPr>
                <a:spLocks noChangeShapeType="1"/>
              </p:cNvSpPr>
              <p:nvPr/>
            </p:nvSpPr>
            <p:spPr bwMode="auto">
              <a:xfrm>
                <a:off x="3277" y="1989"/>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1409"/>
              <p:cNvSpPr>
                <a:spLocks noChangeShapeType="1"/>
              </p:cNvSpPr>
              <p:nvPr/>
            </p:nvSpPr>
            <p:spPr bwMode="auto">
              <a:xfrm>
                <a:off x="3282" y="1996"/>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Line 1410"/>
              <p:cNvSpPr>
                <a:spLocks noChangeShapeType="1"/>
              </p:cNvSpPr>
              <p:nvPr/>
            </p:nvSpPr>
            <p:spPr bwMode="auto">
              <a:xfrm>
                <a:off x="3286" y="2004"/>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0" name="Line 1412"/>
            <p:cNvSpPr>
              <a:spLocks noChangeShapeType="1"/>
            </p:cNvSpPr>
            <p:nvPr/>
          </p:nvSpPr>
          <p:spPr bwMode="auto">
            <a:xfrm>
              <a:off x="5224463" y="319405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413"/>
            <p:cNvSpPr>
              <a:spLocks noChangeShapeType="1"/>
            </p:cNvSpPr>
            <p:nvPr/>
          </p:nvSpPr>
          <p:spPr bwMode="auto">
            <a:xfrm>
              <a:off x="5230813" y="3206750"/>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414"/>
            <p:cNvSpPr>
              <a:spLocks noChangeShapeType="1"/>
            </p:cNvSpPr>
            <p:nvPr/>
          </p:nvSpPr>
          <p:spPr bwMode="auto">
            <a:xfrm>
              <a:off x="5238750" y="321786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415"/>
            <p:cNvSpPr>
              <a:spLocks noChangeShapeType="1"/>
            </p:cNvSpPr>
            <p:nvPr/>
          </p:nvSpPr>
          <p:spPr bwMode="auto">
            <a:xfrm>
              <a:off x="5245100" y="323056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416"/>
            <p:cNvSpPr>
              <a:spLocks noChangeShapeType="1"/>
            </p:cNvSpPr>
            <p:nvPr/>
          </p:nvSpPr>
          <p:spPr bwMode="auto">
            <a:xfrm>
              <a:off x="5253038" y="3243263"/>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417"/>
            <p:cNvSpPr>
              <a:spLocks noChangeShapeType="1"/>
            </p:cNvSpPr>
            <p:nvPr/>
          </p:nvSpPr>
          <p:spPr bwMode="auto">
            <a:xfrm>
              <a:off x="5259388" y="325437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418"/>
            <p:cNvSpPr>
              <a:spLocks noChangeShapeType="1"/>
            </p:cNvSpPr>
            <p:nvPr/>
          </p:nvSpPr>
          <p:spPr bwMode="auto">
            <a:xfrm>
              <a:off x="5267325" y="326707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419"/>
            <p:cNvSpPr>
              <a:spLocks noChangeShapeType="1"/>
            </p:cNvSpPr>
            <p:nvPr/>
          </p:nvSpPr>
          <p:spPr bwMode="auto">
            <a:xfrm>
              <a:off x="5273675" y="3279775"/>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1420"/>
            <p:cNvSpPr>
              <a:spLocks noChangeShapeType="1"/>
            </p:cNvSpPr>
            <p:nvPr/>
          </p:nvSpPr>
          <p:spPr bwMode="auto">
            <a:xfrm>
              <a:off x="5281613" y="329088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1421"/>
            <p:cNvSpPr>
              <a:spLocks noChangeShapeType="1"/>
            </p:cNvSpPr>
            <p:nvPr/>
          </p:nvSpPr>
          <p:spPr bwMode="auto">
            <a:xfrm>
              <a:off x="5287963" y="330358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1422"/>
            <p:cNvSpPr>
              <a:spLocks noChangeShapeType="1"/>
            </p:cNvSpPr>
            <p:nvPr/>
          </p:nvSpPr>
          <p:spPr bwMode="auto">
            <a:xfrm>
              <a:off x="5294313" y="3316288"/>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1423"/>
            <p:cNvSpPr>
              <a:spLocks noChangeShapeType="1"/>
            </p:cNvSpPr>
            <p:nvPr/>
          </p:nvSpPr>
          <p:spPr bwMode="auto">
            <a:xfrm>
              <a:off x="5302250" y="33274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1424"/>
            <p:cNvSpPr>
              <a:spLocks noChangeShapeType="1"/>
            </p:cNvSpPr>
            <p:nvPr/>
          </p:nvSpPr>
          <p:spPr bwMode="auto">
            <a:xfrm>
              <a:off x="5308600" y="3340100"/>
              <a:ext cx="4763"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1425"/>
            <p:cNvSpPr>
              <a:spLocks noChangeShapeType="1"/>
            </p:cNvSpPr>
            <p:nvPr/>
          </p:nvSpPr>
          <p:spPr bwMode="auto">
            <a:xfrm>
              <a:off x="5316538" y="3352800"/>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1426"/>
            <p:cNvSpPr>
              <a:spLocks noChangeShapeType="1"/>
            </p:cNvSpPr>
            <p:nvPr/>
          </p:nvSpPr>
          <p:spPr bwMode="auto">
            <a:xfrm>
              <a:off x="5324475" y="336391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1427"/>
            <p:cNvSpPr>
              <a:spLocks noChangeShapeType="1"/>
            </p:cNvSpPr>
            <p:nvPr/>
          </p:nvSpPr>
          <p:spPr bwMode="auto">
            <a:xfrm>
              <a:off x="5330825" y="337661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1428"/>
            <p:cNvSpPr>
              <a:spLocks noChangeShapeType="1"/>
            </p:cNvSpPr>
            <p:nvPr/>
          </p:nvSpPr>
          <p:spPr bwMode="auto">
            <a:xfrm>
              <a:off x="5338763" y="338931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429"/>
            <p:cNvSpPr>
              <a:spLocks noChangeShapeType="1"/>
            </p:cNvSpPr>
            <p:nvPr/>
          </p:nvSpPr>
          <p:spPr bwMode="auto">
            <a:xfrm>
              <a:off x="5346700" y="340042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430"/>
            <p:cNvSpPr>
              <a:spLocks noChangeShapeType="1"/>
            </p:cNvSpPr>
            <p:nvPr/>
          </p:nvSpPr>
          <p:spPr bwMode="auto">
            <a:xfrm>
              <a:off x="5353050" y="34131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1431"/>
            <p:cNvSpPr>
              <a:spLocks noChangeShapeType="1"/>
            </p:cNvSpPr>
            <p:nvPr/>
          </p:nvSpPr>
          <p:spPr bwMode="auto">
            <a:xfrm>
              <a:off x="5360988" y="342582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1432"/>
            <p:cNvSpPr>
              <a:spLocks noChangeShapeType="1"/>
            </p:cNvSpPr>
            <p:nvPr/>
          </p:nvSpPr>
          <p:spPr bwMode="auto">
            <a:xfrm>
              <a:off x="5367338" y="343693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1433"/>
            <p:cNvSpPr>
              <a:spLocks noChangeShapeType="1"/>
            </p:cNvSpPr>
            <p:nvPr/>
          </p:nvSpPr>
          <p:spPr bwMode="auto">
            <a:xfrm>
              <a:off x="5375275" y="344963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434"/>
            <p:cNvSpPr>
              <a:spLocks noChangeShapeType="1"/>
            </p:cNvSpPr>
            <p:nvPr/>
          </p:nvSpPr>
          <p:spPr bwMode="auto">
            <a:xfrm>
              <a:off x="5381625" y="346233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1435"/>
            <p:cNvSpPr>
              <a:spLocks noChangeShapeType="1"/>
            </p:cNvSpPr>
            <p:nvPr/>
          </p:nvSpPr>
          <p:spPr bwMode="auto">
            <a:xfrm>
              <a:off x="5389563" y="3475038"/>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436"/>
            <p:cNvSpPr>
              <a:spLocks noChangeShapeType="1"/>
            </p:cNvSpPr>
            <p:nvPr/>
          </p:nvSpPr>
          <p:spPr bwMode="auto">
            <a:xfrm>
              <a:off x="5395913" y="348615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1437"/>
            <p:cNvSpPr>
              <a:spLocks noChangeShapeType="1"/>
            </p:cNvSpPr>
            <p:nvPr/>
          </p:nvSpPr>
          <p:spPr bwMode="auto">
            <a:xfrm>
              <a:off x="5403850" y="349885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438"/>
            <p:cNvSpPr>
              <a:spLocks noChangeShapeType="1"/>
            </p:cNvSpPr>
            <p:nvPr/>
          </p:nvSpPr>
          <p:spPr bwMode="auto">
            <a:xfrm>
              <a:off x="5410200" y="3511550"/>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439"/>
            <p:cNvSpPr>
              <a:spLocks noChangeShapeType="1"/>
            </p:cNvSpPr>
            <p:nvPr/>
          </p:nvSpPr>
          <p:spPr bwMode="auto">
            <a:xfrm>
              <a:off x="5416550" y="352266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440"/>
            <p:cNvSpPr>
              <a:spLocks noChangeShapeType="1"/>
            </p:cNvSpPr>
            <p:nvPr/>
          </p:nvSpPr>
          <p:spPr bwMode="auto">
            <a:xfrm>
              <a:off x="5424488" y="353536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441"/>
            <p:cNvSpPr>
              <a:spLocks noChangeShapeType="1"/>
            </p:cNvSpPr>
            <p:nvPr/>
          </p:nvSpPr>
          <p:spPr bwMode="auto">
            <a:xfrm>
              <a:off x="5430838" y="3548063"/>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442"/>
            <p:cNvSpPr>
              <a:spLocks noChangeShapeType="1"/>
            </p:cNvSpPr>
            <p:nvPr/>
          </p:nvSpPr>
          <p:spPr bwMode="auto">
            <a:xfrm>
              <a:off x="5438775" y="355917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1443"/>
            <p:cNvSpPr>
              <a:spLocks noChangeShapeType="1"/>
            </p:cNvSpPr>
            <p:nvPr/>
          </p:nvSpPr>
          <p:spPr bwMode="auto">
            <a:xfrm>
              <a:off x="5445125" y="357187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1444"/>
            <p:cNvSpPr>
              <a:spLocks noChangeShapeType="1"/>
            </p:cNvSpPr>
            <p:nvPr/>
          </p:nvSpPr>
          <p:spPr bwMode="auto">
            <a:xfrm>
              <a:off x="5453063" y="3584575"/>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445"/>
            <p:cNvSpPr>
              <a:spLocks noChangeShapeType="1"/>
            </p:cNvSpPr>
            <p:nvPr/>
          </p:nvSpPr>
          <p:spPr bwMode="auto">
            <a:xfrm>
              <a:off x="5459413" y="3595688"/>
              <a:ext cx="4763"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1446"/>
            <p:cNvSpPr>
              <a:spLocks noChangeShapeType="1"/>
            </p:cNvSpPr>
            <p:nvPr/>
          </p:nvSpPr>
          <p:spPr bwMode="auto">
            <a:xfrm>
              <a:off x="5467350" y="360838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447"/>
            <p:cNvSpPr>
              <a:spLocks noChangeShapeType="1"/>
            </p:cNvSpPr>
            <p:nvPr/>
          </p:nvSpPr>
          <p:spPr bwMode="auto">
            <a:xfrm>
              <a:off x="5473700" y="3621088"/>
              <a:ext cx="4763"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448"/>
            <p:cNvSpPr>
              <a:spLocks noChangeShapeType="1"/>
            </p:cNvSpPr>
            <p:nvPr/>
          </p:nvSpPr>
          <p:spPr bwMode="auto">
            <a:xfrm>
              <a:off x="5481638" y="36322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449"/>
            <p:cNvSpPr>
              <a:spLocks noChangeShapeType="1"/>
            </p:cNvSpPr>
            <p:nvPr/>
          </p:nvSpPr>
          <p:spPr bwMode="auto">
            <a:xfrm>
              <a:off x="5489575" y="36449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1450"/>
            <p:cNvSpPr>
              <a:spLocks noChangeShapeType="1"/>
            </p:cNvSpPr>
            <p:nvPr/>
          </p:nvSpPr>
          <p:spPr bwMode="auto">
            <a:xfrm>
              <a:off x="5495925" y="36576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451"/>
            <p:cNvSpPr>
              <a:spLocks noChangeShapeType="1"/>
            </p:cNvSpPr>
            <p:nvPr/>
          </p:nvSpPr>
          <p:spPr bwMode="auto">
            <a:xfrm>
              <a:off x="5503863" y="366871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1452"/>
            <p:cNvSpPr>
              <a:spLocks noChangeShapeType="1"/>
            </p:cNvSpPr>
            <p:nvPr/>
          </p:nvSpPr>
          <p:spPr bwMode="auto">
            <a:xfrm>
              <a:off x="5511800" y="368141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453"/>
            <p:cNvSpPr>
              <a:spLocks noChangeShapeType="1"/>
            </p:cNvSpPr>
            <p:nvPr/>
          </p:nvSpPr>
          <p:spPr bwMode="auto">
            <a:xfrm>
              <a:off x="5518150" y="369411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1454"/>
            <p:cNvSpPr>
              <a:spLocks noChangeShapeType="1"/>
            </p:cNvSpPr>
            <p:nvPr/>
          </p:nvSpPr>
          <p:spPr bwMode="auto">
            <a:xfrm>
              <a:off x="5526088" y="370522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1455"/>
            <p:cNvSpPr>
              <a:spLocks noChangeShapeType="1"/>
            </p:cNvSpPr>
            <p:nvPr/>
          </p:nvSpPr>
          <p:spPr bwMode="auto">
            <a:xfrm>
              <a:off x="5532438" y="371792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1456"/>
            <p:cNvSpPr>
              <a:spLocks noChangeShapeType="1"/>
            </p:cNvSpPr>
            <p:nvPr/>
          </p:nvSpPr>
          <p:spPr bwMode="auto">
            <a:xfrm>
              <a:off x="5538788" y="37306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1457"/>
            <p:cNvSpPr>
              <a:spLocks noChangeShapeType="1"/>
            </p:cNvSpPr>
            <p:nvPr/>
          </p:nvSpPr>
          <p:spPr bwMode="auto">
            <a:xfrm>
              <a:off x="5546725" y="374173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1458"/>
            <p:cNvSpPr>
              <a:spLocks noChangeShapeType="1"/>
            </p:cNvSpPr>
            <p:nvPr/>
          </p:nvSpPr>
          <p:spPr bwMode="auto">
            <a:xfrm>
              <a:off x="5553075" y="375443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1459"/>
            <p:cNvSpPr>
              <a:spLocks noChangeShapeType="1"/>
            </p:cNvSpPr>
            <p:nvPr/>
          </p:nvSpPr>
          <p:spPr bwMode="auto">
            <a:xfrm>
              <a:off x="5561013" y="376713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1460"/>
            <p:cNvSpPr>
              <a:spLocks noChangeShapeType="1"/>
            </p:cNvSpPr>
            <p:nvPr/>
          </p:nvSpPr>
          <p:spPr bwMode="auto">
            <a:xfrm>
              <a:off x="5567363" y="3779838"/>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1461"/>
            <p:cNvSpPr>
              <a:spLocks noChangeShapeType="1"/>
            </p:cNvSpPr>
            <p:nvPr/>
          </p:nvSpPr>
          <p:spPr bwMode="auto">
            <a:xfrm>
              <a:off x="5575300" y="379095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1462"/>
            <p:cNvSpPr>
              <a:spLocks noChangeShapeType="1"/>
            </p:cNvSpPr>
            <p:nvPr/>
          </p:nvSpPr>
          <p:spPr bwMode="auto">
            <a:xfrm>
              <a:off x="5581650" y="380365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1463"/>
            <p:cNvSpPr>
              <a:spLocks noChangeShapeType="1"/>
            </p:cNvSpPr>
            <p:nvPr/>
          </p:nvSpPr>
          <p:spPr bwMode="auto">
            <a:xfrm>
              <a:off x="5589588" y="3816350"/>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1464"/>
            <p:cNvSpPr>
              <a:spLocks noChangeShapeType="1"/>
            </p:cNvSpPr>
            <p:nvPr/>
          </p:nvSpPr>
          <p:spPr bwMode="auto">
            <a:xfrm>
              <a:off x="5595938" y="382746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1465"/>
            <p:cNvSpPr>
              <a:spLocks noChangeShapeType="1"/>
            </p:cNvSpPr>
            <p:nvPr/>
          </p:nvSpPr>
          <p:spPr bwMode="auto">
            <a:xfrm>
              <a:off x="5603875" y="384016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1466"/>
            <p:cNvSpPr>
              <a:spLocks noChangeShapeType="1"/>
            </p:cNvSpPr>
            <p:nvPr/>
          </p:nvSpPr>
          <p:spPr bwMode="auto">
            <a:xfrm>
              <a:off x="5610225" y="3852863"/>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1467"/>
            <p:cNvSpPr>
              <a:spLocks noChangeShapeType="1"/>
            </p:cNvSpPr>
            <p:nvPr/>
          </p:nvSpPr>
          <p:spPr bwMode="auto">
            <a:xfrm>
              <a:off x="5618163" y="386397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1468"/>
            <p:cNvSpPr>
              <a:spLocks noChangeShapeType="1"/>
            </p:cNvSpPr>
            <p:nvPr/>
          </p:nvSpPr>
          <p:spPr bwMode="auto">
            <a:xfrm>
              <a:off x="5624513" y="387667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1469"/>
            <p:cNvSpPr>
              <a:spLocks noChangeShapeType="1"/>
            </p:cNvSpPr>
            <p:nvPr/>
          </p:nvSpPr>
          <p:spPr bwMode="auto">
            <a:xfrm>
              <a:off x="5632450" y="3889375"/>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1470"/>
            <p:cNvSpPr>
              <a:spLocks noChangeShapeType="1"/>
            </p:cNvSpPr>
            <p:nvPr/>
          </p:nvSpPr>
          <p:spPr bwMode="auto">
            <a:xfrm>
              <a:off x="5640388" y="390048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1471"/>
            <p:cNvSpPr>
              <a:spLocks noChangeShapeType="1"/>
            </p:cNvSpPr>
            <p:nvPr/>
          </p:nvSpPr>
          <p:spPr bwMode="auto">
            <a:xfrm>
              <a:off x="5646738" y="391318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1472"/>
            <p:cNvSpPr>
              <a:spLocks noChangeShapeType="1"/>
            </p:cNvSpPr>
            <p:nvPr/>
          </p:nvSpPr>
          <p:spPr bwMode="auto">
            <a:xfrm>
              <a:off x="5654675" y="3925888"/>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1473"/>
            <p:cNvSpPr>
              <a:spLocks noChangeShapeType="1"/>
            </p:cNvSpPr>
            <p:nvPr/>
          </p:nvSpPr>
          <p:spPr bwMode="auto">
            <a:xfrm>
              <a:off x="5661025" y="39370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1474"/>
            <p:cNvSpPr>
              <a:spLocks noChangeShapeType="1"/>
            </p:cNvSpPr>
            <p:nvPr/>
          </p:nvSpPr>
          <p:spPr bwMode="auto">
            <a:xfrm>
              <a:off x="5668963" y="394970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1475"/>
            <p:cNvSpPr>
              <a:spLocks noChangeShapeType="1"/>
            </p:cNvSpPr>
            <p:nvPr/>
          </p:nvSpPr>
          <p:spPr bwMode="auto">
            <a:xfrm>
              <a:off x="5675313" y="39624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1476"/>
            <p:cNvSpPr>
              <a:spLocks noChangeShapeType="1"/>
            </p:cNvSpPr>
            <p:nvPr/>
          </p:nvSpPr>
          <p:spPr bwMode="auto">
            <a:xfrm>
              <a:off x="5683250" y="397351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1477"/>
            <p:cNvSpPr>
              <a:spLocks noChangeShapeType="1"/>
            </p:cNvSpPr>
            <p:nvPr/>
          </p:nvSpPr>
          <p:spPr bwMode="auto">
            <a:xfrm>
              <a:off x="5689600" y="398621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1478"/>
            <p:cNvSpPr>
              <a:spLocks noChangeShapeType="1"/>
            </p:cNvSpPr>
            <p:nvPr/>
          </p:nvSpPr>
          <p:spPr bwMode="auto">
            <a:xfrm>
              <a:off x="5697538" y="399891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1479"/>
            <p:cNvSpPr>
              <a:spLocks noChangeShapeType="1"/>
            </p:cNvSpPr>
            <p:nvPr/>
          </p:nvSpPr>
          <p:spPr bwMode="auto">
            <a:xfrm>
              <a:off x="5703888" y="40100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1480"/>
            <p:cNvSpPr>
              <a:spLocks noChangeShapeType="1"/>
            </p:cNvSpPr>
            <p:nvPr/>
          </p:nvSpPr>
          <p:spPr bwMode="auto">
            <a:xfrm>
              <a:off x="5711825" y="402272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1481"/>
            <p:cNvSpPr>
              <a:spLocks noChangeShapeType="1"/>
            </p:cNvSpPr>
            <p:nvPr/>
          </p:nvSpPr>
          <p:spPr bwMode="auto">
            <a:xfrm>
              <a:off x="5718175" y="40354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1482"/>
            <p:cNvSpPr>
              <a:spLocks noChangeShapeType="1"/>
            </p:cNvSpPr>
            <p:nvPr/>
          </p:nvSpPr>
          <p:spPr bwMode="auto">
            <a:xfrm>
              <a:off x="5726113" y="404653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1483"/>
            <p:cNvSpPr>
              <a:spLocks noChangeShapeType="1"/>
            </p:cNvSpPr>
            <p:nvPr/>
          </p:nvSpPr>
          <p:spPr bwMode="auto">
            <a:xfrm>
              <a:off x="5732463" y="405923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1484"/>
            <p:cNvSpPr>
              <a:spLocks noChangeShapeType="1"/>
            </p:cNvSpPr>
            <p:nvPr/>
          </p:nvSpPr>
          <p:spPr bwMode="auto">
            <a:xfrm>
              <a:off x="5740400" y="407193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1485"/>
            <p:cNvSpPr>
              <a:spLocks noChangeShapeType="1"/>
            </p:cNvSpPr>
            <p:nvPr/>
          </p:nvSpPr>
          <p:spPr bwMode="auto">
            <a:xfrm>
              <a:off x="5746750" y="4084638"/>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1486"/>
            <p:cNvSpPr>
              <a:spLocks noChangeShapeType="1"/>
            </p:cNvSpPr>
            <p:nvPr/>
          </p:nvSpPr>
          <p:spPr bwMode="auto">
            <a:xfrm>
              <a:off x="5754688" y="409575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1487"/>
            <p:cNvSpPr>
              <a:spLocks noChangeShapeType="1"/>
            </p:cNvSpPr>
            <p:nvPr/>
          </p:nvSpPr>
          <p:spPr bwMode="auto">
            <a:xfrm>
              <a:off x="5761038" y="410845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1488"/>
            <p:cNvSpPr>
              <a:spLocks noChangeShapeType="1"/>
            </p:cNvSpPr>
            <p:nvPr/>
          </p:nvSpPr>
          <p:spPr bwMode="auto">
            <a:xfrm>
              <a:off x="5768975" y="4121150"/>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1489"/>
            <p:cNvSpPr>
              <a:spLocks noChangeShapeType="1"/>
            </p:cNvSpPr>
            <p:nvPr/>
          </p:nvSpPr>
          <p:spPr bwMode="auto">
            <a:xfrm>
              <a:off x="5775325" y="413226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1490"/>
            <p:cNvSpPr>
              <a:spLocks noChangeShapeType="1"/>
            </p:cNvSpPr>
            <p:nvPr/>
          </p:nvSpPr>
          <p:spPr bwMode="auto">
            <a:xfrm>
              <a:off x="5783263" y="414496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1491"/>
            <p:cNvSpPr>
              <a:spLocks noChangeShapeType="1"/>
            </p:cNvSpPr>
            <p:nvPr/>
          </p:nvSpPr>
          <p:spPr bwMode="auto">
            <a:xfrm>
              <a:off x="5789613" y="4157663"/>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1492"/>
            <p:cNvSpPr>
              <a:spLocks noChangeShapeType="1"/>
            </p:cNvSpPr>
            <p:nvPr/>
          </p:nvSpPr>
          <p:spPr bwMode="auto">
            <a:xfrm>
              <a:off x="5797550" y="416877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1493"/>
            <p:cNvSpPr>
              <a:spLocks noChangeShapeType="1"/>
            </p:cNvSpPr>
            <p:nvPr/>
          </p:nvSpPr>
          <p:spPr bwMode="auto">
            <a:xfrm>
              <a:off x="5805488" y="418147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1494"/>
            <p:cNvSpPr>
              <a:spLocks noChangeShapeType="1"/>
            </p:cNvSpPr>
            <p:nvPr/>
          </p:nvSpPr>
          <p:spPr bwMode="auto">
            <a:xfrm>
              <a:off x="5811838" y="4194175"/>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1495"/>
            <p:cNvSpPr>
              <a:spLocks noChangeShapeType="1"/>
            </p:cNvSpPr>
            <p:nvPr/>
          </p:nvSpPr>
          <p:spPr bwMode="auto">
            <a:xfrm>
              <a:off x="5819775" y="420528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1496"/>
            <p:cNvSpPr>
              <a:spLocks noChangeShapeType="1"/>
            </p:cNvSpPr>
            <p:nvPr/>
          </p:nvSpPr>
          <p:spPr bwMode="auto">
            <a:xfrm>
              <a:off x="5826125" y="421798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1497"/>
            <p:cNvSpPr>
              <a:spLocks noChangeShapeType="1"/>
            </p:cNvSpPr>
            <p:nvPr/>
          </p:nvSpPr>
          <p:spPr bwMode="auto">
            <a:xfrm>
              <a:off x="5834063" y="4230688"/>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1498"/>
            <p:cNvSpPr>
              <a:spLocks noChangeShapeType="1"/>
            </p:cNvSpPr>
            <p:nvPr/>
          </p:nvSpPr>
          <p:spPr bwMode="auto">
            <a:xfrm>
              <a:off x="5840413" y="42418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1499"/>
            <p:cNvSpPr>
              <a:spLocks noChangeShapeType="1"/>
            </p:cNvSpPr>
            <p:nvPr/>
          </p:nvSpPr>
          <p:spPr bwMode="auto">
            <a:xfrm>
              <a:off x="5848350" y="425450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1500"/>
            <p:cNvSpPr>
              <a:spLocks noChangeShapeType="1"/>
            </p:cNvSpPr>
            <p:nvPr/>
          </p:nvSpPr>
          <p:spPr bwMode="auto">
            <a:xfrm>
              <a:off x="5854700" y="42672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1501"/>
            <p:cNvSpPr>
              <a:spLocks noChangeShapeType="1"/>
            </p:cNvSpPr>
            <p:nvPr/>
          </p:nvSpPr>
          <p:spPr bwMode="auto">
            <a:xfrm>
              <a:off x="5862638" y="427831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1502"/>
            <p:cNvSpPr>
              <a:spLocks noChangeShapeType="1"/>
            </p:cNvSpPr>
            <p:nvPr/>
          </p:nvSpPr>
          <p:spPr bwMode="auto">
            <a:xfrm>
              <a:off x="5868988" y="429101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1503"/>
            <p:cNvSpPr>
              <a:spLocks noChangeShapeType="1"/>
            </p:cNvSpPr>
            <p:nvPr/>
          </p:nvSpPr>
          <p:spPr bwMode="auto">
            <a:xfrm>
              <a:off x="5876925" y="430371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1504"/>
            <p:cNvSpPr>
              <a:spLocks noChangeShapeType="1"/>
            </p:cNvSpPr>
            <p:nvPr/>
          </p:nvSpPr>
          <p:spPr bwMode="auto">
            <a:xfrm>
              <a:off x="5883275" y="431482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1505"/>
            <p:cNvSpPr>
              <a:spLocks noChangeShapeType="1"/>
            </p:cNvSpPr>
            <p:nvPr/>
          </p:nvSpPr>
          <p:spPr bwMode="auto">
            <a:xfrm>
              <a:off x="5891213" y="432752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1506"/>
            <p:cNvSpPr>
              <a:spLocks noChangeShapeType="1"/>
            </p:cNvSpPr>
            <p:nvPr/>
          </p:nvSpPr>
          <p:spPr bwMode="auto">
            <a:xfrm>
              <a:off x="5897563" y="43402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1507"/>
            <p:cNvSpPr>
              <a:spLocks noChangeShapeType="1"/>
            </p:cNvSpPr>
            <p:nvPr/>
          </p:nvSpPr>
          <p:spPr bwMode="auto">
            <a:xfrm>
              <a:off x="5903913" y="4352925"/>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1508"/>
            <p:cNvSpPr>
              <a:spLocks noChangeShapeType="1"/>
            </p:cNvSpPr>
            <p:nvPr/>
          </p:nvSpPr>
          <p:spPr bwMode="auto">
            <a:xfrm>
              <a:off x="5911850" y="436403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1509"/>
            <p:cNvSpPr>
              <a:spLocks noChangeShapeType="1"/>
            </p:cNvSpPr>
            <p:nvPr/>
          </p:nvSpPr>
          <p:spPr bwMode="auto">
            <a:xfrm>
              <a:off x="5918200" y="4376738"/>
              <a:ext cx="4763"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1510"/>
            <p:cNvSpPr>
              <a:spLocks noChangeShapeType="1"/>
            </p:cNvSpPr>
            <p:nvPr/>
          </p:nvSpPr>
          <p:spPr bwMode="auto">
            <a:xfrm>
              <a:off x="5926138" y="4389438"/>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1511"/>
            <p:cNvSpPr>
              <a:spLocks noChangeShapeType="1"/>
            </p:cNvSpPr>
            <p:nvPr/>
          </p:nvSpPr>
          <p:spPr bwMode="auto">
            <a:xfrm>
              <a:off x="5932488" y="4400550"/>
              <a:ext cx="4763"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1512"/>
            <p:cNvSpPr>
              <a:spLocks noChangeShapeType="1"/>
            </p:cNvSpPr>
            <p:nvPr/>
          </p:nvSpPr>
          <p:spPr bwMode="auto">
            <a:xfrm>
              <a:off x="5940425" y="441325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1513"/>
            <p:cNvSpPr>
              <a:spLocks noChangeShapeType="1"/>
            </p:cNvSpPr>
            <p:nvPr/>
          </p:nvSpPr>
          <p:spPr bwMode="auto">
            <a:xfrm>
              <a:off x="5948363" y="4425950"/>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1514"/>
            <p:cNvSpPr>
              <a:spLocks noChangeShapeType="1"/>
            </p:cNvSpPr>
            <p:nvPr/>
          </p:nvSpPr>
          <p:spPr bwMode="auto">
            <a:xfrm>
              <a:off x="5954713" y="443706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1515"/>
            <p:cNvSpPr>
              <a:spLocks noChangeShapeType="1"/>
            </p:cNvSpPr>
            <p:nvPr/>
          </p:nvSpPr>
          <p:spPr bwMode="auto">
            <a:xfrm>
              <a:off x="5962650" y="444976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1516"/>
            <p:cNvSpPr>
              <a:spLocks noChangeShapeType="1"/>
            </p:cNvSpPr>
            <p:nvPr/>
          </p:nvSpPr>
          <p:spPr bwMode="auto">
            <a:xfrm>
              <a:off x="5970588" y="4462463"/>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1517"/>
            <p:cNvSpPr>
              <a:spLocks noChangeShapeType="1"/>
            </p:cNvSpPr>
            <p:nvPr/>
          </p:nvSpPr>
          <p:spPr bwMode="auto">
            <a:xfrm>
              <a:off x="5976938" y="447357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1518"/>
            <p:cNvSpPr>
              <a:spLocks noChangeShapeType="1"/>
            </p:cNvSpPr>
            <p:nvPr/>
          </p:nvSpPr>
          <p:spPr bwMode="auto">
            <a:xfrm>
              <a:off x="5984875" y="448627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1519"/>
            <p:cNvSpPr>
              <a:spLocks noChangeShapeType="1"/>
            </p:cNvSpPr>
            <p:nvPr/>
          </p:nvSpPr>
          <p:spPr bwMode="auto">
            <a:xfrm>
              <a:off x="5991225" y="4498975"/>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1520"/>
            <p:cNvSpPr>
              <a:spLocks noChangeShapeType="1"/>
            </p:cNvSpPr>
            <p:nvPr/>
          </p:nvSpPr>
          <p:spPr bwMode="auto">
            <a:xfrm>
              <a:off x="5999163" y="451008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1521"/>
            <p:cNvSpPr>
              <a:spLocks noChangeShapeType="1"/>
            </p:cNvSpPr>
            <p:nvPr/>
          </p:nvSpPr>
          <p:spPr bwMode="auto">
            <a:xfrm>
              <a:off x="6005513" y="452278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1522"/>
            <p:cNvSpPr>
              <a:spLocks noChangeShapeType="1"/>
            </p:cNvSpPr>
            <p:nvPr/>
          </p:nvSpPr>
          <p:spPr bwMode="auto">
            <a:xfrm>
              <a:off x="6013450" y="453548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1523"/>
            <p:cNvSpPr>
              <a:spLocks noChangeShapeType="1"/>
            </p:cNvSpPr>
            <p:nvPr/>
          </p:nvSpPr>
          <p:spPr bwMode="auto">
            <a:xfrm>
              <a:off x="6019800" y="454660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1524"/>
            <p:cNvSpPr>
              <a:spLocks noChangeShapeType="1"/>
            </p:cNvSpPr>
            <p:nvPr/>
          </p:nvSpPr>
          <p:spPr bwMode="auto">
            <a:xfrm>
              <a:off x="6026150" y="45593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1525"/>
            <p:cNvSpPr>
              <a:spLocks noChangeShapeType="1"/>
            </p:cNvSpPr>
            <p:nvPr/>
          </p:nvSpPr>
          <p:spPr bwMode="auto">
            <a:xfrm>
              <a:off x="6034088" y="457200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1526"/>
            <p:cNvSpPr>
              <a:spLocks noChangeShapeType="1"/>
            </p:cNvSpPr>
            <p:nvPr/>
          </p:nvSpPr>
          <p:spPr bwMode="auto">
            <a:xfrm>
              <a:off x="6040438" y="458311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1527"/>
            <p:cNvSpPr>
              <a:spLocks noChangeShapeType="1"/>
            </p:cNvSpPr>
            <p:nvPr/>
          </p:nvSpPr>
          <p:spPr bwMode="auto">
            <a:xfrm>
              <a:off x="6048375" y="459581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1528"/>
            <p:cNvSpPr>
              <a:spLocks noChangeShapeType="1"/>
            </p:cNvSpPr>
            <p:nvPr/>
          </p:nvSpPr>
          <p:spPr bwMode="auto">
            <a:xfrm>
              <a:off x="6054725" y="460851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1529"/>
            <p:cNvSpPr>
              <a:spLocks noChangeShapeType="1"/>
            </p:cNvSpPr>
            <p:nvPr/>
          </p:nvSpPr>
          <p:spPr bwMode="auto">
            <a:xfrm>
              <a:off x="6062663" y="46196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1530"/>
            <p:cNvSpPr>
              <a:spLocks noChangeShapeType="1"/>
            </p:cNvSpPr>
            <p:nvPr/>
          </p:nvSpPr>
          <p:spPr bwMode="auto">
            <a:xfrm>
              <a:off x="6069013" y="46323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1531"/>
            <p:cNvSpPr>
              <a:spLocks noChangeShapeType="1"/>
            </p:cNvSpPr>
            <p:nvPr/>
          </p:nvSpPr>
          <p:spPr bwMode="auto">
            <a:xfrm>
              <a:off x="6076950" y="46450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1532"/>
            <p:cNvSpPr>
              <a:spLocks noChangeShapeType="1"/>
            </p:cNvSpPr>
            <p:nvPr/>
          </p:nvSpPr>
          <p:spPr bwMode="auto">
            <a:xfrm>
              <a:off x="6083300" y="4657725"/>
              <a:ext cx="4763"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1533"/>
            <p:cNvSpPr>
              <a:spLocks noChangeShapeType="1"/>
            </p:cNvSpPr>
            <p:nvPr/>
          </p:nvSpPr>
          <p:spPr bwMode="auto">
            <a:xfrm>
              <a:off x="6091238" y="466883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1534"/>
            <p:cNvSpPr>
              <a:spLocks noChangeShapeType="1"/>
            </p:cNvSpPr>
            <p:nvPr/>
          </p:nvSpPr>
          <p:spPr bwMode="auto">
            <a:xfrm>
              <a:off x="6099175" y="468153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1535"/>
            <p:cNvSpPr>
              <a:spLocks noChangeShapeType="1"/>
            </p:cNvSpPr>
            <p:nvPr/>
          </p:nvSpPr>
          <p:spPr bwMode="auto">
            <a:xfrm>
              <a:off x="6105525" y="4694238"/>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1536"/>
            <p:cNvSpPr>
              <a:spLocks noChangeShapeType="1"/>
            </p:cNvSpPr>
            <p:nvPr/>
          </p:nvSpPr>
          <p:spPr bwMode="auto">
            <a:xfrm>
              <a:off x="6113463" y="470535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1537"/>
            <p:cNvSpPr>
              <a:spLocks noChangeShapeType="1"/>
            </p:cNvSpPr>
            <p:nvPr/>
          </p:nvSpPr>
          <p:spPr bwMode="auto">
            <a:xfrm>
              <a:off x="6119813" y="471805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1538"/>
            <p:cNvSpPr>
              <a:spLocks noChangeShapeType="1"/>
            </p:cNvSpPr>
            <p:nvPr/>
          </p:nvSpPr>
          <p:spPr bwMode="auto">
            <a:xfrm>
              <a:off x="6127750" y="4730750"/>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1539"/>
            <p:cNvSpPr>
              <a:spLocks noChangeShapeType="1"/>
            </p:cNvSpPr>
            <p:nvPr/>
          </p:nvSpPr>
          <p:spPr bwMode="auto">
            <a:xfrm>
              <a:off x="6135688" y="474186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1540"/>
            <p:cNvSpPr>
              <a:spLocks noChangeShapeType="1"/>
            </p:cNvSpPr>
            <p:nvPr/>
          </p:nvSpPr>
          <p:spPr bwMode="auto">
            <a:xfrm>
              <a:off x="6142038" y="475456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1541"/>
            <p:cNvSpPr>
              <a:spLocks noChangeShapeType="1"/>
            </p:cNvSpPr>
            <p:nvPr/>
          </p:nvSpPr>
          <p:spPr bwMode="auto">
            <a:xfrm>
              <a:off x="6148388" y="4767263"/>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1542"/>
            <p:cNvSpPr>
              <a:spLocks noChangeShapeType="1"/>
            </p:cNvSpPr>
            <p:nvPr/>
          </p:nvSpPr>
          <p:spPr bwMode="auto">
            <a:xfrm>
              <a:off x="6156325" y="477837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1543"/>
            <p:cNvSpPr>
              <a:spLocks noChangeShapeType="1"/>
            </p:cNvSpPr>
            <p:nvPr/>
          </p:nvSpPr>
          <p:spPr bwMode="auto">
            <a:xfrm>
              <a:off x="6162675" y="479107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1544"/>
            <p:cNvSpPr>
              <a:spLocks noChangeShapeType="1"/>
            </p:cNvSpPr>
            <p:nvPr/>
          </p:nvSpPr>
          <p:spPr bwMode="auto">
            <a:xfrm>
              <a:off x="6170613" y="4803775"/>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1545"/>
            <p:cNvSpPr>
              <a:spLocks noChangeShapeType="1"/>
            </p:cNvSpPr>
            <p:nvPr/>
          </p:nvSpPr>
          <p:spPr bwMode="auto">
            <a:xfrm>
              <a:off x="6176963" y="481488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1546"/>
            <p:cNvSpPr>
              <a:spLocks noChangeShapeType="1"/>
            </p:cNvSpPr>
            <p:nvPr/>
          </p:nvSpPr>
          <p:spPr bwMode="auto">
            <a:xfrm>
              <a:off x="6184900" y="482758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1547"/>
            <p:cNvSpPr>
              <a:spLocks noChangeShapeType="1"/>
            </p:cNvSpPr>
            <p:nvPr/>
          </p:nvSpPr>
          <p:spPr bwMode="auto">
            <a:xfrm>
              <a:off x="6191250" y="484028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1548"/>
            <p:cNvSpPr>
              <a:spLocks noChangeShapeType="1"/>
            </p:cNvSpPr>
            <p:nvPr/>
          </p:nvSpPr>
          <p:spPr bwMode="auto">
            <a:xfrm>
              <a:off x="6199188" y="485140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1549"/>
            <p:cNvSpPr>
              <a:spLocks noChangeShapeType="1"/>
            </p:cNvSpPr>
            <p:nvPr/>
          </p:nvSpPr>
          <p:spPr bwMode="auto">
            <a:xfrm>
              <a:off x="6205538" y="48641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1550"/>
            <p:cNvSpPr>
              <a:spLocks noChangeShapeType="1"/>
            </p:cNvSpPr>
            <p:nvPr/>
          </p:nvSpPr>
          <p:spPr bwMode="auto">
            <a:xfrm>
              <a:off x="6213475" y="48768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1551"/>
            <p:cNvSpPr>
              <a:spLocks noChangeShapeType="1"/>
            </p:cNvSpPr>
            <p:nvPr/>
          </p:nvSpPr>
          <p:spPr bwMode="auto">
            <a:xfrm>
              <a:off x="6219825" y="488791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1552"/>
            <p:cNvSpPr>
              <a:spLocks noChangeShapeType="1"/>
            </p:cNvSpPr>
            <p:nvPr/>
          </p:nvSpPr>
          <p:spPr bwMode="auto">
            <a:xfrm>
              <a:off x="6227763" y="490061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1553"/>
            <p:cNvSpPr>
              <a:spLocks noChangeShapeType="1"/>
            </p:cNvSpPr>
            <p:nvPr/>
          </p:nvSpPr>
          <p:spPr bwMode="auto">
            <a:xfrm>
              <a:off x="6234113" y="491331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1554"/>
            <p:cNvSpPr>
              <a:spLocks noChangeShapeType="1"/>
            </p:cNvSpPr>
            <p:nvPr/>
          </p:nvSpPr>
          <p:spPr bwMode="auto">
            <a:xfrm>
              <a:off x="6242050" y="49244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1555"/>
            <p:cNvSpPr>
              <a:spLocks noChangeShapeType="1"/>
            </p:cNvSpPr>
            <p:nvPr/>
          </p:nvSpPr>
          <p:spPr bwMode="auto">
            <a:xfrm>
              <a:off x="6248400" y="49371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1556"/>
            <p:cNvSpPr>
              <a:spLocks noChangeShapeType="1"/>
            </p:cNvSpPr>
            <p:nvPr/>
          </p:nvSpPr>
          <p:spPr bwMode="auto">
            <a:xfrm>
              <a:off x="6256338" y="49498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1557"/>
            <p:cNvSpPr>
              <a:spLocks noChangeShapeType="1"/>
            </p:cNvSpPr>
            <p:nvPr/>
          </p:nvSpPr>
          <p:spPr bwMode="auto">
            <a:xfrm>
              <a:off x="6264275" y="4962525"/>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1558"/>
            <p:cNvSpPr>
              <a:spLocks noChangeShapeType="1"/>
            </p:cNvSpPr>
            <p:nvPr/>
          </p:nvSpPr>
          <p:spPr bwMode="auto">
            <a:xfrm>
              <a:off x="6270625" y="497363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1559"/>
            <p:cNvSpPr>
              <a:spLocks noChangeShapeType="1"/>
            </p:cNvSpPr>
            <p:nvPr/>
          </p:nvSpPr>
          <p:spPr bwMode="auto">
            <a:xfrm>
              <a:off x="6278563" y="498633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1560"/>
            <p:cNvSpPr>
              <a:spLocks noChangeShapeType="1"/>
            </p:cNvSpPr>
            <p:nvPr/>
          </p:nvSpPr>
          <p:spPr bwMode="auto">
            <a:xfrm>
              <a:off x="6284913" y="4999038"/>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1561"/>
            <p:cNvSpPr>
              <a:spLocks noChangeShapeType="1"/>
            </p:cNvSpPr>
            <p:nvPr/>
          </p:nvSpPr>
          <p:spPr bwMode="auto">
            <a:xfrm>
              <a:off x="6292850" y="501015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1562"/>
            <p:cNvSpPr>
              <a:spLocks noChangeShapeType="1"/>
            </p:cNvSpPr>
            <p:nvPr/>
          </p:nvSpPr>
          <p:spPr bwMode="auto">
            <a:xfrm>
              <a:off x="6299200" y="502285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1563"/>
            <p:cNvSpPr>
              <a:spLocks noChangeShapeType="1"/>
            </p:cNvSpPr>
            <p:nvPr/>
          </p:nvSpPr>
          <p:spPr bwMode="auto">
            <a:xfrm>
              <a:off x="6307138" y="5035550"/>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1564"/>
            <p:cNvSpPr>
              <a:spLocks noChangeShapeType="1"/>
            </p:cNvSpPr>
            <p:nvPr/>
          </p:nvSpPr>
          <p:spPr bwMode="auto">
            <a:xfrm>
              <a:off x="6313488" y="504666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1565"/>
            <p:cNvSpPr>
              <a:spLocks noChangeShapeType="1"/>
            </p:cNvSpPr>
            <p:nvPr/>
          </p:nvSpPr>
          <p:spPr bwMode="auto">
            <a:xfrm>
              <a:off x="6321425" y="505936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1566"/>
            <p:cNvSpPr>
              <a:spLocks noChangeShapeType="1"/>
            </p:cNvSpPr>
            <p:nvPr/>
          </p:nvSpPr>
          <p:spPr bwMode="auto">
            <a:xfrm>
              <a:off x="6327775" y="5072063"/>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1567"/>
            <p:cNvSpPr>
              <a:spLocks noChangeShapeType="1"/>
            </p:cNvSpPr>
            <p:nvPr/>
          </p:nvSpPr>
          <p:spPr bwMode="auto">
            <a:xfrm>
              <a:off x="6335713" y="508317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1568"/>
            <p:cNvSpPr>
              <a:spLocks noChangeShapeType="1"/>
            </p:cNvSpPr>
            <p:nvPr/>
          </p:nvSpPr>
          <p:spPr bwMode="auto">
            <a:xfrm>
              <a:off x="6342063" y="509587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1569"/>
            <p:cNvSpPr>
              <a:spLocks noChangeShapeType="1"/>
            </p:cNvSpPr>
            <p:nvPr/>
          </p:nvSpPr>
          <p:spPr bwMode="auto">
            <a:xfrm>
              <a:off x="6350000" y="5108575"/>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1570"/>
            <p:cNvSpPr>
              <a:spLocks noChangeShapeType="1"/>
            </p:cNvSpPr>
            <p:nvPr/>
          </p:nvSpPr>
          <p:spPr bwMode="auto">
            <a:xfrm>
              <a:off x="6356350" y="511968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1571"/>
            <p:cNvSpPr>
              <a:spLocks noChangeShapeType="1"/>
            </p:cNvSpPr>
            <p:nvPr/>
          </p:nvSpPr>
          <p:spPr bwMode="auto">
            <a:xfrm>
              <a:off x="6364288" y="513238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1572"/>
            <p:cNvSpPr>
              <a:spLocks noChangeShapeType="1"/>
            </p:cNvSpPr>
            <p:nvPr/>
          </p:nvSpPr>
          <p:spPr bwMode="auto">
            <a:xfrm>
              <a:off x="6370638" y="514508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1573"/>
            <p:cNvSpPr>
              <a:spLocks noChangeShapeType="1"/>
            </p:cNvSpPr>
            <p:nvPr/>
          </p:nvSpPr>
          <p:spPr bwMode="auto">
            <a:xfrm>
              <a:off x="6378575" y="51562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1574"/>
            <p:cNvSpPr>
              <a:spLocks noChangeShapeType="1"/>
            </p:cNvSpPr>
            <p:nvPr/>
          </p:nvSpPr>
          <p:spPr bwMode="auto">
            <a:xfrm>
              <a:off x="6384925" y="51689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1575"/>
            <p:cNvSpPr>
              <a:spLocks noChangeShapeType="1"/>
            </p:cNvSpPr>
            <p:nvPr/>
          </p:nvSpPr>
          <p:spPr bwMode="auto">
            <a:xfrm>
              <a:off x="6392863" y="51816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1576"/>
            <p:cNvSpPr>
              <a:spLocks noChangeShapeType="1"/>
            </p:cNvSpPr>
            <p:nvPr/>
          </p:nvSpPr>
          <p:spPr bwMode="auto">
            <a:xfrm>
              <a:off x="6399213" y="519271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1577"/>
            <p:cNvSpPr>
              <a:spLocks noChangeShapeType="1"/>
            </p:cNvSpPr>
            <p:nvPr/>
          </p:nvSpPr>
          <p:spPr bwMode="auto">
            <a:xfrm>
              <a:off x="6407150" y="520541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1578"/>
            <p:cNvSpPr>
              <a:spLocks noChangeShapeType="1"/>
            </p:cNvSpPr>
            <p:nvPr/>
          </p:nvSpPr>
          <p:spPr bwMode="auto">
            <a:xfrm>
              <a:off x="6413500" y="521811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1579"/>
            <p:cNvSpPr>
              <a:spLocks noChangeShapeType="1"/>
            </p:cNvSpPr>
            <p:nvPr/>
          </p:nvSpPr>
          <p:spPr bwMode="auto">
            <a:xfrm>
              <a:off x="6421438" y="52292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1580"/>
            <p:cNvSpPr>
              <a:spLocks noChangeShapeType="1"/>
            </p:cNvSpPr>
            <p:nvPr/>
          </p:nvSpPr>
          <p:spPr bwMode="auto">
            <a:xfrm>
              <a:off x="6429375" y="524192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1581"/>
            <p:cNvSpPr>
              <a:spLocks noChangeShapeType="1"/>
            </p:cNvSpPr>
            <p:nvPr/>
          </p:nvSpPr>
          <p:spPr bwMode="auto">
            <a:xfrm>
              <a:off x="6435725" y="52546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1582"/>
            <p:cNvSpPr>
              <a:spLocks noChangeShapeType="1"/>
            </p:cNvSpPr>
            <p:nvPr/>
          </p:nvSpPr>
          <p:spPr bwMode="auto">
            <a:xfrm>
              <a:off x="6443663" y="5267325"/>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1583"/>
            <p:cNvSpPr>
              <a:spLocks noChangeShapeType="1"/>
            </p:cNvSpPr>
            <p:nvPr/>
          </p:nvSpPr>
          <p:spPr bwMode="auto">
            <a:xfrm>
              <a:off x="6450013" y="527843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1584"/>
            <p:cNvSpPr>
              <a:spLocks noChangeShapeType="1"/>
            </p:cNvSpPr>
            <p:nvPr/>
          </p:nvSpPr>
          <p:spPr bwMode="auto">
            <a:xfrm>
              <a:off x="6457950" y="529113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1585"/>
            <p:cNvSpPr>
              <a:spLocks noChangeShapeType="1"/>
            </p:cNvSpPr>
            <p:nvPr/>
          </p:nvSpPr>
          <p:spPr bwMode="auto">
            <a:xfrm>
              <a:off x="6464300" y="5303838"/>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1586"/>
            <p:cNvSpPr>
              <a:spLocks noChangeShapeType="1"/>
            </p:cNvSpPr>
            <p:nvPr/>
          </p:nvSpPr>
          <p:spPr bwMode="auto">
            <a:xfrm>
              <a:off x="6472238" y="531495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1587"/>
            <p:cNvSpPr>
              <a:spLocks noChangeShapeType="1"/>
            </p:cNvSpPr>
            <p:nvPr/>
          </p:nvSpPr>
          <p:spPr bwMode="auto">
            <a:xfrm>
              <a:off x="6478588" y="532765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1588"/>
            <p:cNvSpPr>
              <a:spLocks noChangeShapeType="1"/>
            </p:cNvSpPr>
            <p:nvPr/>
          </p:nvSpPr>
          <p:spPr bwMode="auto">
            <a:xfrm>
              <a:off x="6486525" y="5340350"/>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1589"/>
            <p:cNvSpPr>
              <a:spLocks noChangeShapeType="1"/>
            </p:cNvSpPr>
            <p:nvPr/>
          </p:nvSpPr>
          <p:spPr bwMode="auto">
            <a:xfrm>
              <a:off x="6492875" y="535146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1590"/>
            <p:cNvSpPr>
              <a:spLocks noChangeShapeType="1"/>
            </p:cNvSpPr>
            <p:nvPr/>
          </p:nvSpPr>
          <p:spPr bwMode="auto">
            <a:xfrm>
              <a:off x="6500813" y="536416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1591"/>
            <p:cNvSpPr>
              <a:spLocks noChangeShapeType="1"/>
            </p:cNvSpPr>
            <p:nvPr/>
          </p:nvSpPr>
          <p:spPr bwMode="auto">
            <a:xfrm>
              <a:off x="6507163" y="5376863"/>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1592"/>
            <p:cNvSpPr>
              <a:spLocks noChangeShapeType="1"/>
            </p:cNvSpPr>
            <p:nvPr/>
          </p:nvSpPr>
          <p:spPr bwMode="auto">
            <a:xfrm>
              <a:off x="6513513" y="538797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602" name="Text Box 5"/>
          <p:cNvSpPr txBox="1">
            <a:spLocks noChangeArrowheads="1"/>
          </p:cNvSpPr>
          <p:nvPr/>
        </p:nvSpPr>
        <p:spPr bwMode="auto">
          <a:xfrm>
            <a:off x="6913868" y="572622"/>
            <a:ext cx="5144205" cy="5909310"/>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de-DE" sz="1800" dirty="0"/>
              <a:t>Observe that </a:t>
            </a:r>
            <a:r>
              <a:rPr lang="en-GB" altLang="de-DE" sz="1800" u="sng" dirty="0"/>
              <a:t>now</a:t>
            </a:r>
            <a:r>
              <a:rPr lang="en-GB" altLang="de-DE" sz="1800" dirty="0"/>
              <a:t> the Y-axis runs from 0 down to -1 (whereas one page before it was from 0 to </a:t>
            </a:r>
            <a:br>
              <a:rPr lang="en-GB" altLang="de-DE" sz="1800" dirty="0"/>
            </a:br>
            <a:r>
              <a:rPr lang="en-GB" altLang="de-DE" sz="1800" dirty="0"/>
              <a:t>-0.5 only).</a:t>
            </a:r>
          </a:p>
          <a:p>
            <a:pPr eaLnBrk="1" hangingPunct="1">
              <a:spcBef>
                <a:spcPct val="0"/>
              </a:spcBef>
              <a:buFontTx/>
              <a:buNone/>
            </a:pPr>
            <a:endParaRPr lang="en-GB" altLang="de-DE" sz="1800" dirty="0"/>
          </a:p>
          <a:p>
            <a:pPr eaLnBrk="1" hangingPunct="1">
              <a:spcBef>
                <a:spcPct val="0"/>
              </a:spcBef>
              <a:buFontTx/>
              <a:buNone/>
            </a:pPr>
            <a:r>
              <a:rPr lang="en-GB" altLang="de-DE" sz="1800" dirty="0"/>
              <a:t>In black you find three cases from the previous page.</a:t>
            </a:r>
          </a:p>
          <a:p>
            <a:pPr eaLnBrk="1" hangingPunct="1">
              <a:spcBef>
                <a:spcPct val="0"/>
              </a:spcBef>
              <a:buFontTx/>
              <a:buNone/>
            </a:pPr>
            <a:endParaRPr lang="en-GB" altLang="de-DE" sz="1800" dirty="0"/>
          </a:p>
          <a:p>
            <a:pPr eaLnBrk="1" hangingPunct="1">
              <a:spcBef>
                <a:spcPct val="0"/>
              </a:spcBef>
              <a:buFontTx/>
              <a:buNone/>
            </a:pPr>
            <a:r>
              <a:rPr lang="en-GB" altLang="de-DE" sz="1800" dirty="0">
                <a:solidFill>
                  <a:srgbClr val="FF0000"/>
                </a:solidFill>
              </a:rPr>
              <a:t>In red</a:t>
            </a:r>
            <a:r>
              <a:rPr lang="en-GB" altLang="de-DE" sz="1800" dirty="0"/>
              <a:t>, you see (on y-axis) </a:t>
            </a:r>
            <a:r>
              <a:rPr lang="en-GB" altLang="de-DE" sz="1800" dirty="0" err="1"/>
              <a:t>Δq</a:t>
            </a:r>
            <a:r>
              <a:rPr lang="en-GB" altLang="de-DE" sz="1800" dirty="0"/>
              <a:t>(a) from one step of selection </a:t>
            </a:r>
            <a:r>
              <a:rPr lang="en-GB" altLang="de-DE" sz="1800" i="1" dirty="0"/>
              <a:t>vs.</a:t>
            </a:r>
            <a:r>
              <a:rPr lang="en-GB" altLang="de-DE" sz="1800" dirty="0"/>
              <a:t> (on x-axis) q</a:t>
            </a:r>
            <a:r>
              <a:rPr lang="en-GB" altLang="de-DE" sz="1800" baseline="-25000" dirty="0"/>
              <a:t>0</a:t>
            </a:r>
            <a:r>
              <a:rPr lang="en-GB" altLang="de-DE" sz="1800" dirty="0"/>
              <a:t>(a); now for a strictly self-fertilizing population (‘Syrian landrace’).  </a:t>
            </a:r>
          </a:p>
          <a:p>
            <a:pPr eaLnBrk="1" hangingPunct="1">
              <a:spcBef>
                <a:spcPct val="0"/>
              </a:spcBef>
              <a:buFontTx/>
              <a:buNone/>
            </a:pPr>
            <a:r>
              <a:rPr lang="en-GB" altLang="de-DE" sz="1800" dirty="0">
                <a:solidFill>
                  <a:schemeClr val="tx1">
                    <a:lumMod val="50000"/>
                    <a:lumOff val="50000"/>
                  </a:schemeClr>
                </a:solidFill>
              </a:rPr>
              <a:t> </a:t>
            </a:r>
            <a:r>
              <a:rPr lang="en-GB" altLang="de-DE" sz="1800" b="1" dirty="0">
                <a:solidFill>
                  <a:schemeClr val="tx1">
                    <a:lumMod val="50000"/>
                    <a:lumOff val="50000"/>
                  </a:schemeClr>
                </a:solidFill>
              </a:rPr>
              <a:t>… connect the q</a:t>
            </a:r>
            <a:r>
              <a:rPr lang="en-GB" altLang="de-DE" sz="1800" b="1" baseline="-25000" dirty="0">
                <a:solidFill>
                  <a:schemeClr val="tx1">
                    <a:lumMod val="50000"/>
                    <a:lumOff val="50000"/>
                  </a:schemeClr>
                </a:solidFill>
              </a:rPr>
              <a:t>0</a:t>
            </a:r>
            <a:r>
              <a:rPr lang="en-GB" altLang="de-DE" sz="1800" b="1" dirty="0">
                <a:solidFill>
                  <a:schemeClr val="tx1">
                    <a:lumMod val="50000"/>
                    <a:lumOff val="50000"/>
                  </a:schemeClr>
                </a:solidFill>
              </a:rPr>
              <a:t>(a) at minima of the cases of s and extrapolate to smallest s values … </a:t>
            </a:r>
            <a:endParaRPr lang="en-GB" altLang="de-DE" sz="1800" dirty="0"/>
          </a:p>
          <a:p>
            <a:pPr eaLnBrk="1" hangingPunct="1">
              <a:spcBef>
                <a:spcPct val="0"/>
              </a:spcBef>
              <a:buFontTx/>
              <a:buNone/>
            </a:pPr>
            <a:endParaRPr lang="en-GB" altLang="de-DE" sz="1800" dirty="0">
              <a:solidFill>
                <a:srgbClr val="0000FF"/>
              </a:solidFill>
            </a:endParaRPr>
          </a:p>
          <a:p>
            <a:pPr eaLnBrk="1" hangingPunct="1">
              <a:spcBef>
                <a:spcPct val="0"/>
              </a:spcBef>
              <a:buFontTx/>
              <a:buNone/>
            </a:pPr>
            <a:r>
              <a:rPr lang="en-GB" altLang="de-DE" sz="1800" dirty="0">
                <a:solidFill>
                  <a:srgbClr val="0000FF"/>
                </a:solidFill>
              </a:rPr>
              <a:t>With very small s </a:t>
            </a:r>
            <a:r>
              <a:rPr lang="en-GB" altLang="de-DE" sz="1800" dirty="0"/>
              <a:t>(</a:t>
            </a:r>
            <a:r>
              <a:rPr lang="en-GB" altLang="de-DE" sz="1800" dirty="0" err="1">
                <a:solidFill>
                  <a:srgbClr val="FF0000"/>
                </a:solidFill>
              </a:rPr>
              <a:t>selfing</a:t>
            </a:r>
            <a:r>
              <a:rPr lang="en-GB" altLang="de-DE" sz="1800" dirty="0">
                <a:solidFill>
                  <a:srgbClr val="FF0000"/>
                </a:solidFill>
              </a:rPr>
              <a:t> </a:t>
            </a:r>
            <a:r>
              <a:rPr lang="en-GB" altLang="de-DE" sz="1800" dirty="0"/>
              <a:t>species), </a:t>
            </a:r>
            <a:br>
              <a:rPr lang="en-GB" altLang="de-DE" sz="1800" dirty="0"/>
            </a:br>
            <a:r>
              <a:rPr lang="en-GB" altLang="de-DE" sz="1800" dirty="0">
                <a:solidFill>
                  <a:srgbClr val="0000FF"/>
                </a:solidFill>
              </a:rPr>
              <a:t>maximum (negative) value of </a:t>
            </a:r>
            <a:r>
              <a:rPr lang="en-GB" altLang="de-DE" sz="1800" dirty="0" err="1">
                <a:solidFill>
                  <a:srgbClr val="0000FF"/>
                </a:solidFill>
              </a:rPr>
              <a:t>Δq</a:t>
            </a:r>
            <a:r>
              <a:rPr lang="en-GB" altLang="de-DE" sz="1800" dirty="0">
                <a:solidFill>
                  <a:srgbClr val="0000FF"/>
                </a:solidFill>
              </a:rPr>
              <a:t> now occurs at </a:t>
            </a:r>
            <a:r>
              <a:rPr lang="en-GB" altLang="de-DE" sz="1800" dirty="0">
                <a:solidFill>
                  <a:srgbClr val="FF0000"/>
                </a:solidFill>
              </a:rPr>
              <a:t>q</a:t>
            </a:r>
            <a:r>
              <a:rPr lang="en-GB" altLang="de-DE" sz="1800" baseline="-25000" dirty="0">
                <a:solidFill>
                  <a:srgbClr val="FF0000"/>
                </a:solidFill>
              </a:rPr>
              <a:t>0</a:t>
            </a:r>
            <a:r>
              <a:rPr lang="en-GB" altLang="de-DE" sz="1800" dirty="0">
                <a:solidFill>
                  <a:srgbClr val="FF0000"/>
                </a:solidFill>
              </a:rPr>
              <a:t>(a) = </a:t>
            </a:r>
            <a:r>
              <a:rPr lang="en-GB" altLang="de-DE" sz="1800" b="1" dirty="0">
                <a:solidFill>
                  <a:srgbClr val="FF0000"/>
                </a:solidFill>
              </a:rPr>
              <a:t>½</a:t>
            </a:r>
            <a:r>
              <a:rPr lang="en-GB" altLang="de-DE" sz="1800" dirty="0"/>
              <a:t>.</a:t>
            </a:r>
            <a:endParaRPr lang="en-GB" altLang="de-DE" sz="1800" dirty="0">
              <a:solidFill>
                <a:schemeClr val="tx1">
                  <a:lumMod val="50000"/>
                  <a:lumOff val="50000"/>
                </a:schemeClr>
              </a:solidFill>
            </a:endParaRPr>
          </a:p>
          <a:p>
            <a:pPr eaLnBrk="1" hangingPunct="1">
              <a:spcBef>
                <a:spcPct val="0"/>
              </a:spcBef>
              <a:buFontTx/>
              <a:buNone/>
            </a:pPr>
            <a:r>
              <a:rPr lang="en-GB" altLang="de-DE" sz="1800" dirty="0"/>
              <a:t>With s near to s=1, the maximum value is near to </a:t>
            </a:r>
            <a:r>
              <a:rPr lang="en-GB" altLang="de-DE" sz="1800" dirty="0">
                <a:solidFill>
                  <a:srgbClr val="FF0000"/>
                </a:solidFill>
              </a:rPr>
              <a:t>q</a:t>
            </a:r>
            <a:r>
              <a:rPr lang="en-GB" altLang="de-DE" sz="1800" baseline="-25000" dirty="0">
                <a:solidFill>
                  <a:srgbClr val="FF0000"/>
                </a:solidFill>
              </a:rPr>
              <a:t>0</a:t>
            </a:r>
            <a:r>
              <a:rPr lang="en-GB" altLang="de-DE" sz="1800" dirty="0">
                <a:solidFill>
                  <a:srgbClr val="FF0000"/>
                </a:solidFill>
              </a:rPr>
              <a:t>(a) = 1</a:t>
            </a:r>
            <a:r>
              <a:rPr lang="en-GB" altLang="de-DE" sz="1800" dirty="0"/>
              <a:t>;</a:t>
            </a:r>
            <a:r>
              <a:rPr lang="en-GB" altLang="de-DE" sz="1800" dirty="0">
                <a:solidFill>
                  <a:schemeClr val="tx1">
                    <a:lumMod val="50000"/>
                    <a:lumOff val="50000"/>
                  </a:schemeClr>
                </a:solidFill>
              </a:rPr>
              <a:t> </a:t>
            </a:r>
            <a:r>
              <a:rPr lang="en-GB" altLang="de-DE" sz="1800" dirty="0"/>
              <a:t>and it actually is </a:t>
            </a:r>
            <a:r>
              <a:rPr lang="en-GB" altLang="de-DE" sz="1800" dirty="0" err="1"/>
              <a:t>Δq</a:t>
            </a:r>
            <a:r>
              <a:rPr lang="en-GB" altLang="de-DE" sz="1800" dirty="0"/>
              <a:t>(a</a:t>
            </a:r>
            <a:r>
              <a:rPr lang="en-GB" altLang="de-DE" sz="1800" dirty="0">
                <a:latin typeface="Arial" panose="020B0604020202020204" pitchFamily="34" charset="0"/>
                <a:cs typeface="Arial" panose="020B0604020202020204" pitchFamily="34" charset="0"/>
              </a:rPr>
              <a:t>) ≈ -1.0.</a:t>
            </a:r>
            <a:r>
              <a:rPr lang="en-GB" altLang="de-DE" sz="1800" dirty="0"/>
              <a:t> </a:t>
            </a:r>
            <a:br>
              <a:rPr lang="en-GB" altLang="de-DE" sz="1800" dirty="0"/>
            </a:br>
            <a:r>
              <a:rPr lang="en-GB" altLang="de-DE" sz="1800" dirty="0">
                <a:solidFill>
                  <a:schemeClr val="tx1">
                    <a:lumMod val="50000"/>
                    <a:lumOff val="50000"/>
                  </a:schemeClr>
                </a:solidFill>
              </a:rPr>
              <a:t>Mind: In just one step of selection, the change is from q</a:t>
            </a:r>
            <a:r>
              <a:rPr lang="en-GB" altLang="de-DE" sz="1800" baseline="-25000" dirty="0">
                <a:solidFill>
                  <a:schemeClr val="tx1">
                    <a:lumMod val="50000"/>
                    <a:lumOff val="50000"/>
                  </a:schemeClr>
                </a:solidFill>
              </a:rPr>
              <a:t>0</a:t>
            </a:r>
            <a:r>
              <a:rPr lang="en-GB" altLang="de-DE" sz="1800" dirty="0">
                <a:solidFill>
                  <a:schemeClr val="tx1">
                    <a:lumMod val="50000"/>
                    <a:lumOff val="50000"/>
                  </a:schemeClr>
                </a:solidFill>
              </a:rPr>
              <a:t>(a)</a:t>
            </a:r>
            <a:r>
              <a:rPr lang="en-GB" altLang="de-DE" sz="1800" dirty="0">
                <a:solidFill>
                  <a:schemeClr val="tx1">
                    <a:lumMod val="50000"/>
                    <a:lumOff val="50000"/>
                  </a:schemeClr>
                </a:solidFill>
                <a:latin typeface="Arial" panose="020B0604020202020204" pitchFamily="34" charset="0"/>
                <a:cs typeface="Arial" panose="020B0604020202020204" pitchFamily="34" charset="0"/>
              </a:rPr>
              <a:t>≈</a:t>
            </a:r>
            <a:r>
              <a:rPr lang="en-GB" altLang="de-DE" sz="1800" dirty="0">
                <a:solidFill>
                  <a:schemeClr val="tx1">
                    <a:lumMod val="50000"/>
                    <a:lumOff val="50000"/>
                  </a:schemeClr>
                </a:solidFill>
              </a:rPr>
              <a:t>1.0 down to q</a:t>
            </a:r>
            <a:r>
              <a:rPr lang="en-GB" altLang="de-DE" sz="1800" baseline="-25000" dirty="0">
                <a:solidFill>
                  <a:schemeClr val="tx1">
                    <a:lumMod val="50000"/>
                    <a:lumOff val="50000"/>
                  </a:schemeClr>
                </a:solidFill>
              </a:rPr>
              <a:t>1</a:t>
            </a:r>
            <a:r>
              <a:rPr lang="en-GB" altLang="de-DE" sz="1800" dirty="0">
                <a:solidFill>
                  <a:schemeClr val="tx1">
                    <a:lumMod val="50000"/>
                    <a:lumOff val="50000"/>
                  </a:schemeClr>
                </a:solidFill>
              </a:rPr>
              <a:t>(a)=0.0  ..  </a:t>
            </a:r>
            <a:r>
              <a:rPr lang="en-GB" altLang="de-DE" sz="1800" dirty="0" err="1">
                <a:solidFill>
                  <a:srgbClr val="0000FF"/>
                </a:solidFill>
              </a:rPr>
              <a:t>woah</a:t>
            </a:r>
            <a:r>
              <a:rPr lang="en-GB" altLang="de-DE" sz="1800" dirty="0">
                <a:solidFill>
                  <a:srgbClr val="0000FF"/>
                </a:solidFill>
              </a:rPr>
              <a:t>!</a:t>
            </a:r>
            <a:endParaRPr lang="en-GB" altLang="de-DE" sz="1800" dirty="0"/>
          </a:p>
        </p:txBody>
      </p:sp>
      <p:cxnSp>
        <p:nvCxnSpPr>
          <p:cNvPr id="1603" name="Straight Arrow Connector 1602"/>
          <p:cNvCxnSpPr>
            <a:stCxn id="198" idx="0"/>
            <a:endCxn id="1496" idx="0"/>
          </p:cNvCxnSpPr>
          <p:nvPr/>
        </p:nvCxnSpPr>
        <p:spPr>
          <a:xfrm flipH="1" flipV="1">
            <a:off x="3832225" y="839789"/>
            <a:ext cx="2668588" cy="4524374"/>
          </a:xfrm>
          <a:prstGeom prst="straightConnector1">
            <a:avLst/>
          </a:prstGeom>
          <a:ln w="73025">
            <a:solidFill>
              <a:schemeClr val="bg1">
                <a:lumMod val="8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04" name="Textfeld 5"/>
          <p:cNvSpPr txBox="1"/>
          <p:nvPr/>
        </p:nvSpPr>
        <p:spPr>
          <a:xfrm>
            <a:off x="11417300" y="6300000"/>
            <a:ext cx="6869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US" sz="2400">
                <a:latin typeface="Arial" panose="020B0604020202020204" pitchFamily="34" charset="0"/>
                <a:cs typeface="Arial" panose="020B0604020202020204" pitchFamily="34" charset="0"/>
              </a:rPr>
              <a:t>11</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143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03"/>
                                        </p:tgtEl>
                                        <p:attrNameLst>
                                          <p:attrName>style.visibility</p:attrName>
                                        </p:attrNameLst>
                                      </p:cBhvr>
                                      <p:to>
                                        <p:strVal val="visible"/>
                                      </p:to>
                                    </p:set>
                                    <p:animEffect transition="in" filter="wipe(down)">
                                      <p:cBhvr>
                                        <p:cTn id="7" dur="4000"/>
                                        <p:tgtEl>
                                          <p:spTgt spid="1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26"/>
          <p:cNvSpPr txBox="1"/>
          <p:nvPr/>
        </p:nvSpPr>
        <p:spPr>
          <a:xfrm>
            <a:off x="2406" y="49361"/>
            <a:ext cx="12055667"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‘Where’ is </a:t>
            </a:r>
            <a:r>
              <a:rPr lang="el-GR" sz="2400" dirty="0">
                <a:latin typeface="Arial" panose="020B0604020202020204" pitchFamily="34" charset="0"/>
                <a:cs typeface="Arial" panose="020B0604020202020204" pitchFamily="34" charset="0"/>
              </a:rPr>
              <a:t>Δ</a:t>
            </a:r>
            <a:r>
              <a:rPr lang="de-DE" sz="2400" dirty="0">
                <a:latin typeface="Arial" panose="020B0604020202020204" pitchFamily="34" charset="0"/>
                <a:cs typeface="Arial" panose="020B0604020202020204" pitchFamily="34" charset="0"/>
              </a:rPr>
              <a:t>q </a:t>
            </a:r>
            <a:r>
              <a:rPr lang="de-DE" sz="2400" dirty="0" err="1">
                <a:latin typeface="Arial" panose="020B0604020202020204" pitchFamily="34" charset="0"/>
                <a:cs typeface="Arial" panose="020B0604020202020204" pitchFamily="34" charset="0"/>
              </a:rPr>
              <a:t>maximum</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And</a:t>
            </a:r>
            <a:r>
              <a:rPr lang="de-DE" sz="2400" dirty="0">
                <a:latin typeface="Arial" panose="020B0604020202020204" pitchFamily="34" charset="0"/>
                <a:cs typeface="Arial" panose="020B0604020202020204" pitchFamily="34" charset="0"/>
              </a:rPr>
              <a:t> … </a:t>
            </a:r>
            <a:r>
              <a:rPr lang="de-DE" sz="2400" dirty="0" err="1">
                <a:latin typeface="Arial" panose="020B0604020202020204" pitchFamily="34" charset="0"/>
                <a:cs typeface="Arial" panose="020B0604020202020204" pitchFamily="34" charset="0"/>
              </a:rPr>
              <a:t>depending</a:t>
            </a:r>
            <a:r>
              <a:rPr lang="de-DE" sz="2400" dirty="0">
                <a:latin typeface="Arial" panose="020B0604020202020204" pitchFamily="34" charset="0"/>
                <a:cs typeface="Arial" panose="020B0604020202020204" pitchFamily="34" charset="0"/>
              </a:rPr>
              <a:t> on </a:t>
            </a:r>
            <a:r>
              <a:rPr lang="de-DE" sz="2400" dirty="0" err="1">
                <a:latin typeface="Arial" panose="020B0604020202020204" pitchFamily="34" charset="0"/>
                <a:cs typeface="Arial" panose="020B0604020202020204" pitchFamily="34" charset="0"/>
              </a:rPr>
              <a:t>what</a:t>
            </a:r>
            <a:r>
              <a:rPr lang="de-DE" sz="2400" dirty="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grpSp>
        <p:nvGrpSpPr>
          <p:cNvPr id="1601" name="Group 1600"/>
          <p:cNvGrpSpPr/>
          <p:nvPr/>
        </p:nvGrpSpPr>
        <p:grpSpPr>
          <a:xfrm>
            <a:off x="207575" y="741363"/>
            <a:ext cx="6455089" cy="5358587"/>
            <a:chOff x="207575" y="741363"/>
            <a:chExt cx="6455089" cy="5358587"/>
          </a:xfrm>
        </p:grpSpPr>
        <p:cxnSp>
          <p:nvCxnSpPr>
            <p:cNvPr id="6" name="Straight Connector 5"/>
            <p:cNvCxnSpPr/>
            <p:nvPr/>
          </p:nvCxnSpPr>
          <p:spPr>
            <a:xfrm flipH="1">
              <a:off x="4724400" y="833967"/>
              <a:ext cx="4233" cy="4559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835404" y="833972"/>
              <a:ext cx="4233" cy="45593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35404" y="833967"/>
              <a:ext cx="2696629" cy="45593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02" name="Line 6"/>
            <p:cNvSpPr>
              <a:spLocks noChangeShapeType="1"/>
            </p:cNvSpPr>
            <p:nvPr/>
          </p:nvSpPr>
          <p:spPr bwMode="auto">
            <a:xfrm flipV="1">
              <a:off x="1138238" y="839788"/>
              <a:ext cx="0" cy="454025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3" name="Line 7"/>
            <p:cNvSpPr>
              <a:spLocks noChangeShapeType="1"/>
            </p:cNvSpPr>
            <p:nvPr/>
          </p:nvSpPr>
          <p:spPr bwMode="auto">
            <a:xfrm flipV="1">
              <a:off x="6527800" y="839788"/>
              <a:ext cx="0" cy="454025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4" name="Line 8"/>
            <p:cNvSpPr>
              <a:spLocks noChangeShapeType="1"/>
            </p:cNvSpPr>
            <p:nvPr/>
          </p:nvSpPr>
          <p:spPr bwMode="auto">
            <a:xfrm flipH="1">
              <a:off x="1052513" y="5380038"/>
              <a:ext cx="85725"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5" name="Line 9"/>
            <p:cNvSpPr>
              <a:spLocks noChangeShapeType="1"/>
            </p:cNvSpPr>
            <p:nvPr/>
          </p:nvSpPr>
          <p:spPr bwMode="auto">
            <a:xfrm>
              <a:off x="6527800" y="5380038"/>
              <a:ext cx="84138"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6" name="Rectangle 10"/>
            <p:cNvSpPr>
              <a:spLocks noChangeArrowheads="1"/>
            </p:cNvSpPr>
            <p:nvPr/>
          </p:nvSpPr>
          <p:spPr bwMode="auto">
            <a:xfrm>
              <a:off x="481013" y="5281613"/>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panose="020B0604020202020204" pitchFamily="34" charset="0"/>
                </a:rPr>
                <a:t>-1.00</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407" name="Line 11"/>
            <p:cNvSpPr>
              <a:spLocks noChangeShapeType="1"/>
            </p:cNvSpPr>
            <p:nvPr/>
          </p:nvSpPr>
          <p:spPr bwMode="auto">
            <a:xfrm flipH="1">
              <a:off x="1095375" y="5153026"/>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8" name="Line 12"/>
            <p:cNvSpPr>
              <a:spLocks noChangeShapeType="1"/>
            </p:cNvSpPr>
            <p:nvPr/>
          </p:nvSpPr>
          <p:spPr bwMode="auto">
            <a:xfrm>
              <a:off x="6527800" y="5153026"/>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9" name="Line 13"/>
            <p:cNvSpPr>
              <a:spLocks noChangeShapeType="1"/>
            </p:cNvSpPr>
            <p:nvPr/>
          </p:nvSpPr>
          <p:spPr bwMode="auto">
            <a:xfrm flipH="1">
              <a:off x="1052513" y="4926013"/>
              <a:ext cx="85725"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0" name="Line 14"/>
            <p:cNvSpPr>
              <a:spLocks noChangeShapeType="1"/>
            </p:cNvSpPr>
            <p:nvPr/>
          </p:nvSpPr>
          <p:spPr bwMode="auto">
            <a:xfrm>
              <a:off x="6527800" y="4926013"/>
              <a:ext cx="84138"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1" name="Rectangle 15"/>
            <p:cNvSpPr>
              <a:spLocks noChangeArrowheads="1"/>
            </p:cNvSpPr>
            <p:nvPr/>
          </p:nvSpPr>
          <p:spPr bwMode="auto">
            <a:xfrm>
              <a:off x="481013" y="482758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-0.90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12" name="Line 16"/>
            <p:cNvSpPr>
              <a:spLocks noChangeShapeType="1"/>
            </p:cNvSpPr>
            <p:nvPr/>
          </p:nvSpPr>
          <p:spPr bwMode="auto">
            <a:xfrm flipH="1">
              <a:off x="1095375" y="4699001"/>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3" name="Line 17"/>
            <p:cNvSpPr>
              <a:spLocks noChangeShapeType="1"/>
            </p:cNvSpPr>
            <p:nvPr/>
          </p:nvSpPr>
          <p:spPr bwMode="auto">
            <a:xfrm>
              <a:off x="6527800" y="4699001"/>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4" name="Line 18"/>
            <p:cNvSpPr>
              <a:spLocks noChangeShapeType="1"/>
            </p:cNvSpPr>
            <p:nvPr/>
          </p:nvSpPr>
          <p:spPr bwMode="auto">
            <a:xfrm flipH="1">
              <a:off x="1052513" y="4471988"/>
              <a:ext cx="85725"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5" name="Line 19"/>
            <p:cNvSpPr>
              <a:spLocks noChangeShapeType="1"/>
            </p:cNvSpPr>
            <p:nvPr/>
          </p:nvSpPr>
          <p:spPr bwMode="auto">
            <a:xfrm>
              <a:off x="6527800" y="4471988"/>
              <a:ext cx="84138"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6" name="Rectangle 20"/>
            <p:cNvSpPr>
              <a:spLocks noChangeArrowheads="1"/>
            </p:cNvSpPr>
            <p:nvPr/>
          </p:nvSpPr>
          <p:spPr bwMode="auto">
            <a:xfrm>
              <a:off x="481013" y="4373563"/>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-0.80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17" name="Line 21"/>
            <p:cNvSpPr>
              <a:spLocks noChangeShapeType="1"/>
            </p:cNvSpPr>
            <p:nvPr/>
          </p:nvSpPr>
          <p:spPr bwMode="auto">
            <a:xfrm flipH="1">
              <a:off x="1095375" y="4244976"/>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8" name="Line 22"/>
            <p:cNvSpPr>
              <a:spLocks noChangeShapeType="1"/>
            </p:cNvSpPr>
            <p:nvPr/>
          </p:nvSpPr>
          <p:spPr bwMode="auto">
            <a:xfrm>
              <a:off x="6527800" y="4244976"/>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9" name="Line 23"/>
            <p:cNvSpPr>
              <a:spLocks noChangeShapeType="1"/>
            </p:cNvSpPr>
            <p:nvPr/>
          </p:nvSpPr>
          <p:spPr bwMode="auto">
            <a:xfrm flipH="1">
              <a:off x="1052513" y="4017963"/>
              <a:ext cx="85725"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0" name="Line 24"/>
            <p:cNvSpPr>
              <a:spLocks noChangeShapeType="1"/>
            </p:cNvSpPr>
            <p:nvPr/>
          </p:nvSpPr>
          <p:spPr bwMode="auto">
            <a:xfrm>
              <a:off x="6527800" y="4017963"/>
              <a:ext cx="84138"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1" name="Rectangle 25"/>
            <p:cNvSpPr>
              <a:spLocks noChangeArrowheads="1"/>
            </p:cNvSpPr>
            <p:nvPr/>
          </p:nvSpPr>
          <p:spPr bwMode="auto">
            <a:xfrm>
              <a:off x="481013" y="3917951"/>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-0.70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22" name="Line 26"/>
            <p:cNvSpPr>
              <a:spLocks noChangeShapeType="1"/>
            </p:cNvSpPr>
            <p:nvPr/>
          </p:nvSpPr>
          <p:spPr bwMode="auto">
            <a:xfrm flipH="1">
              <a:off x="1095375" y="3790951"/>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3" name="Line 27"/>
            <p:cNvSpPr>
              <a:spLocks noChangeShapeType="1"/>
            </p:cNvSpPr>
            <p:nvPr/>
          </p:nvSpPr>
          <p:spPr bwMode="auto">
            <a:xfrm>
              <a:off x="6527800" y="3790951"/>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4" name="Line 28"/>
            <p:cNvSpPr>
              <a:spLocks noChangeShapeType="1"/>
            </p:cNvSpPr>
            <p:nvPr/>
          </p:nvSpPr>
          <p:spPr bwMode="auto">
            <a:xfrm flipH="1">
              <a:off x="1052513" y="3563938"/>
              <a:ext cx="85725"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5" name="Line 29"/>
            <p:cNvSpPr>
              <a:spLocks noChangeShapeType="1"/>
            </p:cNvSpPr>
            <p:nvPr/>
          </p:nvSpPr>
          <p:spPr bwMode="auto">
            <a:xfrm>
              <a:off x="6527800" y="3563938"/>
              <a:ext cx="84138"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6" name="Rectangle 30"/>
            <p:cNvSpPr>
              <a:spLocks noChangeArrowheads="1"/>
            </p:cNvSpPr>
            <p:nvPr/>
          </p:nvSpPr>
          <p:spPr bwMode="auto">
            <a:xfrm>
              <a:off x="481013" y="3465513"/>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-0.60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27" name="Line 31"/>
            <p:cNvSpPr>
              <a:spLocks noChangeShapeType="1"/>
            </p:cNvSpPr>
            <p:nvPr/>
          </p:nvSpPr>
          <p:spPr bwMode="auto">
            <a:xfrm flipH="1">
              <a:off x="1095375" y="3336926"/>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8" name="Line 32"/>
            <p:cNvSpPr>
              <a:spLocks noChangeShapeType="1"/>
            </p:cNvSpPr>
            <p:nvPr/>
          </p:nvSpPr>
          <p:spPr bwMode="auto">
            <a:xfrm>
              <a:off x="6527800" y="3336926"/>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9" name="Line 33"/>
            <p:cNvSpPr>
              <a:spLocks noChangeShapeType="1"/>
            </p:cNvSpPr>
            <p:nvPr/>
          </p:nvSpPr>
          <p:spPr bwMode="auto">
            <a:xfrm flipH="1">
              <a:off x="1052513" y="3109913"/>
              <a:ext cx="85725"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0" name="Line 34"/>
            <p:cNvSpPr>
              <a:spLocks noChangeShapeType="1"/>
            </p:cNvSpPr>
            <p:nvPr/>
          </p:nvSpPr>
          <p:spPr bwMode="auto">
            <a:xfrm>
              <a:off x="6527800" y="3109913"/>
              <a:ext cx="84138"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1" name="Rectangle 35"/>
            <p:cNvSpPr>
              <a:spLocks noChangeArrowheads="1"/>
            </p:cNvSpPr>
            <p:nvPr/>
          </p:nvSpPr>
          <p:spPr bwMode="auto">
            <a:xfrm>
              <a:off x="481013" y="301148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-0.50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32" name="Line 36"/>
            <p:cNvSpPr>
              <a:spLocks noChangeShapeType="1"/>
            </p:cNvSpPr>
            <p:nvPr/>
          </p:nvSpPr>
          <p:spPr bwMode="auto">
            <a:xfrm flipH="1">
              <a:off x="1095375" y="2882901"/>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3" name="Line 37"/>
            <p:cNvSpPr>
              <a:spLocks noChangeShapeType="1"/>
            </p:cNvSpPr>
            <p:nvPr/>
          </p:nvSpPr>
          <p:spPr bwMode="auto">
            <a:xfrm>
              <a:off x="6527800" y="2882901"/>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4" name="Line 38"/>
            <p:cNvSpPr>
              <a:spLocks noChangeShapeType="1"/>
            </p:cNvSpPr>
            <p:nvPr/>
          </p:nvSpPr>
          <p:spPr bwMode="auto">
            <a:xfrm flipH="1">
              <a:off x="1052513" y="2655888"/>
              <a:ext cx="85725"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5" name="Line 39"/>
            <p:cNvSpPr>
              <a:spLocks noChangeShapeType="1"/>
            </p:cNvSpPr>
            <p:nvPr/>
          </p:nvSpPr>
          <p:spPr bwMode="auto">
            <a:xfrm>
              <a:off x="6527800" y="2655888"/>
              <a:ext cx="84138"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6" name="Rectangle 40"/>
            <p:cNvSpPr>
              <a:spLocks noChangeArrowheads="1"/>
            </p:cNvSpPr>
            <p:nvPr/>
          </p:nvSpPr>
          <p:spPr bwMode="auto">
            <a:xfrm>
              <a:off x="481013" y="2557463"/>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-0.40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37" name="Line 41"/>
            <p:cNvSpPr>
              <a:spLocks noChangeShapeType="1"/>
            </p:cNvSpPr>
            <p:nvPr/>
          </p:nvSpPr>
          <p:spPr bwMode="auto">
            <a:xfrm flipH="1">
              <a:off x="1095375" y="2428876"/>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8" name="Line 42"/>
            <p:cNvSpPr>
              <a:spLocks noChangeShapeType="1"/>
            </p:cNvSpPr>
            <p:nvPr/>
          </p:nvSpPr>
          <p:spPr bwMode="auto">
            <a:xfrm>
              <a:off x="6527800" y="2428876"/>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9" name="Line 43"/>
            <p:cNvSpPr>
              <a:spLocks noChangeShapeType="1"/>
            </p:cNvSpPr>
            <p:nvPr/>
          </p:nvSpPr>
          <p:spPr bwMode="auto">
            <a:xfrm flipH="1">
              <a:off x="1052513" y="2201863"/>
              <a:ext cx="85725"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0" name="Line 44"/>
            <p:cNvSpPr>
              <a:spLocks noChangeShapeType="1"/>
            </p:cNvSpPr>
            <p:nvPr/>
          </p:nvSpPr>
          <p:spPr bwMode="auto">
            <a:xfrm>
              <a:off x="6527800" y="2201863"/>
              <a:ext cx="84138"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1" name="Rectangle 45"/>
            <p:cNvSpPr>
              <a:spLocks noChangeArrowheads="1"/>
            </p:cNvSpPr>
            <p:nvPr/>
          </p:nvSpPr>
          <p:spPr bwMode="auto">
            <a:xfrm>
              <a:off x="481013" y="210343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-0.30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42" name="Line 46"/>
            <p:cNvSpPr>
              <a:spLocks noChangeShapeType="1"/>
            </p:cNvSpPr>
            <p:nvPr/>
          </p:nvSpPr>
          <p:spPr bwMode="auto">
            <a:xfrm flipH="1">
              <a:off x="1095375" y="1974851"/>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3" name="Line 47"/>
            <p:cNvSpPr>
              <a:spLocks noChangeShapeType="1"/>
            </p:cNvSpPr>
            <p:nvPr/>
          </p:nvSpPr>
          <p:spPr bwMode="auto">
            <a:xfrm>
              <a:off x="6527800" y="1974851"/>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4" name="Line 48"/>
            <p:cNvSpPr>
              <a:spLocks noChangeShapeType="1"/>
            </p:cNvSpPr>
            <p:nvPr/>
          </p:nvSpPr>
          <p:spPr bwMode="auto">
            <a:xfrm flipH="1">
              <a:off x="1052513" y="1747838"/>
              <a:ext cx="85725"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5" name="Line 49"/>
            <p:cNvSpPr>
              <a:spLocks noChangeShapeType="1"/>
            </p:cNvSpPr>
            <p:nvPr/>
          </p:nvSpPr>
          <p:spPr bwMode="auto">
            <a:xfrm>
              <a:off x="6527800" y="1747838"/>
              <a:ext cx="84138"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6" name="Rectangle 50"/>
            <p:cNvSpPr>
              <a:spLocks noChangeArrowheads="1"/>
            </p:cNvSpPr>
            <p:nvPr/>
          </p:nvSpPr>
          <p:spPr bwMode="auto">
            <a:xfrm>
              <a:off x="481013" y="1649413"/>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-0.20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47" name="Line 51"/>
            <p:cNvSpPr>
              <a:spLocks noChangeShapeType="1"/>
            </p:cNvSpPr>
            <p:nvPr/>
          </p:nvSpPr>
          <p:spPr bwMode="auto">
            <a:xfrm flipH="1">
              <a:off x="1095375" y="1520826"/>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8" name="Line 52"/>
            <p:cNvSpPr>
              <a:spLocks noChangeShapeType="1"/>
            </p:cNvSpPr>
            <p:nvPr/>
          </p:nvSpPr>
          <p:spPr bwMode="auto">
            <a:xfrm>
              <a:off x="6527800" y="1520826"/>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9" name="Line 53"/>
            <p:cNvSpPr>
              <a:spLocks noChangeShapeType="1"/>
            </p:cNvSpPr>
            <p:nvPr/>
          </p:nvSpPr>
          <p:spPr bwMode="auto">
            <a:xfrm flipH="1">
              <a:off x="1052513" y="1293813"/>
              <a:ext cx="85725"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0" name="Line 54"/>
            <p:cNvSpPr>
              <a:spLocks noChangeShapeType="1"/>
            </p:cNvSpPr>
            <p:nvPr/>
          </p:nvSpPr>
          <p:spPr bwMode="auto">
            <a:xfrm>
              <a:off x="6527800" y="1293813"/>
              <a:ext cx="84138"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1" name="Rectangle 55"/>
            <p:cNvSpPr>
              <a:spLocks noChangeArrowheads="1"/>
            </p:cNvSpPr>
            <p:nvPr/>
          </p:nvSpPr>
          <p:spPr bwMode="auto">
            <a:xfrm>
              <a:off x="481013" y="1195388"/>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-0.10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52" name="Line 56"/>
            <p:cNvSpPr>
              <a:spLocks noChangeShapeType="1"/>
            </p:cNvSpPr>
            <p:nvPr/>
          </p:nvSpPr>
          <p:spPr bwMode="auto">
            <a:xfrm flipH="1">
              <a:off x="1095375" y="1066801"/>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3" name="Line 57"/>
            <p:cNvSpPr>
              <a:spLocks noChangeShapeType="1"/>
            </p:cNvSpPr>
            <p:nvPr/>
          </p:nvSpPr>
          <p:spPr bwMode="auto">
            <a:xfrm>
              <a:off x="6527800" y="1066801"/>
              <a:ext cx="428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4" name="Line 58"/>
            <p:cNvSpPr>
              <a:spLocks noChangeShapeType="1"/>
            </p:cNvSpPr>
            <p:nvPr/>
          </p:nvSpPr>
          <p:spPr bwMode="auto">
            <a:xfrm flipH="1">
              <a:off x="1052513" y="839788"/>
              <a:ext cx="85725"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5" name="Line 59"/>
            <p:cNvSpPr>
              <a:spLocks noChangeShapeType="1"/>
            </p:cNvSpPr>
            <p:nvPr/>
          </p:nvSpPr>
          <p:spPr bwMode="auto">
            <a:xfrm>
              <a:off x="6527800" y="839788"/>
              <a:ext cx="84138"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6" name="Rectangle 60"/>
            <p:cNvSpPr>
              <a:spLocks noChangeArrowheads="1"/>
            </p:cNvSpPr>
            <p:nvPr/>
          </p:nvSpPr>
          <p:spPr bwMode="auto">
            <a:xfrm>
              <a:off x="547688" y="741363"/>
              <a:ext cx="448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0.00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57" name="Rectangle 61"/>
            <p:cNvSpPr>
              <a:spLocks noChangeArrowheads="1"/>
            </p:cNvSpPr>
            <p:nvPr/>
          </p:nvSpPr>
          <p:spPr bwMode="auto">
            <a:xfrm rot="16200000">
              <a:off x="-1026096" y="2970620"/>
              <a:ext cx="27443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Change of allele frequency</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58" name="Line 62"/>
            <p:cNvSpPr>
              <a:spLocks noChangeShapeType="1"/>
            </p:cNvSpPr>
            <p:nvPr/>
          </p:nvSpPr>
          <p:spPr bwMode="auto">
            <a:xfrm>
              <a:off x="1138238" y="5380038"/>
              <a:ext cx="53895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9" name="Line 63"/>
            <p:cNvSpPr>
              <a:spLocks noChangeShapeType="1"/>
            </p:cNvSpPr>
            <p:nvPr/>
          </p:nvSpPr>
          <p:spPr bwMode="auto">
            <a:xfrm>
              <a:off x="1138238" y="839788"/>
              <a:ext cx="5389563"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0" name="Line 64"/>
            <p:cNvSpPr>
              <a:spLocks noChangeShapeType="1"/>
            </p:cNvSpPr>
            <p:nvPr/>
          </p:nvSpPr>
          <p:spPr bwMode="auto">
            <a:xfrm>
              <a:off x="1138238" y="5380038"/>
              <a:ext cx="0" cy="85725"/>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1" name="Line 65"/>
            <p:cNvSpPr>
              <a:spLocks noChangeShapeType="1"/>
            </p:cNvSpPr>
            <p:nvPr/>
          </p:nvSpPr>
          <p:spPr bwMode="auto">
            <a:xfrm flipV="1">
              <a:off x="1138238" y="755651"/>
              <a:ext cx="0" cy="8413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2" name="Rectangle 66"/>
            <p:cNvSpPr>
              <a:spLocks noChangeArrowheads="1"/>
            </p:cNvSpPr>
            <p:nvPr/>
          </p:nvSpPr>
          <p:spPr bwMode="auto">
            <a:xfrm>
              <a:off x="952500" y="5484813"/>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63" name="Line 67"/>
            <p:cNvSpPr>
              <a:spLocks noChangeShapeType="1"/>
            </p:cNvSpPr>
            <p:nvPr/>
          </p:nvSpPr>
          <p:spPr bwMode="auto">
            <a:xfrm>
              <a:off x="1317625"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4" name="Line 68"/>
            <p:cNvSpPr>
              <a:spLocks noChangeShapeType="1"/>
            </p:cNvSpPr>
            <p:nvPr/>
          </p:nvSpPr>
          <p:spPr bwMode="auto">
            <a:xfrm flipV="1">
              <a:off x="1317625"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5" name="Line 69"/>
            <p:cNvSpPr>
              <a:spLocks noChangeShapeType="1"/>
            </p:cNvSpPr>
            <p:nvPr/>
          </p:nvSpPr>
          <p:spPr bwMode="auto">
            <a:xfrm>
              <a:off x="1497013"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6" name="Line 70"/>
            <p:cNvSpPr>
              <a:spLocks noChangeShapeType="1"/>
            </p:cNvSpPr>
            <p:nvPr/>
          </p:nvSpPr>
          <p:spPr bwMode="auto">
            <a:xfrm flipV="1">
              <a:off x="1497013"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7" name="Line 71"/>
            <p:cNvSpPr>
              <a:spLocks noChangeShapeType="1"/>
            </p:cNvSpPr>
            <p:nvPr/>
          </p:nvSpPr>
          <p:spPr bwMode="auto">
            <a:xfrm>
              <a:off x="1676400" y="5380038"/>
              <a:ext cx="0" cy="85725"/>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8" name="Line 72"/>
            <p:cNvSpPr>
              <a:spLocks noChangeShapeType="1"/>
            </p:cNvSpPr>
            <p:nvPr/>
          </p:nvSpPr>
          <p:spPr bwMode="auto">
            <a:xfrm flipV="1">
              <a:off x="1676400" y="755651"/>
              <a:ext cx="0" cy="8413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9" name="Rectangle 73"/>
            <p:cNvSpPr>
              <a:spLocks noChangeArrowheads="1"/>
            </p:cNvSpPr>
            <p:nvPr/>
          </p:nvSpPr>
          <p:spPr bwMode="auto">
            <a:xfrm>
              <a:off x="1490663" y="5484813"/>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0.1</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70" name="Line 74"/>
            <p:cNvSpPr>
              <a:spLocks noChangeShapeType="1"/>
            </p:cNvSpPr>
            <p:nvPr/>
          </p:nvSpPr>
          <p:spPr bwMode="auto">
            <a:xfrm>
              <a:off x="1855788"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1" name="Line 75"/>
            <p:cNvSpPr>
              <a:spLocks noChangeShapeType="1"/>
            </p:cNvSpPr>
            <p:nvPr/>
          </p:nvSpPr>
          <p:spPr bwMode="auto">
            <a:xfrm flipV="1">
              <a:off x="1855788"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2" name="Line 76"/>
            <p:cNvSpPr>
              <a:spLocks noChangeShapeType="1"/>
            </p:cNvSpPr>
            <p:nvPr/>
          </p:nvSpPr>
          <p:spPr bwMode="auto">
            <a:xfrm>
              <a:off x="2035175"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3" name="Line 77"/>
            <p:cNvSpPr>
              <a:spLocks noChangeShapeType="1"/>
            </p:cNvSpPr>
            <p:nvPr/>
          </p:nvSpPr>
          <p:spPr bwMode="auto">
            <a:xfrm flipV="1">
              <a:off x="2035175"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4" name="Line 78"/>
            <p:cNvSpPr>
              <a:spLocks noChangeShapeType="1"/>
            </p:cNvSpPr>
            <p:nvPr/>
          </p:nvSpPr>
          <p:spPr bwMode="auto">
            <a:xfrm>
              <a:off x="2214563" y="5380038"/>
              <a:ext cx="0" cy="85725"/>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5" name="Line 79"/>
            <p:cNvSpPr>
              <a:spLocks noChangeShapeType="1"/>
            </p:cNvSpPr>
            <p:nvPr/>
          </p:nvSpPr>
          <p:spPr bwMode="auto">
            <a:xfrm flipV="1">
              <a:off x="2214563" y="755651"/>
              <a:ext cx="0" cy="8413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6" name="Rectangle 80"/>
            <p:cNvSpPr>
              <a:spLocks noChangeArrowheads="1"/>
            </p:cNvSpPr>
            <p:nvPr/>
          </p:nvSpPr>
          <p:spPr bwMode="auto">
            <a:xfrm>
              <a:off x="2030413" y="5484813"/>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0.2</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77" name="Line 81"/>
            <p:cNvSpPr>
              <a:spLocks noChangeShapeType="1"/>
            </p:cNvSpPr>
            <p:nvPr/>
          </p:nvSpPr>
          <p:spPr bwMode="auto">
            <a:xfrm>
              <a:off x="2393950"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8" name="Line 82"/>
            <p:cNvSpPr>
              <a:spLocks noChangeShapeType="1"/>
            </p:cNvSpPr>
            <p:nvPr/>
          </p:nvSpPr>
          <p:spPr bwMode="auto">
            <a:xfrm flipV="1">
              <a:off x="2393950"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9" name="Line 83"/>
            <p:cNvSpPr>
              <a:spLocks noChangeShapeType="1"/>
            </p:cNvSpPr>
            <p:nvPr/>
          </p:nvSpPr>
          <p:spPr bwMode="auto">
            <a:xfrm>
              <a:off x="2574925"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0" name="Line 84"/>
            <p:cNvSpPr>
              <a:spLocks noChangeShapeType="1"/>
            </p:cNvSpPr>
            <p:nvPr/>
          </p:nvSpPr>
          <p:spPr bwMode="auto">
            <a:xfrm flipV="1">
              <a:off x="2574925"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1" name="Line 85"/>
            <p:cNvSpPr>
              <a:spLocks noChangeShapeType="1"/>
            </p:cNvSpPr>
            <p:nvPr/>
          </p:nvSpPr>
          <p:spPr bwMode="auto">
            <a:xfrm>
              <a:off x="2754313" y="5380038"/>
              <a:ext cx="0" cy="85725"/>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2" name="Line 86"/>
            <p:cNvSpPr>
              <a:spLocks noChangeShapeType="1"/>
            </p:cNvSpPr>
            <p:nvPr/>
          </p:nvSpPr>
          <p:spPr bwMode="auto">
            <a:xfrm flipV="1">
              <a:off x="2754313" y="755651"/>
              <a:ext cx="0" cy="8413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3" name="Rectangle 87"/>
            <p:cNvSpPr>
              <a:spLocks noChangeArrowheads="1"/>
            </p:cNvSpPr>
            <p:nvPr/>
          </p:nvSpPr>
          <p:spPr bwMode="auto">
            <a:xfrm>
              <a:off x="2568575" y="5484813"/>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0.3</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84" name="Line 88"/>
            <p:cNvSpPr>
              <a:spLocks noChangeShapeType="1"/>
            </p:cNvSpPr>
            <p:nvPr/>
          </p:nvSpPr>
          <p:spPr bwMode="auto">
            <a:xfrm>
              <a:off x="2933700"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5" name="Line 89"/>
            <p:cNvSpPr>
              <a:spLocks noChangeShapeType="1"/>
            </p:cNvSpPr>
            <p:nvPr/>
          </p:nvSpPr>
          <p:spPr bwMode="auto">
            <a:xfrm flipV="1">
              <a:off x="2933700"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6" name="Line 90"/>
            <p:cNvSpPr>
              <a:spLocks noChangeShapeType="1"/>
            </p:cNvSpPr>
            <p:nvPr/>
          </p:nvSpPr>
          <p:spPr bwMode="auto">
            <a:xfrm>
              <a:off x="3114675"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7" name="Line 91"/>
            <p:cNvSpPr>
              <a:spLocks noChangeShapeType="1"/>
            </p:cNvSpPr>
            <p:nvPr/>
          </p:nvSpPr>
          <p:spPr bwMode="auto">
            <a:xfrm flipV="1">
              <a:off x="3114675"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8" name="Line 92"/>
            <p:cNvSpPr>
              <a:spLocks noChangeShapeType="1"/>
            </p:cNvSpPr>
            <p:nvPr/>
          </p:nvSpPr>
          <p:spPr bwMode="auto">
            <a:xfrm>
              <a:off x="3294063" y="5380038"/>
              <a:ext cx="0" cy="85725"/>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9" name="Line 93"/>
            <p:cNvSpPr>
              <a:spLocks noChangeShapeType="1"/>
            </p:cNvSpPr>
            <p:nvPr/>
          </p:nvSpPr>
          <p:spPr bwMode="auto">
            <a:xfrm flipV="1">
              <a:off x="3294063" y="755651"/>
              <a:ext cx="0" cy="8413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0" name="Rectangle 94"/>
            <p:cNvSpPr>
              <a:spLocks noChangeArrowheads="1"/>
            </p:cNvSpPr>
            <p:nvPr/>
          </p:nvSpPr>
          <p:spPr bwMode="auto">
            <a:xfrm>
              <a:off x="3108325" y="5484813"/>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0.4</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91" name="Line 95"/>
            <p:cNvSpPr>
              <a:spLocks noChangeShapeType="1"/>
            </p:cNvSpPr>
            <p:nvPr/>
          </p:nvSpPr>
          <p:spPr bwMode="auto">
            <a:xfrm>
              <a:off x="3473450"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2" name="Line 96"/>
            <p:cNvSpPr>
              <a:spLocks noChangeShapeType="1"/>
            </p:cNvSpPr>
            <p:nvPr/>
          </p:nvSpPr>
          <p:spPr bwMode="auto">
            <a:xfrm flipV="1">
              <a:off x="3473450"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3" name="Line 97"/>
            <p:cNvSpPr>
              <a:spLocks noChangeShapeType="1"/>
            </p:cNvSpPr>
            <p:nvPr/>
          </p:nvSpPr>
          <p:spPr bwMode="auto">
            <a:xfrm>
              <a:off x="3652838"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4" name="Line 98"/>
            <p:cNvSpPr>
              <a:spLocks noChangeShapeType="1"/>
            </p:cNvSpPr>
            <p:nvPr/>
          </p:nvSpPr>
          <p:spPr bwMode="auto">
            <a:xfrm flipV="1">
              <a:off x="3652838"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5" name="Line 99"/>
            <p:cNvSpPr>
              <a:spLocks noChangeShapeType="1"/>
            </p:cNvSpPr>
            <p:nvPr/>
          </p:nvSpPr>
          <p:spPr bwMode="auto">
            <a:xfrm>
              <a:off x="3832225" y="5380038"/>
              <a:ext cx="0" cy="85725"/>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6" name="Line 100"/>
            <p:cNvSpPr>
              <a:spLocks noChangeShapeType="1"/>
            </p:cNvSpPr>
            <p:nvPr/>
          </p:nvSpPr>
          <p:spPr bwMode="auto">
            <a:xfrm flipV="1">
              <a:off x="3832225" y="755651"/>
              <a:ext cx="0" cy="8413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7" name="Rectangle 101"/>
            <p:cNvSpPr>
              <a:spLocks noChangeArrowheads="1"/>
            </p:cNvSpPr>
            <p:nvPr/>
          </p:nvSpPr>
          <p:spPr bwMode="auto">
            <a:xfrm>
              <a:off x="3648075" y="5484813"/>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0.5</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498" name="Line 102"/>
            <p:cNvSpPr>
              <a:spLocks noChangeShapeType="1"/>
            </p:cNvSpPr>
            <p:nvPr/>
          </p:nvSpPr>
          <p:spPr bwMode="auto">
            <a:xfrm>
              <a:off x="4013200"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9" name="Line 103"/>
            <p:cNvSpPr>
              <a:spLocks noChangeShapeType="1"/>
            </p:cNvSpPr>
            <p:nvPr/>
          </p:nvSpPr>
          <p:spPr bwMode="auto">
            <a:xfrm flipV="1">
              <a:off x="4013200"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0" name="Line 104"/>
            <p:cNvSpPr>
              <a:spLocks noChangeShapeType="1"/>
            </p:cNvSpPr>
            <p:nvPr/>
          </p:nvSpPr>
          <p:spPr bwMode="auto">
            <a:xfrm>
              <a:off x="4192588"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1" name="Line 105"/>
            <p:cNvSpPr>
              <a:spLocks noChangeShapeType="1"/>
            </p:cNvSpPr>
            <p:nvPr/>
          </p:nvSpPr>
          <p:spPr bwMode="auto">
            <a:xfrm flipV="1">
              <a:off x="4192588"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2" name="Line 106"/>
            <p:cNvSpPr>
              <a:spLocks noChangeShapeType="1"/>
            </p:cNvSpPr>
            <p:nvPr/>
          </p:nvSpPr>
          <p:spPr bwMode="auto">
            <a:xfrm>
              <a:off x="4371975" y="5380038"/>
              <a:ext cx="0" cy="85725"/>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3" name="Line 107"/>
            <p:cNvSpPr>
              <a:spLocks noChangeShapeType="1"/>
            </p:cNvSpPr>
            <p:nvPr/>
          </p:nvSpPr>
          <p:spPr bwMode="auto">
            <a:xfrm flipV="1">
              <a:off x="4371975" y="755651"/>
              <a:ext cx="0" cy="8413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4" name="Rectangle 108"/>
            <p:cNvSpPr>
              <a:spLocks noChangeArrowheads="1"/>
            </p:cNvSpPr>
            <p:nvPr/>
          </p:nvSpPr>
          <p:spPr bwMode="auto">
            <a:xfrm>
              <a:off x="4186238" y="5484813"/>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0.6</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505" name="Line 109"/>
            <p:cNvSpPr>
              <a:spLocks noChangeShapeType="1"/>
            </p:cNvSpPr>
            <p:nvPr/>
          </p:nvSpPr>
          <p:spPr bwMode="auto">
            <a:xfrm>
              <a:off x="4551363"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6" name="Line 110"/>
            <p:cNvSpPr>
              <a:spLocks noChangeShapeType="1"/>
            </p:cNvSpPr>
            <p:nvPr/>
          </p:nvSpPr>
          <p:spPr bwMode="auto">
            <a:xfrm flipV="1">
              <a:off x="4551363"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7" name="Line 111"/>
            <p:cNvSpPr>
              <a:spLocks noChangeShapeType="1"/>
            </p:cNvSpPr>
            <p:nvPr/>
          </p:nvSpPr>
          <p:spPr bwMode="auto">
            <a:xfrm>
              <a:off x="4730750"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8" name="Line 112"/>
            <p:cNvSpPr>
              <a:spLocks noChangeShapeType="1"/>
            </p:cNvSpPr>
            <p:nvPr/>
          </p:nvSpPr>
          <p:spPr bwMode="auto">
            <a:xfrm flipV="1">
              <a:off x="4730750"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9" name="Line 113"/>
            <p:cNvSpPr>
              <a:spLocks noChangeShapeType="1"/>
            </p:cNvSpPr>
            <p:nvPr/>
          </p:nvSpPr>
          <p:spPr bwMode="auto">
            <a:xfrm>
              <a:off x="4910138" y="5380038"/>
              <a:ext cx="0" cy="85725"/>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0" name="Line 114"/>
            <p:cNvSpPr>
              <a:spLocks noChangeShapeType="1"/>
            </p:cNvSpPr>
            <p:nvPr/>
          </p:nvSpPr>
          <p:spPr bwMode="auto">
            <a:xfrm flipV="1">
              <a:off x="4910138" y="755651"/>
              <a:ext cx="0" cy="8413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1" name="Rectangle 115"/>
            <p:cNvSpPr>
              <a:spLocks noChangeArrowheads="1"/>
            </p:cNvSpPr>
            <p:nvPr/>
          </p:nvSpPr>
          <p:spPr bwMode="auto">
            <a:xfrm>
              <a:off x="4725988" y="5484813"/>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0.7</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512" name="Line 116"/>
            <p:cNvSpPr>
              <a:spLocks noChangeShapeType="1"/>
            </p:cNvSpPr>
            <p:nvPr/>
          </p:nvSpPr>
          <p:spPr bwMode="auto">
            <a:xfrm>
              <a:off x="5089525"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3" name="Line 117"/>
            <p:cNvSpPr>
              <a:spLocks noChangeShapeType="1"/>
            </p:cNvSpPr>
            <p:nvPr/>
          </p:nvSpPr>
          <p:spPr bwMode="auto">
            <a:xfrm flipV="1">
              <a:off x="5089525"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4" name="Line 118"/>
            <p:cNvSpPr>
              <a:spLocks noChangeShapeType="1"/>
            </p:cNvSpPr>
            <p:nvPr/>
          </p:nvSpPr>
          <p:spPr bwMode="auto">
            <a:xfrm>
              <a:off x="5270500"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5" name="Line 119"/>
            <p:cNvSpPr>
              <a:spLocks noChangeShapeType="1"/>
            </p:cNvSpPr>
            <p:nvPr/>
          </p:nvSpPr>
          <p:spPr bwMode="auto">
            <a:xfrm flipV="1">
              <a:off x="5270500"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6" name="Line 120"/>
            <p:cNvSpPr>
              <a:spLocks noChangeShapeType="1"/>
            </p:cNvSpPr>
            <p:nvPr/>
          </p:nvSpPr>
          <p:spPr bwMode="auto">
            <a:xfrm>
              <a:off x="5449888" y="5380038"/>
              <a:ext cx="0" cy="85725"/>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7" name="Line 121"/>
            <p:cNvSpPr>
              <a:spLocks noChangeShapeType="1"/>
            </p:cNvSpPr>
            <p:nvPr/>
          </p:nvSpPr>
          <p:spPr bwMode="auto">
            <a:xfrm flipV="1">
              <a:off x="5449888" y="755651"/>
              <a:ext cx="0" cy="8413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8" name="Rectangle 122"/>
            <p:cNvSpPr>
              <a:spLocks noChangeArrowheads="1"/>
            </p:cNvSpPr>
            <p:nvPr/>
          </p:nvSpPr>
          <p:spPr bwMode="auto">
            <a:xfrm>
              <a:off x="5264150" y="5484813"/>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0.8</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519" name="Line 123"/>
            <p:cNvSpPr>
              <a:spLocks noChangeShapeType="1"/>
            </p:cNvSpPr>
            <p:nvPr/>
          </p:nvSpPr>
          <p:spPr bwMode="auto">
            <a:xfrm>
              <a:off x="5629275"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0" name="Line 124"/>
            <p:cNvSpPr>
              <a:spLocks noChangeShapeType="1"/>
            </p:cNvSpPr>
            <p:nvPr/>
          </p:nvSpPr>
          <p:spPr bwMode="auto">
            <a:xfrm flipV="1">
              <a:off x="5629275"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1" name="Line 125"/>
            <p:cNvSpPr>
              <a:spLocks noChangeShapeType="1"/>
            </p:cNvSpPr>
            <p:nvPr/>
          </p:nvSpPr>
          <p:spPr bwMode="auto">
            <a:xfrm>
              <a:off x="5808663"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2" name="Line 126"/>
            <p:cNvSpPr>
              <a:spLocks noChangeShapeType="1"/>
            </p:cNvSpPr>
            <p:nvPr/>
          </p:nvSpPr>
          <p:spPr bwMode="auto">
            <a:xfrm flipV="1">
              <a:off x="5808663"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3" name="Line 127"/>
            <p:cNvSpPr>
              <a:spLocks noChangeShapeType="1"/>
            </p:cNvSpPr>
            <p:nvPr/>
          </p:nvSpPr>
          <p:spPr bwMode="auto">
            <a:xfrm>
              <a:off x="5988050" y="5380038"/>
              <a:ext cx="0" cy="85725"/>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4" name="Line 128"/>
            <p:cNvSpPr>
              <a:spLocks noChangeShapeType="1"/>
            </p:cNvSpPr>
            <p:nvPr/>
          </p:nvSpPr>
          <p:spPr bwMode="auto">
            <a:xfrm flipV="1">
              <a:off x="5988050" y="755651"/>
              <a:ext cx="0" cy="8413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5" name="Rectangle 129"/>
            <p:cNvSpPr>
              <a:spLocks noChangeArrowheads="1"/>
            </p:cNvSpPr>
            <p:nvPr/>
          </p:nvSpPr>
          <p:spPr bwMode="auto">
            <a:xfrm>
              <a:off x="5802313" y="5484813"/>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0.9</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526" name="Line 130"/>
            <p:cNvSpPr>
              <a:spLocks noChangeShapeType="1"/>
            </p:cNvSpPr>
            <p:nvPr/>
          </p:nvSpPr>
          <p:spPr bwMode="auto">
            <a:xfrm>
              <a:off x="6167438"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7" name="Line 131"/>
            <p:cNvSpPr>
              <a:spLocks noChangeShapeType="1"/>
            </p:cNvSpPr>
            <p:nvPr/>
          </p:nvSpPr>
          <p:spPr bwMode="auto">
            <a:xfrm flipV="1">
              <a:off x="6167438"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8" name="Line 132"/>
            <p:cNvSpPr>
              <a:spLocks noChangeShapeType="1"/>
            </p:cNvSpPr>
            <p:nvPr/>
          </p:nvSpPr>
          <p:spPr bwMode="auto">
            <a:xfrm>
              <a:off x="6348413" y="5380038"/>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9" name="Line 133"/>
            <p:cNvSpPr>
              <a:spLocks noChangeShapeType="1"/>
            </p:cNvSpPr>
            <p:nvPr/>
          </p:nvSpPr>
          <p:spPr bwMode="auto">
            <a:xfrm flipV="1">
              <a:off x="6348413" y="796926"/>
              <a:ext cx="0" cy="42863"/>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0" name="Line 134"/>
            <p:cNvSpPr>
              <a:spLocks noChangeShapeType="1"/>
            </p:cNvSpPr>
            <p:nvPr/>
          </p:nvSpPr>
          <p:spPr bwMode="auto">
            <a:xfrm>
              <a:off x="6527800" y="5380038"/>
              <a:ext cx="0" cy="85725"/>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1" name="Line 135"/>
            <p:cNvSpPr>
              <a:spLocks noChangeShapeType="1"/>
            </p:cNvSpPr>
            <p:nvPr/>
          </p:nvSpPr>
          <p:spPr bwMode="auto">
            <a:xfrm flipV="1">
              <a:off x="6527800" y="755651"/>
              <a:ext cx="0" cy="84138"/>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2" name="Rectangle 136"/>
            <p:cNvSpPr>
              <a:spLocks noChangeArrowheads="1"/>
            </p:cNvSpPr>
            <p:nvPr/>
          </p:nvSpPr>
          <p:spPr bwMode="auto">
            <a:xfrm>
              <a:off x="6342063" y="5484813"/>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1.0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533" name="Rectangle 137"/>
            <p:cNvSpPr>
              <a:spLocks noChangeArrowheads="1"/>
            </p:cNvSpPr>
            <p:nvPr/>
          </p:nvSpPr>
          <p:spPr bwMode="auto">
            <a:xfrm>
              <a:off x="1914525" y="5689601"/>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534" name="Rectangle 138"/>
            <p:cNvSpPr>
              <a:spLocks noChangeArrowheads="1"/>
            </p:cNvSpPr>
            <p:nvPr/>
          </p:nvSpPr>
          <p:spPr bwMode="auto">
            <a:xfrm>
              <a:off x="2047875" y="5822951"/>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535" name="Rectangle 139"/>
            <p:cNvSpPr>
              <a:spLocks noChangeArrowheads="1"/>
            </p:cNvSpPr>
            <p:nvPr/>
          </p:nvSpPr>
          <p:spPr bwMode="auto">
            <a:xfrm>
              <a:off x="1472149" y="5736505"/>
              <a:ext cx="39962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panose="020B0604020202020204" pitchFamily="34" charset="0"/>
                </a:rPr>
                <a:t> q</a:t>
              </a:r>
              <a:r>
                <a:rPr kumimoji="0" lang="en-US" altLang="en-US" b="0" i="0" u="none" strike="noStrike" cap="none" normalizeH="0" baseline="-25000" dirty="0">
                  <a:ln>
                    <a:noFill/>
                  </a:ln>
                  <a:solidFill>
                    <a:srgbClr val="000000"/>
                  </a:solidFill>
                  <a:effectLst/>
                  <a:latin typeface="Arial" panose="020B0604020202020204" pitchFamily="34" charset="0"/>
                </a:rPr>
                <a:t>0</a:t>
              </a:r>
              <a:r>
                <a:rPr kumimoji="0" lang="en-US" altLang="en-US" b="0" i="0" u="none" strike="noStrike" cap="none" normalizeH="0" baseline="0" dirty="0">
                  <a:ln>
                    <a:noFill/>
                  </a:ln>
                  <a:solidFill>
                    <a:srgbClr val="000000"/>
                  </a:solidFill>
                  <a:effectLst/>
                  <a:latin typeface="Arial" panose="020B0604020202020204" pitchFamily="34" charset="0"/>
                </a:rPr>
                <a:t>(a),</a:t>
              </a:r>
              <a:r>
                <a:rPr kumimoji="0" lang="en-US" altLang="en-US" b="0" i="0" u="none" strike="noStrike" cap="none" normalizeH="0" dirty="0">
                  <a:ln>
                    <a:noFill/>
                  </a:ln>
                  <a:solidFill>
                    <a:srgbClr val="000000"/>
                  </a:solidFill>
                  <a:effectLst/>
                  <a:latin typeface="Arial" panose="020B0604020202020204" pitchFamily="34" charset="0"/>
                </a:rPr>
                <a:t> </a:t>
              </a:r>
              <a:r>
                <a:rPr kumimoji="0" lang="en-US" altLang="en-US" b="0" i="0" u="none" strike="noStrike" cap="none" normalizeH="0" baseline="0" dirty="0">
                  <a:ln>
                    <a:noFill/>
                  </a:ln>
                  <a:solidFill>
                    <a:srgbClr val="000000"/>
                  </a:solidFill>
                  <a:effectLst/>
                  <a:latin typeface="Arial" panose="020B0604020202020204" pitchFamily="34" charset="0"/>
                </a:rPr>
                <a:t>allele frequency before selection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536" name="Freeform 140"/>
            <p:cNvSpPr>
              <a:spLocks/>
            </p:cNvSpPr>
            <p:nvPr/>
          </p:nvSpPr>
          <p:spPr bwMode="auto">
            <a:xfrm>
              <a:off x="1190625" y="839788"/>
              <a:ext cx="5229225" cy="234950"/>
            </a:xfrm>
            <a:custGeom>
              <a:avLst/>
              <a:gdLst>
                <a:gd name="T0" fmla="*/ 68 w 6587"/>
                <a:gd name="T1" fmla="*/ 1 h 296"/>
                <a:gd name="T2" fmla="*/ 204 w 6587"/>
                <a:gd name="T3" fmla="*/ 2 h 296"/>
                <a:gd name="T4" fmla="*/ 339 w 6587"/>
                <a:gd name="T5" fmla="*/ 5 h 296"/>
                <a:gd name="T6" fmla="*/ 476 w 6587"/>
                <a:gd name="T7" fmla="*/ 11 h 296"/>
                <a:gd name="T8" fmla="*/ 611 w 6587"/>
                <a:gd name="T9" fmla="*/ 15 h 296"/>
                <a:gd name="T10" fmla="*/ 747 w 6587"/>
                <a:gd name="T11" fmla="*/ 22 h 296"/>
                <a:gd name="T12" fmla="*/ 882 w 6587"/>
                <a:gd name="T13" fmla="*/ 29 h 296"/>
                <a:gd name="T14" fmla="*/ 1019 w 6587"/>
                <a:gd name="T15" fmla="*/ 37 h 296"/>
                <a:gd name="T16" fmla="*/ 1154 w 6587"/>
                <a:gd name="T17" fmla="*/ 46 h 296"/>
                <a:gd name="T18" fmla="*/ 1290 w 6587"/>
                <a:gd name="T19" fmla="*/ 55 h 296"/>
                <a:gd name="T20" fmla="*/ 1427 w 6587"/>
                <a:gd name="T21" fmla="*/ 65 h 296"/>
                <a:gd name="T22" fmla="*/ 1562 w 6587"/>
                <a:gd name="T23" fmla="*/ 76 h 296"/>
                <a:gd name="T24" fmla="*/ 1697 w 6587"/>
                <a:gd name="T25" fmla="*/ 88 h 296"/>
                <a:gd name="T26" fmla="*/ 1833 w 6587"/>
                <a:gd name="T27" fmla="*/ 99 h 296"/>
                <a:gd name="T28" fmla="*/ 1970 w 6587"/>
                <a:gd name="T29" fmla="*/ 111 h 296"/>
                <a:gd name="T30" fmla="*/ 2105 w 6587"/>
                <a:gd name="T31" fmla="*/ 124 h 296"/>
                <a:gd name="T32" fmla="*/ 2241 w 6587"/>
                <a:gd name="T33" fmla="*/ 135 h 296"/>
                <a:gd name="T34" fmla="*/ 2377 w 6587"/>
                <a:gd name="T35" fmla="*/ 148 h 296"/>
                <a:gd name="T36" fmla="*/ 2513 w 6587"/>
                <a:gd name="T37" fmla="*/ 160 h 296"/>
                <a:gd name="T38" fmla="*/ 2648 w 6587"/>
                <a:gd name="T39" fmla="*/ 173 h 296"/>
                <a:gd name="T40" fmla="*/ 2784 w 6587"/>
                <a:gd name="T41" fmla="*/ 185 h 296"/>
                <a:gd name="T42" fmla="*/ 2921 w 6587"/>
                <a:gd name="T43" fmla="*/ 198 h 296"/>
                <a:gd name="T44" fmla="*/ 3056 w 6587"/>
                <a:gd name="T45" fmla="*/ 209 h 296"/>
                <a:gd name="T46" fmla="*/ 3191 w 6587"/>
                <a:gd name="T47" fmla="*/ 220 h 296"/>
                <a:gd name="T48" fmla="*/ 3328 w 6587"/>
                <a:gd name="T49" fmla="*/ 231 h 296"/>
                <a:gd name="T50" fmla="*/ 3464 w 6587"/>
                <a:gd name="T51" fmla="*/ 243 h 296"/>
                <a:gd name="T52" fmla="*/ 3599 w 6587"/>
                <a:gd name="T53" fmla="*/ 252 h 296"/>
                <a:gd name="T54" fmla="*/ 3735 w 6587"/>
                <a:gd name="T55" fmla="*/ 261 h 296"/>
                <a:gd name="T56" fmla="*/ 3871 w 6587"/>
                <a:gd name="T57" fmla="*/ 269 h 296"/>
                <a:gd name="T58" fmla="*/ 4007 w 6587"/>
                <a:gd name="T59" fmla="*/ 278 h 296"/>
                <a:gd name="T60" fmla="*/ 4142 w 6587"/>
                <a:gd name="T61" fmla="*/ 283 h 296"/>
                <a:gd name="T62" fmla="*/ 4278 w 6587"/>
                <a:gd name="T63" fmla="*/ 289 h 296"/>
                <a:gd name="T64" fmla="*/ 4414 w 6587"/>
                <a:gd name="T65" fmla="*/ 293 h 296"/>
                <a:gd name="T66" fmla="*/ 4550 w 6587"/>
                <a:gd name="T67" fmla="*/ 294 h 296"/>
                <a:gd name="T68" fmla="*/ 4685 w 6587"/>
                <a:gd name="T69" fmla="*/ 296 h 296"/>
                <a:gd name="T70" fmla="*/ 4822 w 6587"/>
                <a:gd name="T71" fmla="*/ 296 h 296"/>
                <a:gd name="T72" fmla="*/ 4958 w 6587"/>
                <a:gd name="T73" fmla="*/ 293 h 296"/>
                <a:gd name="T74" fmla="*/ 5093 w 6587"/>
                <a:gd name="T75" fmla="*/ 287 h 296"/>
                <a:gd name="T76" fmla="*/ 5228 w 6587"/>
                <a:gd name="T77" fmla="*/ 280 h 296"/>
                <a:gd name="T78" fmla="*/ 5365 w 6587"/>
                <a:gd name="T79" fmla="*/ 272 h 296"/>
                <a:gd name="T80" fmla="*/ 5501 w 6587"/>
                <a:gd name="T81" fmla="*/ 261 h 296"/>
                <a:gd name="T82" fmla="*/ 5636 w 6587"/>
                <a:gd name="T83" fmla="*/ 245 h 296"/>
                <a:gd name="T84" fmla="*/ 5773 w 6587"/>
                <a:gd name="T85" fmla="*/ 229 h 296"/>
                <a:gd name="T86" fmla="*/ 5908 w 6587"/>
                <a:gd name="T87" fmla="*/ 208 h 296"/>
                <a:gd name="T88" fmla="*/ 6044 w 6587"/>
                <a:gd name="T89" fmla="*/ 184 h 296"/>
                <a:gd name="T90" fmla="*/ 6179 w 6587"/>
                <a:gd name="T91" fmla="*/ 156 h 296"/>
                <a:gd name="T92" fmla="*/ 6316 w 6587"/>
                <a:gd name="T93" fmla="*/ 124 h 296"/>
                <a:gd name="T94" fmla="*/ 6451 w 6587"/>
                <a:gd name="T95" fmla="*/ 88 h 296"/>
                <a:gd name="T96" fmla="*/ 6587 w 6587"/>
                <a:gd name="T97" fmla="*/ 4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87" h="296">
                  <a:moveTo>
                    <a:pt x="0" y="0"/>
                  </a:moveTo>
                  <a:lnTo>
                    <a:pt x="68" y="1"/>
                  </a:lnTo>
                  <a:lnTo>
                    <a:pt x="135" y="1"/>
                  </a:lnTo>
                  <a:lnTo>
                    <a:pt x="204" y="2"/>
                  </a:lnTo>
                  <a:lnTo>
                    <a:pt x="272" y="4"/>
                  </a:lnTo>
                  <a:lnTo>
                    <a:pt x="339" y="5"/>
                  </a:lnTo>
                  <a:lnTo>
                    <a:pt x="407" y="8"/>
                  </a:lnTo>
                  <a:lnTo>
                    <a:pt x="476" y="11"/>
                  </a:lnTo>
                  <a:lnTo>
                    <a:pt x="543" y="12"/>
                  </a:lnTo>
                  <a:lnTo>
                    <a:pt x="611" y="15"/>
                  </a:lnTo>
                  <a:lnTo>
                    <a:pt x="680" y="19"/>
                  </a:lnTo>
                  <a:lnTo>
                    <a:pt x="747" y="22"/>
                  </a:lnTo>
                  <a:lnTo>
                    <a:pt x="815" y="25"/>
                  </a:lnTo>
                  <a:lnTo>
                    <a:pt x="882" y="29"/>
                  </a:lnTo>
                  <a:lnTo>
                    <a:pt x="951" y="33"/>
                  </a:lnTo>
                  <a:lnTo>
                    <a:pt x="1019" y="37"/>
                  </a:lnTo>
                  <a:lnTo>
                    <a:pt x="1086" y="42"/>
                  </a:lnTo>
                  <a:lnTo>
                    <a:pt x="1154" y="46"/>
                  </a:lnTo>
                  <a:lnTo>
                    <a:pt x="1223" y="51"/>
                  </a:lnTo>
                  <a:lnTo>
                    <a:pt x="1290" y="55"/>
                  </a:lnTo>
                  <a:lnTo>
                    <a:pt x="1358" y="61"/>
                  </a:lnTo>
                  <a:lnTo>
                    <a:pt x="1427" y="65"/>
                  </a:lnTo>
                  <a:lnTo>
                    <a:pt x="1494" y="71"/>
                  </a:lnTo>
                  <a:lnTo>
                    <a:pt x="1562" y="76"/>
                  </a:lnTo>
                  <a:lnTo>
                    <a:pt x="1630" y="82"/>
                  </a:lnTo>
                  <a:lnTo>
                    <a:pt x="1697" y="88"/>
                  </a:lnTo>
                  <a:lnTo>
                    <a:pt x="1766" y="93"/>
                  </a:lnTo>
                  <a:lnTo>
                    <a:pt x="1833" y="99"/>
                  </a:lnTo>
                  <a:lnTo>
                    <a:pt x="1901" y="106"/>
                  </a:lnTo>
                  <a:lnTo>
                    <a:pt x="1970" y="111"/>
                  </a:lnTo>
                  <a:lnTo>
                    <a:pt x="2037" y="117"/>
                  </a:lnTo>
                  <a:lnTo>
                    <a:pt x="2105" y="124"/>
                  </a:lnTo>
                  <a:lnTo>
                    <a:pt x="2174" y="129"/>
                  </a:lnTo>
                  <a:lnTo>
                    <a:pt x="2241" y="135"/>
                  </a:lnTo>
                  <a:lnTo>
                    <a:pt x="2309" y="142"/>
                  </a:lnTo>
                  <a:lnTo>
                    <a:pt x="2377" y="148"/>
                  </a:lnTo>
                  <a:lnTo>
                    <a:pt x="2444" y="155"/>
                  </a:lnTo>
                  <a:lnTo>
                    <a:pt x="2513" y="160"/>
                  </a:lnTo>
                  <a:lnTo>
                    <a:pt x="2580" y="167"/>
                  </a:lnTo>
                  <a:lnTo>
                    <a:pt x="2648" y="173"/>
                  </a:lnTo>
                  <a:lnTo>
                    <a:pt x="2717" y="180"/>
                  </a:lnTo>
                  <a:lnTo>
                    <a:pt x="2784" y="185"/>
                  </a:lnTo>
                  <a:lnTo>
                    <a:pt x="2852" y="191"/>
                  </a:lnTo>
                  <a:lnTo>
                    <a:pt x="2921" y="198"/>
                  </a:lnTo>
                  <a:lnTo>
                    <a:pt x="2988" y="204"/>
                  </a:lnTo>
                  <a:lnTo>
                    <a:pt x="3056" y="209"/>
                  </a:lnTo>
                  <a:lnTo>
                    <a:pt x="3124" y="215"/>
                  </a:lnTo>
                  <a:lnTo>
                    <a:pt x="3191" y="220"/>
                  </a:lnTo>
                  <a:lnTo>
                    <a:pt x="3260" y="226"/>
                  </a:lnTo>
                  <a:lnTo>
                    <a:pt x="3328" y="231"/>
                  </a:lnTo>
                  <a:lnTo>
                    <a:pt x="3395" y="237"/>
                  </a:lnTo>
                  <a:lnTo>
                    <a:pt x="3464" y="243"/>
                  </a:lnTo>
                  <a:lnTo>
                    <a:pt x="3531" y="247"/>
                  </a:lnTo>
                  <a:lnTo>
                    <a:pt x="3599" y="252"/>
                  </a:lnTo>
                  <a:lnTo>
                    <a:pt x="3667" y="257"/>
                  </a:lnTo>
                  <a:lnTo>
                    <a:pt x="3735" y="261"/>
                  </a:lnTo>
                  <a:lnTo>
                    <a:pt x="3803" y="266"/>
                  </a:lnTo>
                  <a:lnTo>
                    <a:pt x="3871" y="269"/>
                  </a:lnTo>
                  <a:lnTo>
                    <a:pt x="3938" y="273"/>
                  </a:lnTo>
                  <a:lnTo>
                    <a:pt x="4007" y="278"/>
                  </a:lnTo>
                  <a:lnTo>
                    <a:pt x="4075" y="280"/>
                  </a:lnTo>
                  <a:lnTo>
                    <a:pt x="4142" y="283"/>
                  </a:lnTo>
                  <a:lnTo>
                    <a:pt x="4211" y="286"/>
                  </a:lnTo>
                  <a:lnTo>
                    <a:pt x="4278" y="289"/>
                  </a:lnTo>
                  <a:lnTo>
                    <a:pt x="4346" y="290"/>
                  </a:lnTo>
                  <a:lnTo>
                    <a:pt x="4414" y="293"/>
                  </a:lnTo>
                  <a:lnTo>
                    <a:pt x="4481" y="294"/>
                  </a:lnTo>
                  <a:lnTo>
                    <a:pt x="4550" y="294"/>
                  </a:lnTo>
                  <a:lnTo>
                    <a:pt x="4618" y="296"/>
                  </a:lnTo>
                  <a:lnTo>
                    <a:pt x="4685" y="296"/>
                  </a:lnTo>
                  <a:lnTo>
                    <a:pt x="4754" y="296"/>
                  </a:lnTo>
                  <a:lnTo>
                    <a:pt x="4822" y="296"/>
                  </a:lnTo>
                  <a:lnTo>
                    <a:pt x="4889" y="294"/>
                  </a:lnTo>
                  <a:lnTo>
                    <a:pt x="4958" y="293"/>
                  </a:lnTo>
                  <a:lnTo>
                    <a:pt x="5026" y="290"/>
                  </a:lnTo>
                  <a:lnTo>
                    <a:pt x="5093" y="287"/>
                  </a:lnTo>
                  <a:lnTo>
                    <a:pt x="5161" y="285"/>
                  </a:lnTo>
                  <a:lnTo>
                    <a:pt x="5228" y="280"/>
                  </a:lnTo>
                  <a:lnTo>
                    <a:pt x="5297" y="276"/>
                  </a:lnTo>
                  <a:lnTo>
                    <a:pt x="5365" y="272"/>
                  </a:lnTo>
                  <a:lnTo>
                    <a:pt x="5432" y="266"/>
                  </a:lnTo>
                  <a:lnTo>
                    <a:pt x="5501" y="261"/>
                  </a:lnTo>
                  <a:lnTo>
                    <a:pt x="5569" y="254"/>
                  </a:lnTo>
                  <a:lnTo>
                    <a:pt x="5636" y="245"/>
                  </a:lnTo>
                  <a:lnTo>
                    <a:pt x="5705" y="237"/>
                  </a:lnTo>
                  <a:lnTo>
                    <a:pt x="5773" y="229"/>
                  </a:lnTo>
                  <a:lnTo>
                    <a:pt x="5840" y="219"/>
                  </a:lnTo>
                  <a:lnTo>
                    <a:pt x="5908" y="208"/>
                  </a:lnTo>
                  <a:lnTo>
                    <a:pt x="5975" y="197"/>
                  </a:lnTo>
                  <a:lnTo>
                    <a:pt x="6044" y="184"/>
                  </a:lnTo>
                  <a:lnTo>
                    <a:pt x="6112" y="170"/>
                  </a:lnTo>
                  <a:lnTo>
                    <a:pt x="6179" y="156"/>
                  </a:lnTo>
                  <a:lnTo>
                    <a:pt x="6248" y="141"/>
                  </a:lnTo>
                  <a:lnTo>
                    <a:pt x="6316" y="124"/>
                  </a:lnTo>
                  <a:lnTo>
                    <a:pt x="6383" y="106"/>
                  </a:lnTo>
                  <a:lnTo>
                    <a:pt x="6451" y="88"/>
                  </a:lnTo>
                  <a:lnTo>
                    <a:pt x="6520" y="68"/>
                  </a:lnTo>
                  <a:lnTo>
                    <a:pt x="6587" y="46"/>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7" name="Freeform 141"/>
            <p:cNvSpPr>
              <a:spLocks/>
            </p:cNvSpPr>
            <p:nvPr/>
          </p:nvSpPr>
          <p:spPr bwMode="auto">
            <a:xfrm>
              <a:off x="6419850" y="839788"/>
              <a:ext cx="107950" cy="36513"/>
            </a:xfrm>
            <a:custGeom>
              <a:avLst/>
              <a:gdLst>
                <a:gd name="T0" fmla="*/ 0 w 137"/>
                <a:gd name="T1" fmla="*/ 46 h 46"/>
                <a:gd name="T2" fmla="*/ 68 w 137"/>
                <a:gd name="T3" fmla="*/ 23 h 46"/>
                <a:gd name="T4" fmla="*/ 137 w 137"/>
                <a:gd name="T5" fmla="*/ 0 h 46"/>
              </a:gdLst>
              <a:ahLst/>
              <a:cxnLst>
                <a:cxn ang="0">
                  <a:pos x="T0" y="T1"/>
                </a:cxn>
                <a:cxn ang="0">
                  <a:pos x="T2" y="T3"/>
                </a:cxn>
                <a:cxn ang="0">
                  <a:pos x="T4" y="T5"/>
                </a:cxn>
              </a:cxnLst>
              <a:rect l="0" t="0" r="r" b="b"/>
              <a:pathLst>
                <a:path w="137" h="46">
                  <a:moveTo>
                    <a:pt x="0" y="46"/>
                  </a:moveTo>
                  <a:lnTo>
                    <a:pt x="68" y="23"/>
                  </a:lnTo>
                  <a:lnTo>
                    <a:pt x="137" y="0"/>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8" name="Line 142"/>
            <p:cNvSpPr>
              <a:spLocks noChangeShapeType="1"/>
            </p:cNvSpPr>
            <p:nvPr/>
          </p:nvSpPr>
          <p:spPr bwMode="auto">
            <a:xfrm>
              <a:off x="1190625" y="841376"/>
              <a:ext cx="39688" cy="0"/>
            </a:xfrm>
            <a:prstGeom prst="line">
              <a:avLst/>
            </a:prstGeom>
            <a:noFill/>
            <a:ln w="26988">
              <a:solidFill>
                <a:srgbClr val="00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9" name="Freeform 143"/>
            <p:cNvSpPr>
              <a:spLocks/>
            </p:cNvSpPr>
            <p:nvPr/>
          </p:nvSpPr>
          <p:spPr bwMode="auto">
            <a:xfrm>
              <a:off x="1279525" y="842963"/>
              <a:ext cx="92075" cy="4763"/>
            </a:xfrm>
            <a:custGeom>
              <a:avLst/>
              <a:gdLst>
                <a:gd name="T0" fmla="*/ 0 w 83"/>
                <a:gd name="T1" fmla="*/ 0 h 4"/>
                <a:gd name="T2" fmla="*/ 47 w 83"/>
                <a:gd name="T3" fmla="*/ 2 h 4"/>
                <a:gd name="T4" fmla="*/ 83 w 83"/>
                <a:gd name="T5" fmla="*/ 4 h 4"/>
              </a:gdLst>
              <a:ahLst/>
              <a:cxnLst>
                <a:cxn ang="0">
                  <a:pos x="T0" y="T1"/>
                </a:cxn>
                <a:cxn ang="0">
                  <a:pos x="T2" y="T3"/>
                </a:cxn>
                <a:cxn ang="0">
                  <a:pos x="T4" y="T5"/>
                </a:cxn>
              </a:cxnLst>
              <a:rect l="0" t="0" r="r" b="b"/>
              <a:pathLst>
                <a:path w="83" h="4">
                  <a:moveTo>
                    <a:pt x="0" y="0"/>
                  </a:moveTo>
                  <a:lnTo>
                    <a:pt x="47" y="2"/>
                  </a:lnTo>
                  <a:lnTo>
                    <a:pt x="83" y="4"/>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0" name="Freeform 144"/>
            <p:cNvSpPr>
              <a:spLocks/>
            </p:cNvSpPr>
            <p:nvPr/>
          </p:nvSpPr>
          <p:spPr bwMode="auto">
            <a:xfrm>
              <a:off x="1420813" y="850901"/>
              <a:ext cx="92075" cy="7938"/>
            </a:xfrm>
            <a:custGeom>
              <a:avLst/>
              <a:gdLst>
                <a:gd name="T0" fmla="*/ 0 w 83"/>
                <a:gd name="T1" fmla="*/ 0 h 7"/>
                <a:gd name="T2" fmla="*/ 47 w 83"/>
                <a:gd name="T3" fmla="*/ 4 h 7"/>
                <a:gd name="T4" fmla="*/ 83 w 83"/>
                <a:gd name="T5" fmla="*/ 7 h 7"/>
              </a:gdLst>
              <a:ahLst/>
              <a:cxnLst>
                <a:cxn ang="0">
                  <a:pos x="T0" y="T1"/>
                </a:cxn>
                <a:cxn ang="0">
                  <a:pos x="T2" y="T3"/>
                </a:cxn>
                <a:cxn ang="0">
                  <a:pos x="T4" y="T5"/>
                </a:cxn>
              </a:cxnLst>
              <a:rect l="0" t="0" r="r" b="b"/>
              <a:pathLst>
                <a:path w="83" h="7">
                  <a:moveTo>
                    <a:pt x="0" y="0"/>
                  </a:moveTo>
                  <a:lnTo>
                    <a:pt x="47" y="4"/>
                  </a:lnTo>
                  <a:lnTo>
                    <a:pt x="83" y="7"/>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1" name="Freeform 145"/>
            <p:cNvSpPr>
              <a:spLocks/>
            </p:cNvSpPr>
            <p:nvPr/>
          </p:nvSpPr>
          <p:spPr bwMode="auto">
            <a:xfrm>
              <a:off x="1562100" y="862013"/>
              <a:ext cx="90488" cy="11113"/>
            </a:xfrm>
            <a:custGeom>
              <a:avLst/>
              <a:gdLst>
                <a:gd name="T0" fmla="*/ 0 w 83"/>
                <a:gd name="T1" fmla="*/ 0 h 10"/>
                <a:gd name="T2" fmla="*/ 47 w 83"/>
                <a:gd name="T3" fmla="*/ 6 h 10"/>
                <a:gd name="T4" fmla="*/ 83 w 83"/>
                <a:gd name="T5" fmla="*/ 10 h 10"/>
              </a:gdLst>
              <a:ahLst/>
              <a:cxnLst>
                <a:cxn ang="0">
                  <a:pos x="T0" y="T1"/>
                </a:cxn>
                <a:cxn ang="0">
                  <a:pos x="T2" y="T3"/>
                </a:cxn>
                <a:cxn ang="0">
                  <a:pos x="T4" y="T5"/>
                </a:cxn>
              </a:cxnLst>
              <a:rect l="0" t="0" r="r" b="b"/>
              <a:pathLst>
                <a:path w="83" h="10">
                  <a:moveTo>
                    <a:pt x="0" y="0"/>
                  </a:moveTo>
                  <a:lnTo>
                    <a:pt x="47" y="6"/>
                  </a:lnTo>
                  <a:lnTo>
                    <a:pt x="83" y="1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2" name="Freeform 146"/>
            <p:cNvSpPr>
              <a:spLocks/>
            </p:cNvSpPr>
            <p:nvPr/>
          </p:nvSpPr>
          <p:spPr bwMode="auto">
            <a:xfrm>
              <a:off x="1701800" y="881063"/>
              <a:ext cx="92075" cy="12700"/>
            </a:xfrm>
            <a:custGeom>
              <a:avLst/>
              <a:gdLst>
                <a:gd name="T0" fmla="*/ 0 w 83"/>
                <a:gd name="T1" fmla="*/ 0 h 12"/>
                <a:gd name="T2" fmla="*/ 47 w 83"/>
                <a:gd name="T3" fmla="*/ 6 h 12"/>
                <a:gd name="T4" fmla="*/ 83 w 83"/>
                <a:gd name="T5" fmla="*/ 12 h 12"/>
              </a:gdLst>
              <a:ahLst/>
              <a:cxnLst>
                <a:cxn ang="0">
                  <a:pos x="T0" y="T1"/>
                </a:cxn>
                <a:cxn ang="0">
                  <a:pos x="T2" y="T3"/>
                </a:cxn>
                <a:cxn ang="0">
                  <a:pos x="T4" y="T5"/>
                </a:cxn>
              </a:cxnLst>
              <a:rect l="0" t="0" r="r" b="b"/>
              <a:pathLst>
                <a:path w="83" h="12">
                  <a:moveTo>
                    <a:pt x="0" y="0"/>
                  </a:moveTo>
                  <a:lnTo>
                    <a:pt x="47" y="6"/>
                  </a:lnTo>
                  <a:lnTo>
                    <a:pt x="83" y="12"/>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3" name="Freeform 147"/>
            <p:cNvSpPr>
              <a:spLocks/>
            </p:cNvSpPr>
            <p:nvPr/>
          </p:nvSpPr>
          <p:spPr bwMode="auto">
            <a:xfrm>
              <a:off x="1843088" y="901701"/>
              <a:ext cx="92075" cy="15875"/>
            </a:xfrm>
            <a:custGeom>
              <a:avLst/>
              <a:gdLst>
                <a:gd name="T0" fmla="*/ 0 w 83"/>
                <a:gd name="T1" fmla="*/ 0 h 14"/>
                <a:gd name="T2" fmla="*/ 47 w 83"/>
                <a:gd name="T3" fmla="*/ 8 h 14"/>
                <a:gd name="T4" fmla="*/ 83 w 83"/>
                <a:gd name="T5" fmla="*/ 14 h 14"/>
              </a:gdLst>
              <a:ahLst/>
              <a:cxnLst>
                <a:cxn ang="0">
                  <a:pos x="T0" y="T1"/>
                </a:cxn>
                <a:cxn ang="0">
                  <a:pos x="T2" y="T3"/>
                </a:cxn>
                <a:cxn ang="0">
                  <a:pos x="T4" y="T5"/>
                </a:cxn>
              </a:cxnLst>
              <a:rect l="0" t="0" r="r" b="b"/>
              <a:pathLst>
                <a:path w="83" h="14">
                  <a:moveTo>
                    <a:pt x="0" y="0"/>
                  </a:moveTo>
                  <a:lnTo>
                    <a:pt x="47" y="8"/>
                  </a:lnTo>
                  <a:lnTo>
                    <a:pt x="83" y="14"/>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4" name="Freeform 148"/>
            <p:cNvSpPr>
              <a:spLocks/>
            </p:cNvSpPr>
            <p:nvPr/>
          </p:nvSpPr>
          <p:spPr bwMode="auto">
            <a:xfrm>
              <a:off x="1982788" y="925513"/>
              <a:ext cx="92075" cy="19050"/>
            </a:xfrm>
            <a:custGeom>
              <a:avLst/>
              <a:gdLst>
                <a:gd name="T0" fmla="*/ 0 w 83"/>
                <a:gd name="T1" fmla="*/ 0 h 17"/>
                <a:gd name="T2" fmla="*/ 47 w 83"/>
                <a:gd name="T3" fmla="*/ 10 h 17"/>
                <a:gd name="T4" fmla="*/ 83 w 83"/>
                <a:gd name="T5" fmla="*/ 17 h 17"/>
              </a:gdLst>
              <a:ahLst/>
              <a:cxnLst>
                <a:cxn ang="0">
                  <a:pos x="T0" y="T1"/>
                </a:cxn>
                <a:cxn ang="0">
                  <a:pos x="T2" y="T3"/>
                </a:cxn>
                <a:cxn ang="0">
                  <a:pos x="T4" y="T5"/>
                </a:cxn>
              </a:cxnLst>
              <a:rect l="0" t="0" r="r" b="b"/>
              <a:pathLst>
                <a:path w="83" h="17">
                  <a:moveTo>
                    <a:pt x="0" y="0"/>
                  </a:moveTo>
                  <a:lnTo>
                    <a:pt x="47" y="10"/>
                  </a:lnTo>
                  <a:lnTo>
                    <a:pt x="83" y="17"/>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5" name="Freeform 149"/>
            <p:cNvSpPr>
              <a:spLocks/>
            </p:cNvSpPr>
            <p:nvPr/>
          </p:nvSpPr>
          <p:spPr bwMode="auto">
            <a:xfrm>
              <a:off x="2124075" y="954088"/>
              <a:ext cx="92075" cy="22225"/>
            </a:xfrm>
            <a:custGeom>
              <a:avLst/>
              <a:gdLst>
                <a:gd name="T0" fmla="*/ 0 w 83"/>
                <a:gd name="T1" fmla="*/ 0 h 19"/>
                <a:gd name="T2" fmla="*/ 47 w 83"/>
                <a:gd name="T3" fmla="*/ 11 h 19"/>
                <a:gd name="T4" fmla="*/ 83 w 83"/>
                <a:gd name="T5" fmla="*/ 19 h 19"/>
              </a:gdLst>
              <a:ahLst/>
              <a:cxnLst>
                <a:cxn ang="0">
                  <a:pos x="T0" y="T1"/>
                </a:cxn>
                <a:cxn ang="0">
                  <a:pos x="T2" y="T3"/>
                </a:cxn>
                <a:cxn ang="0">
                  <a:pos x="T4" y="T5"/>
                </a:cxn>
              </a:cxnLst>
              <a:rect l="0" t="0" r="r" b="b"/>
              <a:pathLst>
                <a:path w="83" h="19">
                  <a:moveTo>
                    <a:pt x="0" y="0"/>
                  </a:moveTo>
                  <a:lnTo>
                    <a:pt x="47" y="11"/>
                  </a:lnTo>
                  <a:lnTo>
                    <a:pt x="83" y="19"/>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6" name="Freeform 150"/>
            <p:cNvSpPr>
              <a:spLocks/>
            </p:cNvSpPr>
            <p:nvPr/>
          </p:nvSpPr>
          <p:spPr bwMode="auto">
            <a:xfrm>
              <a:off x="2265363" y="987426"/>
              <a:ext cx="92075" cy="22225"/>
            </a:xfrm>
            <a:custGeom>
              <a:avLst/>
              <a:gdLst>
                <a:gd name="T0" fmla="*/ 0 w 83"/>
                <a:gd name="T1" fmla="*/ 0 h 20"/>
                <a:gd name="T2" fmla="*/ 47 w 83"/>
                <a:gd name="T3" fmla="*/ 12 h 20"/>
                <a:gd name="T4" fmla="*/ 83 w 83"/>
                <a:gd name="T5" fmla="*/ 20 h 20"/>
              </a:gdLst>
              <a:ahLst/>
              <a:cxnLst>
                <a:cxn ang="0">
                  <a:pos x="T0" y="T1"/>
                </a:cxn>
                <a:cxn ang="0">
                  <a:pos x="T2" y="T3"/>
                </a:cxn>
                <a:cxn ang="0">
                  <a:pos x="T4" y="T5"/>
                </a:cxn>
              </a:cxnLst>
              <a:rect l="0" t="0" r="r" b="b"/>
              <a:pathLst>
                <a:path w="83" h="20">
                  <a:moveTo>
                    <a:pt x="0" y="0"/>
                  </a:moveTo>
                  <a:lnTo>
                    <a:pt x="47" y="12"/>
                  </a:lnTo>
                  <a:lnTo>
                    <a:pt x="83" y="2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7" name="Freeform 151"/>
            <p:cNvSpPr>
              <a:spLocks/>
            </p:cNvSpPr>
            <p:nvPr/>
          </p:nvSpPr>
          <p:spPr bwMode="auto">
            <a:xfrm>
              <a:off x="2405063" y="1020763"/>
              <a:ext cx="92075" cy="25400"/>
            </a:xfrm>
            <a:custGeom>
              <a:avLst/>
              <a:gdLst>
                <a:gd name="T0" fmla="*/ 0 w 83"/>
                <a:gd name="T1" fmla="*/ 0 h 22"/>
                <a:gd name="T2" fmla="*/ 47 w 83"/>
                <a:gd name="T3" fmla="*/ 12 h 22"/>
                <a:gd name="T4" fmla="*/ 83 w 83"/>
                <a:gd name="T5" fmla="*/ 22 h 22"/>
              </a:gdLst>
              <a:ahLst/>
              <a:cxnLst>
                <a:cxn ang="0">
                  <a:pos x="T0" y="T1"/>
                </a:cxn>
                <a:cxn ang="0">
                  <a:pos x="T2" y="T3"/>
                </a:cxn>
                <a:cxn ang="0">
                  <a:pos x="T4" y="T5"/>
                </a:cxn>
              </a:cxnLst>
              <a:rect l="0" t="0" r="r" b="b"/>
              <a:pathLst>
                <a:path w="83" h="22">
                  <a:moveTo>
                    <a:pt x="0" y="0"/>
                  </a:moveTo>
                  <a:lnTo>
                    <a:pt x="47" y="12"/>
                  </a:lnTo>
                  <a:lnTo>
                    <a:pt x="83" y="22"/>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8" name="Freeform 152"/>
            <p:cNvSpPr>
              <a:spLocks/>
            </p:cNvSpPr>
            <p:nvPr/>
          </p:nvSpPr>
          <p:spPr bwMode="auto">
            <a:xfrm>
              <a:off x="2546350" y="1060451"/>
              <a:ext cx="92075" cy="25400"/>
            </a:xfrm>
            <a:custGeom>
              <a:avLst/>
              <a:gdLst>
                <a:gd name="T0" fmla="*/ 0 w 83"/>
                <a:gd name="T1" fmla="*/ 0 h 23"/>
                <a:gd name="T2" fmla="*/ 47 w 83"/>
                <a:gd name="T3" fmla="*/ 12 h 23"/>
                <a:gd name="T4" fmla="*/ 83 w 83"/>
                <a:gd name="T5" fmla="*/ 23 h 23"/>
              </a:gdLst>
              <a:ahLst/>
              <a:cxnLst>
                <a:cxn ang="0">
                  <a:pos x="T0" y="T1"/>
                </a:cxn>
                <a:cxn ang="0">
                  <a:pos x="T2" y="T3"/>
                </a:cxn>
                <a:cxn ang="0">
                  <a:pos x="T4" y="T5"/>
                </a:cxn>
              </a:cxnLst>
              <a:rect l="0" t="0" r="r" b="b"/>
              <a:pathLst>
                <a:path w="83" h="23">
                  <a:moveTo>
                    <a:pt x="0" y="0"/>
                  </a:moveTo>
                  <a:lnTo>
                    <a:pt x="47" y="12"/>
                  </a:lnTo>
                  <a:lnTo>
                    <a:pt x="83" y="23"/>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9" name="Freeform 153"/>
            <p:cNvSpPr>
              <a:spLocks/>
            </p:cNvSpPr>
            <p:nvPr/>
          </p:nvSpPr>
          <p:spPr bwMode="auto">
            <a:xfrm>
              <a:off x="2687638" y="1100138"/>
              <a:ext cx="92075" cy="26988"/>
            </a:xfrm>
            <a:custGeom>
              <a:avLst/>
              <a:gdLst>
                <a:gd name="T0" fmla="*/ 0 w 83"/>
                <a:gd name="T1" fmla="*/ 0 h 25"/>
                <a:gd name="T2" fmla="*/ 47 w 83"/>
                <a:gd name="T3" fmla="*/ 14 h 25"/>
                <a:gd name="T4" fmla="*/ 83 w 83"/>
                <a:gd name="T5" fmla="*/ 25 h 25"/>
              </a:gdLst>
              <a:ahLst/>
              <a:cxnLst>
                <a:cxn ang="0">
                  <a:pos x="T0" y="T1"/>
                </a:cxn>
                <a:cxn ang="0">
                  <a:pos x="T2" y="T3"/>
                </a:cxn>
                <a:cxn ang="0">
                  <a:pos x="T4" y="T5"/>
                </a:cxn>
              </a:cxnLst>
              <a:rect l="0" t="0" r="r" b="b"/>
              <a:pathLst>
                <a:path w="83" h="25">
                  <a:moveTo>
                    <a:pt x="0" y="0"/>
                  </a:moveTo>
                  <a:lnTo>
                    <a:pt x="47" y="14"/>
                  </a:lnTo>
                  <a:lnTo>
                    <a:pt x="83" y="25"/>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0" name="Freeform 154"/>
            <p:cNvSpPr>
              <a:spLocks/>
            </p:cNvSpPr>
            <p:nvPr/>
          </p:nvSpPr>
          <p:spPr bwMode="auto">
            <a:xfrm>
              <a:off x="2827338" y="1143001"/>
              <a:ext cx="92075" cy="28575"/>
            </a:xfrm>
            <a:custGeom>
              <a:avLst/>
              <a:gdLst>
                <a:gd name="T0" fmla="*/ 0 w 83"/>
                <a:gd name="T1" fmla="*/ 0 h 25"/>
                <a:gd name="T2" fmla="*/ 47 w 83"/>
                <a:gd name="T3" fmla="*/ 14 h 25"/>
                <a:gd name="T4" fmla="*/ 83 w 83"/>
                <a:gd name="T5" fmla="*/ 25 h 25"/>
              </a:gdLst>
              <a:ahLst/>
              <a:cxnLst>
                <a:cxn ang="0">
                  <a:pos x="T0" y="T1"/>
                </a:cxn>
                <a:cxn ang="0">
                  <a:pos x="T2" y="T3"/>
                </a:cxn>
                <a:cxn ang="0">
                  <a:pos x="T4" y="T5"/>
                </a:cxn>
              </a:cxnLst>
              <a:rect l="0" t="0" r="r" b="b"/>
              <a:pathLst>
                <a:path w="83" h="25">
                  <a:moveTo>
                    <a:pt x="0" y="0"/>
                  </a:moveTo>
                  <a:lnTo>
                    <a:pt x="47" y="14"/>
                  </a:lnTo>
                  <a:lnTo>
                    <a:pt x="83" y="25"/>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1" name="Freeform 155"/>
            <p:cNvSpPr>
              <a:spLocks/>
            </p:cNvSpPr>
            <p:nvPr/>
          </p:nvSpPr>
          <p:spPr bwMode="auto">
            <a:xfrm>
              <a:off x="2968625" y="1187451"/>
              <a:ext cx="92075" cy="30163"/>
            </a:xfrm>
            <a:custGeom>
              <a:avLst/>
              <a:gdLst>
                <a:gd name="T0" fmla="*/ 0 w 83"/>
                <a:gd name="T1" fmla="*/ 0 h 27"/>
                <a:gd name="T2" fmla="*/ 47 w 83"/>
                <a:gd name="T3" fmla="*/ 15 h 27"/>
                <a:gd name="T4" fmla="*/ 83 w 83"/>
                <a:gd name="T5" fmla="*/ 27 h 27"/>
              </a:gdLst>
              <a:ahLst/>
              <a:cxnLst>
                <a:cxn ang="0">
                  <a:pos x="T0" y="T1"/>
                </a:cxn>
                <a:cxn ang="0">
                  <a:pos x="T2" y="T3"/>
                </a:cxn>
                <a:cxn ang="0">
                  <a:pos x="T4" y="T5"/>
                </a:cxn>
              </a:cxnLst>
              <a:rect l="0" t="0" r="r" b="b"/>
              <a:pathLst>
                <a:path w="83" h="27">
                  <a:moveTo>
                    <a:pt x="0" y="0"/>
                  </a:moveTo>
                  <a:lnTo>
                    <a:pt x="47" y="15"/>
                  </a:lnTo>
                  <a:lnTo>
                    <a:pt x="83" y="27"/>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2" name="Freeform 156"/>
            <p:cNvSpPr>
              <a:spLocks/>
            </p:cNvSpPr>
            <p:nvPr/>
          </p:nvSpPr>
          <p:spPr bwMode="auto">
            <a:xfrm>
              <a:off x="3109913" y="1233488"/>
              <a:ext cx="92075" cy="33338"/>
            </a:xfrm>
            <a:custGeom>
              <a:avLst/>
              <a:gdLst>
                <a:gd name="T0" fmla="*/ 0 w 83"/>
                <a:gd name="T1" fmla="*/ 0 h 29"/>
                <a:gd name="T2" fmla="*/ 47 w 83"/>
                <a:gd name="T3" fmla="*/ 16 h 29"/>
                <a:gd name="T4" fmla="*/ 83 w 83"/>
                <a:gd name="T5" fmla="*/ 29 h 29"/>
              </a:gdLst>
              <a:ahLst/>
              <a:cxnLst>
                <a:cxn ang="0">
                  <a:pos x="T0" y="T1"/>
                </a:cxn>
                <a:cxn ang="0">
                  <a:pos x="T2" y="T3"/>
                </a:cxn>
                <a:cxn ang="0">
                  <a:pos x="T4" y="T5"/>
                </a:cxn>
              </a:cxnLst>
              <a:rect l="0" t="0" r="r" b="b"/>
              <a:pathLst>
                <a:path w="83" h="29">
                  <a:moveTo>
                    <a:pt x="0" y="0"/>
                  </a:moveTo>
                  <a:lnTo>
                    <a:pt x="47" y="16"/>
                  </a:lnTo>
                  <a:lnTo>
                    <a:pt x="83" y="29"/>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3" name="Freeform 157"/>
            <p:cNvSpPr>
              <a:spLocks/>
            </p:cNvSpPr>
            <p:nvPr/>
          </p:nvSpPr>
          <p:spPr bwMode="auto">
            <a:xfrm>
              <a:off x="3249613" y="1282701"/>
              <a:ext cx="92075" cy="31750"/>
            </a:xfrm>
            <a:custGeom>
              <a:avLst/>
              <a:gdLst>
                <a:gd name="T0" fmla="*/ 0 w 83"/>
                <a:gd name="T1" fmla="*/ 0 h 29"/>
                <a:gd name="T2" fmla="*/ 47 w 83"/>
                <a:gd name="T3" fmla="*/ 17 h 29"/>
                <a:gd name="T4" fmla="*/ 83 w 83"/>
                <a:gd name="T5" fmla="*/ 29 h 29"/>
              </a:gdLst>
              <a:ahLst/>
              <a:cxnLst>
                <a:cxn ang="0">
                  <a:pos x="T0" y="T1"/>
                </a:cxn>
                <a:cxn ang="0">
                  <a:pos x="T2" y="T3"/>
                </a:cxn>
                <a:cxn ang="0">
                  <a:pos x="T4" y="T5"/>
                </a:cxn>
              </a:cxnLst>
              <a:rect l="0" t="0" r="r" b="b"/>
              <a:pathLst>
                <a:path w="83" h="29">
                  <a:moveTo>
                    <a:pt x="0" y="0"/>
                  </a:moveTo>
                  <a:lnTo>
                    <a:pt x="47" y="17"/>
                  </a:lnTo>
                  <a:lnTo>
                    <a:pt x="83" y="29"/>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4" name="Freeform 158"/>
            <p:cNvSpPr>
              <a:spLocks/>
            </p:cNvSpPr>
            <p:nvPr/>
          </p:nvSpPr>
          <p:spPr bwMode="auto">
            <a:xfrm>
              <a:off x="3390900" y="1333501"/>
              <a:ext cx="92075" cy="31750"/>
            </a:xfrm>
            <a:custGeom>
              <a:avLst/>
              <a:gdLst>
                <a:gd name="T0" fmla="*/ 0 w 83"/>
                <a:gd name="T1" fmla="*/ 0 h 29"/>
                <a:gd name="T2" fmla="*/ 47 w 83"/>
                <a:gd name="T3" fmla="*/ 16 h 29"/>
                <a:gd name="T4" fmla="*/ 83 w 83"/>
                <a:gd name="T5" fmla="*/ 29 h 29"/>
              </a:gdLst>
              <a:ahLst/>
              <a:cxnLst>
                <a:cxn ang="0">
                  <a:pos x="T0" y="T1"/>
                </a:cxn>
                <a:cxn ang="0">
                  <a:pos x="T2" y="T3"/>
                </a:cxn>
                <a:cxn ang="0">
                  <a:pos x="T4" y="T5"/>
                </a:cxn>
              </a:cxnLst>
              <a:rect l="0" t="0" r="r" b="b"/>
              <a:pathLst>
                <a:path w="83" h="29">
                  <a:moveTo>
                    <a:pt x="0" y="0"/>
                  </a:moveTo>
                  <a:lnTo>
                    <a:pt x="47" y="16"/>
                  </a:lnTo>
                  <a:lnTo>
                    <a:pt x="83" y="29"/>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5" name="Freeform 159"/>
            <p:cNvSpPr>
              <a:spLocks/>
            </p:cNvSpPr>
            <p:nvPr/>
          </p:nvSpPr>
          <p:spPr bwMode="auto">
            <a:xfrm>
              <a:off x="3532188" y="1384301"/>
              <a:ext cx="92075" cy="34925"/>
            </a:xfrm>
            <a:custGeom>
              <a:avLst/>
              <a:gdLst>
                <a:gd name="T0" fmla="*/ 0 w 83"/>
                <a:gd name="T1" fmla="*/ 0 h 32"/>
                <a:gd name="T2" fmla="*/ 47 w 83"/>
                <a:gd name="T3" fmla="*/ 18 h 32"/>
                <a:gd name="T4" fmla="*/ 83 w 83"/>
                <a:gd name="T5" fmla="*/ 32 h 32"/>
              </a:gdLst>
              <a:ahLst/>
              <a:cxnLst>
                <a:cxn ang="0">
                  <a:pos x="T0" y="T1"/>
                </a:cxn>
                <a:cxn ang="0">
                  <a:pos x="T2" y="T3"/>
                </a:cxn>
                <a:cxn ang="0">
                  <a:pos x="T4" y="T5"/>
                </a:cxn>
              </a:cxnLst>
              <a:rect l="0" t="0" r="r" b="b"/>
              <a:pathLst>
                <a:path w="83" h="32">
                  <a:moveTo>
                    <a:pt x="0" y="0"/>
                  </a:moveTo>
                  <a:lnTo>
                    <a:pt x="47" y="18"/>
                  </a:lnTo>
                  <a:lnTo>
                    <a:pt x="83" y="32"/>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6" name="Freeform 160"/>
            <p:cNvSpPr>
              <a:spLocks/>
            </p:cNvSpPr>
            <p:nvPr/>
          </p:nvSpPr>
          <p:spPr bwMode="auto">
            <a:xfrm>
              <a:off x="3671888" y="1436688"/>
              <a:ext cx="92075" cy="36513"/>
            </a:xfrm>
            <a:custGeom>
              <a:avLst/>
              <a:gdLst>
                <a:gd name="T0" fmla="*/ 0 w 83"/>
                <a:gd name="T1" fmla="*/ 0 h 32"/>
                <a:gd name="T2" fmla="*/ 47 w 83"/>
                <a:gd name="T3" fmla="*/ 19 h 32"/>
                <a:gd name="T4" fmla="*/ 83 w 83"/>
                <a:gd name="T5" fmla="*/ 32 h 32"/>
              </a:gdLst>
              <a:ahLst/>
              <a:cxnLst>
                <a:cxn ang="0">
                  <a:pos x="T0" y="T1"/>
                </a:cxn>
                <a:cxn ang="0">
                  <a:pos x="T2" y="T3"/>
                </a:cxn>
                <a:cxn ang="0">
                  <a:pos x="T4" y="T5"/>
                </a:cxn>
              </a:cxnLst>
              <a:rect l="0" t="0" r="r" b="b"/>
              <a:pathLst>
                <a:path w="83" h="32">
                  <a:moveTo>
                    <a:pt x="0" y="0"/>
                  </a:moveTo>
                  <a:lnTo>
                    <a:pt x="47" y="19"/>
                  </a:lnTo>
                  <a:lnTo>
                    <a:pt x="83" y="32"/>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7" name="Freeform 161"/>
            <p:cNvSpPr>
              <a:spLocks/>
            </p:cNvSpPr>
            <p:nvPr/>
          </p:nvSpPr>
          <p:spPr bwMode="auto">
            <a:xfrm>
              <a:off x="3813175" y="1490663"/>
              <a:ext cx="92075" cy="36513"/>
            </a:xfrm>
            <a:custGeom>
              <a:avLst/>
              <a:gdLst>
                <a:gd name="T0" fmla="*/ 0 w 83"/>
                <a:gd name="T1" fmla="*/ 0 h 33"/>
                <a:gd name="T2" fmla="*/ 47 w 83"/>
                <a:gd name="T3" fmla="*/ 18 h 33"/>
                <a:gd name="T4" fmla="*/ 83 w 83"/>
                <a:gd name="T5" fmla="*/ 33 h 33"/>
              </a:gdLst>
              <a:ahLst/>
              <a:cxnLst>
                <a:cxn ang="0">
                  <a:pos x="T0" y="T1"/>
                </a:cxn>
                <a:cxn ang="0">
                  <a:pos x="T2" y="T3"/>
                </a:cxn>
                <a:cxn ang="0">
                  <a:pos x="T4" y="T5"/>
                </a:cxn>
              </a:cxnLst>
              <a:rect l="0" t="0" r="r" b="b"/>
              <a:pathLst>
                <a:path w="83" h="33">
                  <a:moveTo>
                    <a:pt x="0" y="0"/>
                  </a:moveTo>
                  <a:lnTo>
                    <a:pt x="47" y="18"/>
                  </a:lnTo>
                  <a:lnTo>
                    <a:pt x="83" y="33"/>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8" name="Freeform 162"/>
            <p:cNvSpPr>
              <a:spLocks/>
            </p:cNvSpPr>
            <p:nvPr/>
          </p:nvSpPr>
          <p:spPr bwMode="auto">
            <a:xfrm>
              <a:off x="3954463" y="1546226"/>
              <a:ext cx="92075" cy="36513"/>
            </a:xfrm>
            <a:custGeom>
              <a:avLst/>
              <a:gdLst>
                <a:gd name="T0" fmla="*/ 0 w 83"/>
                <a:gd name="T1" fmla="*/ 0 h 32"/>
                <a:gd name="T2" fmla="*/ 47 w 83"/>
                <a:gd name="T3" fmla="*/ 18 h 32"/>
                <a:gd name="T4" fmla="*/ 83 w 83"/>
                <a:gd name="T5" fmla="*/ 32 h 32"/>
              </a:gdLst>
              <a:ahLst/>
              <a:cxnLst>
                <a:cxn ang="0">
                  <a:pos x="T0" y="T1"/>
                </a:cxn>
                <a:cxn ang="0">
                  <a:pos x="T2" y="T3"/>
                </a:cxn>
                <a:cxn ang="0">
                  <a:pos x="T4" y="T5"/>
                </a:cxn>
              </a:cxnLst>
              <a:rect l="0" t="0" r="r" b="b"/>
              <a:pathLst>
                <a:path w="83" h="32">
                  <a:moveTo>
                    <a:pt x="0" y="0"/>
                  </a:moveTo>
                  <a:lnTo>
                    <a:pt x="47" y="18"/>
                  </a:lnTo>
                  <a:lnTo>
                    <a:pt x="83" y="32"/>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9" name="Freeform 163"/>
            <p:cNvSpPr>
              <a:spLocks/>
            </p:cNvSpPr>
            <p:nvPr/>
          </p:nvSpPr>
          <p:spPr bwMode="auto">
            <a:xfrm>
              <a:off x="4094163" y="1600201"/>
              <a:ext cx="92075" cy="38100"/>
            </a:xfrm>
            <a:custGeom>
              <a:avLst/>
              <a:gdLst>
                <a:gd name="T0" fmla="*/ 0 w 83"/>
                <a:gd name="T1" fmla="*/ 0 h 33"/>
                <a:gd name="T2" fmla="*/ 47 w 83"/>
                <a:gd name="T3" fmla="*/ 19 h 33"/>
                <a:gd name="T4" fmla="*/ 83 w 83"/>
                <a:gd name="T5" fmla="*/ 33 h 33"/>
              </a:gdLst>
              <a:ahLst/>
              <a:cxnLst>
                <a:cxn ang="0">
                  <a:pos x="T0" y="T1"/>
                </a:cxn>
                <a:cxn ang="0">
                  <a:pos x="T2" y="T3"/>
                </a:cxn>
                <a:cxn ang="0">
                  <a:pos x="T4" y="T5"/>
                </a:cxn>
              </a:cxnLst>
              <a:rect l="0" t="0" r="r" b="b"/>
              <a:pathLst>
                <a:path w="83" h="33">
                  <a:moveTo>
                    <a:pt x="0" y="0"/>
                  </a:moveTo>
                  <a:lnTo>
                    <a:pt x="47" y="19"/>
                  </a:lnTo>
                  <a:lnTo>
                    <a:pt x="83" y="33"/>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0" name="Freeform 164"/>
            <p:cNvSpPr>
              <a:spLocks/>
            </p:cNvSpPr>
            <p:nvPr/>
          </p:nvSpPr>
          <p:spPr bwMode="auto">
            <a:xfrm>
              <a:off x="4235450" y="1655763"/>
              <a:ext cx="92075" cy="36513"/>
            </a:xfrm>
            <a:custGeom>
              <a:avLst/>
              <a:gdLst>
                <a:gd name="T0" fmla="*/ 0 w 83"/>
                <a:gd name="T1" fmla="*/ 0 h 33"/>
                <a:gd name="T2" fmla="*/ 47 w 83"/>
                <a:gd name="T3" fmla="*/ 18 h 33"/>
                <a:gd name="T4" fmla="*/ 83 w 83"/>
                <a:gd name="T5" fmla="*/ 33 h 33"/>
              </a:gdLst>
              <a:ahLst/>
              <a:cxnLst>
                <a:cxn ang="0">
                  <a:pos x="T0" y="T1"/>
                </a:cxn>
                <a:cxn ang="0">
                  <a:pos x="T2" y="T3"/>
                </a:cxn>
                <a:cxn ang="0">
                  <a:pos x="T4" y="T5"/>
                </a:cxn>
              </a:cxnLst>
              <a:rect l="0" t="0" r="r" b="b"/>
              <a:pathLst>
                <a:path w="83" h="33">
                  <a:moveTo>
                    <a:pt x="0" y="0"/>
                  </a:moveTo>
                  <a:lnTo>
                    <a:pt x="47" y="18"/>
                  </a:lnTo>
                  <a:lnTo>
                    <a:pt x="83" y="33"/>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1" name="Freeform 165"/>
            <p:cNvSpPr>
              <a:spLocks/>
            </p:cNvSpPr>
            <p:nvPr/>
          </p:nvSpPr>
          <p:spPr bwMode="auto">
            <a:xfrm>
              <a:off x="4376738" y="1712913"/>
              <a:ext cx="92075" cy="34925"/>
            </a:xfrm>
            <a:custGeom>
              <a:avLst/>
              <a:gdLst>
                <a:gd name="T0" fmla="*/ 0 w 83"/>
                <a:gd name="T1" fmla="*/ 0 h 32"/>
                <a:gd name="T2" fmla="*/ 47 w 83"/>
                <a:gd name="T3" fmla="*/ 18 h 32"/>
                <a:gd name="T4" fmla="*/ 83 w 83"/>
                <a:gd name="T5" fmla="*/ 32 h 32"/>
              </a:gdLst>
              <a:ahLst/>
              <a:cxnLst>
                <a:cxn ang="0">
                  <a:pos x="T0" y="T1"/>
                </a:cxn>
                <a:cxn ang="0">
                  <a:pos x="T2" y="T3"/>
                </a:cxn>
                <a:cxn ang="0">
                  <a:pos x="T4" y="T5"/>
                </a:cxn>
              </a:cxnLst>
              <a:rect l="0" t="0" r="r" b="b"/>
              <a:pathLst>
                <a:path w="83" h="32">
                  <a:moveTo>
                    <a:pt x="0" y="0"/>
                  </a:moveTo>
                  <a:lnTo>
                    <a:pt x="47" y="18"/>
                  </a:lnTo>
                  <a:lnTo>
                    <a:pt x="83" y="32"/>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2" name="Freeform 166"/>
            <p:cNvSpPr>
              <a:spLocks/>
            </p:cNvSpPr>
            <p:nvPr/>
          </p:nvSpPr>
          <p:spPr bwMode="auto">
            <a:xfrm>
              <a:off x="4516438" y="1766888"/>
              <a:ext cx="92075" cy="36513"/>
            </a:xfrm>
            <a:custGeom>
              <a:avLst/>
              <a:gdLst>
                <a:gd name="T0" fmla="*/ 0 w 83"/>
                <a:gd name="T1" fmla="*/ 0 h 32"/>
                <a:gd name="T2" fmla="*/ 47 w 83"/>
                <a:gd name="T3" fmla="*/ 18 h 32"/>
                <a:gd name="T4" fmla="*/ 83 w 83"/>
                <a:gd name="T5" fmla="*/ 32 h 32"/>
              </a:gdLst>
              <a:ahLst/>
              <a:cxnLst>
                <a:cxn ang="0">
                  <a:pos x="T0" y="T1"/>
                </a:cxn>
                <a:cxn ang="0">
                  <a:pos x="T2" y="T3"/>
                </a:cxn>
                <a:cxn ang="0">
                  <a:pos x="T4" y="T5"/>
                </a:cxn>
              </a:cxnLst>
              <a:rect l="0" t="0" r="r" b="b"/>
              <a:pathLst>
                <a:path w="83" h="32">
                  <a:moveTo>
                    <a:pt x="0" y="0"/>
                  </a:moveTo>
                  <a:lnTo>
                    <a:pt x="47" y="18"/>
                  </a:lnTo>
                  <a:lnTo>
                    <a:pt x="83" y="32"/>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3" name="Freeform 167"/>
            <p:cNvSpPr>
              <a:spLocks/>
            </p:cNvSpPr>
            <p:nvPr/>
          </p:nvSpPr>
          <p:spPr bwMode="auto">
            <a:xfrm>
              <a:off x="4657725" y="1820863"/>
              <a:ext cx="92075" cy="34925"/>
            </a:xfrm>
            <a:custGeom>
              <a:avLst/>
              <a:gdLst>
                <a:gd name="T0" fmla="*/ 0 w 83"/>
                <a:gd name="T1" fmla="*/ 0 h 31"/>
                <a:gd name="T2" fmla="*/ 47 w 83"/>
                <a:gd name="T3" fmla="*/ 17 h 31"/>
                <a:gd name="T4" fmla="*/ 83 w 83"/>
                <a:gd name="T5" fmla="*/ 31 h 31"/>
              </a:gdLst>
              <a:ahLst/>
              <a:cxnLst>
                <a:cxn ang="0">
                  <a:pos x="T0" y="T1"/>
                </a:cxn>
                <a:cxn ang="0">
                  <a:pos x="T2" y="T3"/>
                </a:cxn>
                <a:cxn ang="0">
                  <a:pos x="T4" y="T5"/>
                </a:cxn>
              </a:cxnLst>
              <a:rect l="0" t="0" r="r" b="b"/>
              <a:pathLst>
                <a:path w="83" h="31">
                  <a:moveTo>
                    <a:pt x="0" y="0"/>
                  </a:moveTo>
                  <a:lnTo>
                    <a:pt x="47" y="17"/>
                  </a:lnTo>
                  <a:lnTo>
                    <a:pt x="83" y="31"/>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4" name="Freeform 168"/>
            <p:cNvSpPr>
              <a:spLocks/>
            </p:cNvSpPr>
            <p:nvPr/>
          </p:nvSpPr>
          <p:spPr bwMode="auto">
            <a:xfrm>
              <a:off x="4799013" y="1874838"/>
              <a:ext cx="92075" cy="31750"/>
            </a:xfrm>
            <a:custGeom>
              <a:avLst/>
              <a:gdLst>
                <a:gd name="T0" fmla="*/ 0 w 83"/>
                <a:gd name="T1" fmla="*/ 0 h 29"/>
                <a:gd name="T2" fmla="*/ 47 w 83"/>
                <a:gd name="T3" fmla="*/ 16 h 29"/>
                <a:gd name="T4" fmla="*/ 83 w 83"/>
                <a:gd name="T5" fmla="*/ 29 h 29"/>
              </a:gdLst>
              <a:ahLst/>
              <a:cxnLst>
                <a:cxn ang="0">
                  <a:pos x="T0" y="T1"/>
                </a:cxn>
                <a:cxn ang="0">
                  <a:pos x="T2" y="T3"/>
                </a:cxn>
                <a:cxn ang="0">
                  <a:pos x="T4" y="T5"/>
                </a:cxn>
              </a:cxnLst>
              <a:rect l="0" t="0" r="r" b="b"/>
              <a:pathLst>
                <a:path w="83" h="29">
                  <a:moveTo>
                    <a:pt x="0" y="0"/>
                  </a:moveTo>
                  <a:lnTo>
                    <a:pt x="47" y="16"/>
                  </a:lnTo>
                  <a:lnTo>
                    <a:pt x="83" y="29"/>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5" name="Freeform 169"/>
            <p:cNvSpPr>
              <a:spLocks/>
            </p:cNvSpPr>
            <p:nvPr/>
          </p:nvSpPr>
          <p:spPr bwMode="auto">
            <a:xfrm>
              <a:off x="4938713" y="1924051"/>
              <a:ext cx="92075" cy="31750"/>
            </a:xfrm>
            <a:custGeom>
              <a:avLst/>
              <a:gdLst>
                <a:gd name="T0" fmla="*/ 0 w 83"/>
                <a:gd name="T1" fmla="*/ 0 h 28"/>
                <a:gd name="T2" fmla="*/ 47 w 83"/>
                <a:gd name="T3" fmla="*/ 16 h 28"/>
                <a:gd name="T4" fmla="*/ 83 w 83"/>
                <a:gd name="T5" fmla="*/ 28 h 28"/>
              </a:gdLst>
              <a:ahLst/>
              <a:cxnLst>
                <a:cxn ang="0">
                  <a:pos x="T0" y="T1"/>
                </a:cxn>
                <a:cxn ang="0">
                  <a:pos x="T2" y="T3"/>
                </a:cxn>
                <a:cxn ang="0">
                  <a:pos x="T4" y="T5"/>
                </a:cxn>
              </a:cxnLst>
              <a:rect l="0" t="0" r="r" b="b"/>
              <a:pathLst>
                <a:path w="83" h="28">
                  <a:moveTo>
                    <a:pt x="0" y="0"/>
                  </a:moveTo>
                  <a:lnTo>
                    <a:pt x="47" y="16"/>
                  </a:lnTo>
                  <a:lnTo>
                    <a:pt x="83" y="28"/>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6" name="Freeform 170"/>
            <p:cNvSpPr>
              <a:spLocks/>
            </p:cNvSpPr>
            <p:nvPr/>
          </p:nvSpPr>
          <p:spPr bwMode="auto">
            <a:xfrm>
              <a:off x="5080000" y="1971676"/>
              <a:ext cx="92075" cy="30163"/>
            </a:xfrm>
            <a:custGeom>
              <a:avLst/>
              <a:gdLst>
                <a:gd name="T0" fmla="*/ 0 w 83"/>
                <a:gd name="T1" fmla="*/ 0 h 26"/>
                <a:gd name="T2" fmla="*/ 47 w 83"/>
                <a:gd name="T3" fmla="*/ 15 h 26"/>
                <a:gd name="T4" fmla="*/ 83 w 83"/>
                <a:gd name="T5" fmla="*/ 26 h 26"/>
              </a:gdLst>
              <a:ahLst/>
              <a:cxnLst>
                <a:cxn ang="0">
                  <a:pos x="T0" y="T1"/>
                </a:cxn>
                <a:cxn ang="0">
                  <a:pos x="T2" y="T3"/>
                </a:cxn>
                <a:cxn ang="0">
                  <a:pos x="T4" y="T5"/>
                </a:cxn>
              </a:cxnLst>
              <a:rect l="0" t="0" r="r" b="b"/>
              <a:pathLst>
                <a:path w="83" h="26">
                  <a:moveTo>
                    <a:pt x="0" y="0"/>
                  </a:moveTo>
                  <a:lnTo>
                    <a:pt x="47" y="15"/>
                  </a:lnTo>
                  <a:lnTo>
                    <a:pt x="83" y="26"/>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7" name="Freeform 171"/>
            <p:cNvSpPr>
              <a:spLocks/>
            </p:cNvSpPr>
            <p:nvPr/>
          </p:nvSpPr>
          <p:spPr bwMode="auto">
            <a:xfrm>
              <a:off x="5221288" y="2016126"/>
              <a:ext cx="92075" cy="25400"/>
            </a:xfrm>
            <a:custGeom>
              <a:avLst/>
              <a:gdLst>
                <a:gd name="T0" fmla="*/ 0 w 83"/>
                <a:gd name="T1" fmla="*/ 0 h 23"/>
                <a:gd name="T2" fmla="*/ 47 w 83"/>
                <a:gd name="T3" fmla="*/ 13 h 23"/>
                <a:gd name="T4" fmla="*/ 83 w 83"/>
                <a:gd name="T5" fmla="*/ 23 h 23"/>
              </a:gdLst>
              <a:ahLst/>
              <a:cxnLst>
                <a:cxn ang="0">
                  <a:pos x="T0" y="T1"/>
                </a:cxn>
                <a:cxn ang="0">
                  <a:pos x="T2" y="T3"/>
                </a:cxn>
                <a:cxn ang="0">
                  <a:pos x="T4" y="T5"/>
                </a:cxn>
              </a:cxnLst>
              <a:rect l="0" t="0" r="r" b="b"/>
              <a:pathLst>
                <a:path w="83" h="23">
                  <a:moveTo>
                    <a:pt x="0" y="0"/>
                  </a:moveTo>
                  <a:lnTo>
                    <a:pt x="47" y="13"/>
                  </a:lnTo>
                  <a:lnTo>
                    <a:pt x="83" y="23"/>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8" name="Freeform 172"/>
            <p:cNvSpPr>
              <a:spLocks/>
            </p:cNvSpPr>
            <p:nvPr/>
          </p:nvSpPr>
          <p:spPr bwMode="auto">
            <a:xfrm>
              <a:off x="5360988" y="2052638"/>
              <a:ext cx="92075" cy="22225"/>
            </a:xfrm>
            <a:custGeom>
              <a:avLst/>
              <a:gdLst>
                <a:gd name="T0" fmla="*/ 0 w 83"/>
                <a:gd name="T1" fmla="*/ 0 h 19"/>
                <a:gd name="T2" fmla="*/ 47 w 83"/>
                <a:gd name="T3" fmla="*/ 11 h 19"/>
                <a:gd name="T4" fmla="*/ 83 w 83"/>
                <a:gd name="T5" fmla="*/ 19 h 19"/>
              </a:gdLst>
              <a:ahLst/>
              <a:cxnLst>
                <a:cxn ang="0">
                  <a:pos x="T0" y="T1"/>
                </a:cxn>
                <a:cxn ang="0">
                  <a:pos x="T2" y="T3"/>
                </a:cxn>
                <a:cxn ang="0">
                  <a:pos x="T4" y="T5"/>
                </a:cxn>
              </a:cxnLst>
              <a:rect l="0" t="0" r="r" b="b"/>
              <a:pathLst>
                <a:path w="83" h="19">
                  <a:moveTo>
                    <a:pt x="0" y="0"/>
                  </a:moveTo>
                  <a:lnTo>
                    <a:pt x="47" y="11"/>
                  </a:lnTo>
                  <a:lnTo>
                    <a:pt x="83" y="19"/>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9" name="Freeform 173"/>
            <p:cNvSpPr>
              <a:spLocks/>
            </p:cNvSpPr>
            <p:nvPr/>
          </p:nvSpPr>
          <p:spPr bwMode="auto">
            <a:xfrm>
              <a:off x="5502275" y="2082801"/>
              <a:ext cx="92075" cy="14288"/>
            </a:xfrm>
            <a:custGeom>
              <a:avLst/>
              <a:gdLst>
                <a:gd name="T0" fmla="*/ 0 w 83"/>
                <a:gd name="T1" fmla="*/ 0 h 12"/>
                <a:gd name="T2" fmla="*/ 47 w 83"/>
                <a:gd name="T3" fmla="*/ 8 h 12"/>
                <a:gd name="T4" fmla="*/ 83 w 83"/>
                <a:gd name="T5" fmla="*/ 12 h 12"/>
              </a:gdLst>
              <a:ahLst/>
              <a:cxnLst>
                <a:cxn ang="0">
                  <a:pos x="T0" y="T1"/>
                </a:cxn>
                <a:cxn ang="0">
                  <a:pos x="T2" y="T3"/>
                </a:cxn>
                <a:cxn ang="0">
                  <a:pos x="T4" y="T5"/>
                </a:cxn>
              </a:cxnLst>
              <a:rect l="0" t="0" r="r" b="b"/>
              <a:pathLst>
                <a:path w="83" h="12">
                  <a:moveTo>
                    <a:pt x="0" y="0"/>
                  </a:moveTo>
                  <a:lnTo>
                    <a:pt x="47" y="8"/>
                  </a:lnTo>
                  <a:lnTo>
                    <a:pt x="83" y="12"/>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0" name="Freeform 174"/>
            <p:cNvSpPr>
              <a:spLocks/>
            </p:cNvSpPr>
            <p:nvPr/>
          </p:nvSpPr>
          <p:spPr bwMode="auto">
            <a:xfrm>
              <a:off x="5643563" y="2101851"/>
              <a:ext cx="92075" cy="4763"/>
            </a:xfrm>
            <a:custGeom>
              <a:avLst/>
              <a:gdLst>
                <a:gd name="T0" fmla="*/ 0 w 83"/>
                <a:gd name="T1" fmla="*/ 0 h 4"/>
                <a:gd name="T2" fmla="*/ 47 w 83"/>
                <a:gd name="T3" fmla="*/ 3 h 4"/>
                <a:gd name="T4" fmla="*/ 83 w 83"/>
                <a:gd name="T5" fmla="*/ 4 h 4"/>
              </a:gdLst>
              <a:ahLst/>
              <a:cxnLst>
                <a:cxn ang="0">
                  <a:pos x="T0" y="T1"/>
                </a:cxn>
                <a:cxn ang="0">
                  <a:pos x="T2" y="T3"/>
                </a:cxn>
                <a:cxn ang="0">
                  <a:pos x="T4" y="T5"/>
                </a:cxn>
              </a:cxnLst>
              <a:rect l="0" t="0" r="r" b="b"/>
              <a:pathLst>
                <a:path w="83" h="4">
                  <a:moveTo>
                    <a:pt x="0" y="0"/>
                  </a:moveTo>
                  <a:lnTo>
                    <a:pt x="47" y="3"/>
                  </a:lnTo>
                  <a:lnTo>
                    <a:pt x="83" y="4"/>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1" name="Freeform 175"/>
            <p:cNvSpPr>
              <a:spLocks/>
            </p:cNvSpPr>
            <p:nvPr/>
          </p:nvSpPr>
          <p:spPr bwMode="auto">
            <a:xfrm>
              <a:off x="5783263" y="2093913"/>
              <a:ext cx="92075" cy="9525"/>
            </a:xfrm>
            <a:custGeom>
              <a:avLst/>
              <a:gdLst>
                <a:gd name="T0" fmla="*/ 0 w 83"/>
                <a:gd name="T1" fmla="*/ 9 h 9"/>
                <a:gd name="T2" fmla="*/ 47 w 83"/>
                <a:gd name="T3" fmla="*/ 5 h 9"/>
                <a:gd name="T4" fmla="*/ 83 w 83"/>
                <a:gd name="T5" fmla="*/ 0 h 9"/>
              </a:gdLst>
              <a:ahLst/>
              <a:cxnLst>
                <a:cxn ang="0">
                  <a:pos x="T0" y="T1"/>
                </a:cxn>
                <a:cxn ang="0">
                  <a:pos x="T2" y="T3"/>
                </a:cxn>
                <a:cxn ang="0">
                  <a:pos x="T4" y="T5"/>
                </a:cxn>
              </a:cxnLst>
              <a:rect l="0" t="0" r="r" b="b"/>
              <a:pathLst>
                <a:path w="83" h="9">
                  <a:moveTo>
                    <a:pt x="0" y="9"/>
                  </a:moveTo>
                  <a:lnTo>
                    <a:pt x="47" y="5"/>
                  </a:lnTo>
                  <a:lnTo>
                    <a:pt x="83" y="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2" name="Freeform 176"/>
            <p:cNvSpPr>
              <a:spLocks/>
            </p:cNvSpPr>
            <p:nvPr/>
          </p:nvSpPr>
          <p:spPr bwMode="auto">
            <a:xfrm>
              <a:off x="5924550" y="2047876"/>
              <a:ext cx="92075" cy="34925"/>
            </a:xfrm>
            <a:custGeom>
              <a:avLst/>
              <a:gdLst>
                <a:gd name="T0" fmla="*/ 0 w 83"/>
                <a:gd name="T1" fmla="*/ 31 h 31"/>
                <a:gd name="T2" fmla="*/ 47 w 83"/>
                <a:gd name="T3" fmla="*/ 16 h 31"/>
                <a:gd name="T4" fmla="*/ 83 w 83"/>
                <a:gd name="T5" fmla="*/ 0 h 31"/>
              </a:gdLst>
              <a:ahLst/>
              <a:cxnLst>
                <a:cxn ang="0">
                  <a:pos x="T0" y="T1"/>
                </a:cxn>
                <a:cxn ang="0">
                  <a:pos x="T2" y="T3"/>
                </a:cxn>
                <a:cxn ang="0">
                  <a:pos x="T4" y="T5"/>
                </a:cxn>
              </a:cxnLst>
              <a:rect l="0" t="0" r="r" b="b"/>
              <a:pathLst>
                <a:path w="83" h="31">
                  <a:moveTo>
                    <a:pt x="0" y="31"/>
                  </a:moveTo>
                  <a:lnTo>
                    <a:pt x="47" y="16"/>
                  </a:lnTo>
                  <a:lnTo>
                    <a:pt x="83" y="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3" name="Freeform 177"/>
            <p:cNvSpPr>
              <a:spLocks/>
            </p:cNvSpPr>
            <p:nvPr/>
          </p:nvSpPr>
          <p:spPr bwMode="auto">
            <a:xfrm>
              <a:off x="6065838" y="1949451"/>
              <a:ext cx="92075" cy="71438"/>
            </a:xfrm>
            <a:custGeom>
              <a:avLst/>
              <a:gdLst>
                <a:gd name="T0" fmla="*/ 0 w 83"/>
                <a:gd name="T1" fmla="*/ 64 h 64"/>
                <a:gd name="T2" fmla="*/ 47 w 83"/>
                <a:gd name="T3" fmla="*/ 30 h 64"/>
                <a:gd name="T4" fmla="*/ 83 w 83"/>
                <a:gd name="T5" fmla="*/ 0 h 64"/>
              </a:gdLst>
              <a:ahLst/>
              <a:cxnLst>
                <a:cxn ang="0">
                  <a:pos x="T0" y="T1"/>
                </a:cxn>
                <a:cxn ang="0">
                  <a:pos x="T2" y="T3"/>
                </a:cxn>
                <a:cxn ang="0">
                  <a:pos x="T4" y="T5"/>
                </a:cxn>
              </a:cxnLst>
              <a:rect l="0" t="0" r="r" b="b"/>
              <a:pathLst>
                <a:path w="83" h="64">
                  <a:moveTo>
                    <a:pt x="0" y="64"/>
                  </a:moveTo>
                  <a:lnTo>
                    <a:pt x="47" y="30"/>
                  </a:lnTo>
                  <a:lnTo>
                    <a:pt x="83" y="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4" name="Freeform 178"/>
            <p:cNvSpPr>
              <a:spLocks/>
            </p:cNvSpPr>
            <p:nvPr/>
          </p:nvSpPr>
          <p:spPr bwMode="auto">
            <a:xfrm>
              <a:off x="6200775" y="1809751"/>
              <a:ext cx="63500" cy="92075"/>
            </a:xfrm>
            <a:custGeom>
              <a:avLst/>
              <a:gdLst>
                <a:gd name="T0" fmla="*/ 0 w 57"/>
                <a:gd name="T1" fmla="*/ 83 h 83"/>
                <a:gd name="T2" fmla="*/ 34 w 57"/>
                <a:gd name="T3" fmla="*/ 36 h 83"/>
                <a:gd name="T4" fmla="*/ 57 w 57"/>
                <a:gd name="T5" fmla="*/ 0 h 83"/>
              </a:gdLst>
              <a:ahLst/>
              <a:cxnLst>
                <a:cxn ang="0">
                  <a:pos x="T0" y="T1"/>
                </a:cxn>
                <a:cxn ang="0">
                  <a:pos x="T2" y="T3"/>
                </a:cxn>
                <a:cxn ang="0">
                  <a:pos x="T4" y="T5"/>
                </a:cxn>
              </a:cxnLst>
              <a:rect l="0" t="0" r="r" b="b"/>
              <a:pathLst>
                <a:path w="57" h="83">
                  <a:moveTo>
                    <a:pt x="0" y="83"/>
                  </a:moveTo>
                  <a:lnTo>
                    <a:pt x="34" y="36"/>
                  </a:lnTo>
                  <a:lnTo>
                    <a:pt x="57" y="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5" name="Freeform 179"/>
            <p:cNvSpPr>
              <a:spLocks/>
            </p:cNvSpPr>
            <p:nvPr/>
          </p:nvSpPr>
          <p:spPr bwMode="auto">
            <a:xfrm>
              <a:off x="6291263" y="1668463"/>
              <a:ext cx="44450" cy="92075"/>
            </a:xfrm>
            <a:custGeom>
              <a:avLst/>
              <a:gdLst>
                <a:gd name="T0" fmla="*/ 0 w 40"/>
                <a:gd name="T1" fmla="*/ 83 h 83"/>
                <a:gd name="T2" fmla="*/ 24 w 40"/>
                <a:gd name="T3" fmla="*/ 36 h 83"/>
                <a:gd name="T4" fmla="*/ 40 w 40"/>
                <a:gd name="T5" fmla="*/ 0 h 83"/>
              </a:gdLst>
              <a:ahLst/>
              <a:cxnLst>
                <a:cxn ang="0">
                  <a:pos x="T0" y="T1"/>
                </a:cxn>
                <a:cxn ang="0">
                  <a:pos x="T2" y="T3"/>
                </a:cxn>
                <a:cxn ang="0">
                  <a:pos x="T4" y="T5"/>
                </a:cxn>
              </a:cxnLst>
              <a:rect l="0" t="0" r="r" b="b"/>
              <a:pathLst>
                <a:path w="40" h="83">
                  <a:moveTo>
                    <a:pt x="0" y="83"/>
                  </a:moveTo>
                  <a:lnTo>
                    <a:pt x="24" y="36"/>
                  </a:lnTo>
                  <a:lnTo>
                    <a:pt x="40" y="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6" name="Freeform 180"/>
            <p:cNvSpPr>
              <a:spLocks/>
            </p:cNvSpPr>
            <p:nvPr/>
          </p:nvSpPr>
          <p:spPr bwMode="auto">
            <a:xfrm>
              <a:off x="6354763" y="1527176"/>
              <a:ext cx="31750" cy="92075"/>
            </a:xfrm>
            <a:custGeom>
              <a:avLst/>
              <a:gdLst>
                <a:gd name="T0" fmla="*/ 0 w 28"/>
                <a:gd name="T1" fmla="*/ 83 h 83"/>
                <a:gd name="T2" fmla="*/ 17 w 28"/>
                <a:gd name="T3" fmla="*/ 36 h 83"/>
                <a:gd name="T4" fmla="*/ 28 w 28"/>
                <a:gd name="T5" fmla="*/ 0 h 83"/>
              </a:gdLst>
              <a:ahLst/>
              <a:cxnLst>
                <a:cxn ang="0">
                  <a:pos x="T0" y="T1"/>
                </a:cxn>
                <a:cxn ang="0">
                  <a:pos x="T2" y="T3"/>
                </a:cxn>
                <a:cxn ang="0">
                  <a:pos x="T4" y="T5"/>
                </a:cxn>
              </a:cxnLst>
              <a:rect l="0" t="0" r="r" b="b"/>
              <a:pathLst>
                <a:path w="28" h="83">
                  <a:moveTo>
                    <a:pt x="0" y="83"/>
                  </a:moveTo>
                  <a:lnTo>
                    <a:pt x="17" y="36"/>
                  </a:lnTo>
                  <a:lnTo>
                    <a:pt x="28" y="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7" name="Line 181"/>
            <p:cNvSpPr>
              <a:spLocks noChangeShapeType="1"/>
            </p:cNvSpPr>
            <p:nvPr/>
          </p:nvSpPr>
          <p:spPr bwMode="auto">
            <a:xfrm flipV="1">
              <a:off x="6400800" y="1427163"/>
              <a:ext cx="17463" cy="52388"/>
            </a:xfrm>
            <a:prstGeom prst="line">
              <a:avLst/>
            </a:prstGeom>
            <a:noFill/>
            <a:ln w="26988">
              <a:solidFill>
                <a:srgbClr val="00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8" name="Line 182"/>
            <p:cNvSpPr>
              <a:spLocks noChangeShapeType="1"/>
            </p:cNvSpPr>
            <p:nvPr/>
          </p:nvSpPr>
          <p:spPr bwMode="auto">
            <a:xfrm flipV="1">
              <a:off x="6419850" y="1377951"/>
              <a:ext cx="9525" cy="39688"/>
            </a:xfrm>
            <a:prstGeom prst="line">
              <a:avLst/>
            </a:prstGeom>
            <a:noFill/>
            <a:ln w="26988">
              <a:solidFill>
                <a:srgbClr val="00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9" name="Freeform 183"/>
            <p:cNvSpPr>
              <a:spLocks/>
            </p:cNvSpPr>
            <p:nvPr/>
          </p:nvSpPr>
          <p:spPr bwMode="auto">
            <a:xfrm>
              <a:off x="6440488" y="1236663"/>
              <a:ext cx="20638" cy="92075"/>
            </a:xfrm>
            <a:custGeom>
              <a:avLst/>
              <a:gdLst>
                <a:gd name="T0" fmla="*/ 0 w 19"/>
                <a:gd name="T1" fmla="*/ 83 h 83"/>
                <a:gd name="T2" fmla="*/ 11 w 19"/>
                <a:gd name="T3" fmla="*/ 36 h 83"/>
                <a:gd name="T4" fmla="*/ 19 w 19"/>
                <a:gd name="T5" fmla="*/ 0 h 83"/>
              </a:gdLst>
              <a:ahLst/>
              <a:cxnLst>
                <a:cxn ang="0">
                  <a:pos x="T0" y="T1"/>
                </a:cxn>
                <a:cxn ang="0">
                  <a:pos x="T2" y="T3"/>
                </a:cxn>
                <a:cxn ang="0">
                  <a:pos x="T4" y="T5"/>
                </a:cxn>
              </a:cxnLst>
              <a:rect l="0" t="0" r="r" b="b"/>
              <a:pathLst>
                <a:path w="19" h="83">
                  <a:moveTo>
                    <a:pt x="0" y="83"/>
                  </a:moveTo>
                  <a:lnTo>
                    <a:pt x="11" y="36"/>
                  </a:lnTo>
                  <a:lnTo>
                    <a:pt x="19" y="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0" name="Freeform 184"/>
            <p:cNvSpPr>
              <a:spLocks/>
            </p:cNvSpPr>
            <p:nvPr/>
          </p:nvSpPr>
          <p:spPr bwMode="auto">
            <a:xfrm>
              <a:off x="6472238" y="1096963"/>
              <a:ext cx="15875" cy="92075"/>
            </a:xfrm>
            <a:custGeom>
              <a:avLst/>
              <a:gdLst>
                <a:gd name="T0" fmla="*/ 0 w 14"/>
                <a:gd name="T1" fmla="*/ 83 h 83"/>
                <a:gd name="T2" fmla="*/ 8 w 14"/>
                <a:gd name="T3" fmla="*/ 36 h 83"/>
                <a:gd name="T4" fmla="*/ 14 w 14"/>
                <a:gd name="T5" fmla="*/ 0 h 83"/>
              </a:gdLst>
              <a:ahLst/>
              <a:cxnLst>
                <a:cxn ang="0">
                  <a:pos x="T0" y="T1"/>
                </a:cxn>
                <a:cxn ang="0">
                  <a:pos x="T2" y="T3"/>
                </a:cxn>
                <a:cxn ang="0">
                  <a:pos x="T4" y="T5"/>
                </a:cxn>
              </a:cxnLst>
              <a:rect l="0" t="0" r="r" b="b"/>
              <a:pathLst>
                <a:path w="14" h="83">
                  <a:moveTo>
                    <a:pt x="0" y="83"/>
                  </a:moveTo>
                  <a:lnTo>
                    <a:pt x="8" y="36"/>
                  </a:lnTo>
                  <a:lnTo>
                    <a:pt x="14" y="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1" name="Freeform 185"/>
            <p:cNvSpPr>
              <a:spLocks/>
            </p:cNvSpPr>
            <p:nvPr/>
          </p:nvSpPr>
          <p:spPr bwMode="auto">
            <a:xfrm>
              <a:off x="6494463" y="955676"/>
              <a:ext cx="15875" cy="92075"/>
            </a:xfrm>
            <a:custGeom>
              <a:avLst/>
              <a:gdLst>
                <a:gd name="T0" fmla="*/ 0 w 13"/>
                <a:gd name="T1" fmla="*/ 83 h 83"/>
                <a:gd name="T2" fmla="*/ 7 w 13"/>
                <a:gd name="T3" fmla="*/ 36 h 83"/>
                <a:gd name="T4" fmla="*/ 13 w 13"/>
                <a:gd name="T5" fmla="*/ 0 h 83"/>
              </a:gdLst>
              <a:ahLst/>
              <a:cxnLst>
                <a:cxn ang="0">
                  <a:pos x="T0" y="T1"/>
                </a:cxn>
                <a:cxn ang="0">
                  <a:pos x="T2" y="T3"/>
                </a:cxn>
                <a:cxn ang="0">
                  <a:pos x="T4" y="T5"/>
                </a:cxn>
              </a:cxnLst>
              <a:rect l="0" t="0" r="r" b="b"/>
              <a:pathLst>
                <a:path w="13" h="83">
                  <a:moveTo>
                    <a:pt x="0" y="83"/>
                  </a:moveTo>
                  <a:lnTo>
                    <a:pt x="7" y="36"/>
                  </a:lnTo>
                  <a:lnTo>
                    <a:pt x="13" y="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2" name="Line 186"/>
            <p:cNvSpPr>
              <a:spLocks noChangeShapeType="1"/>
            </p:cNvSpPr>
            <p:nvPr/>
          </p:nvSpPr>
          <p:spPr bwMode="auto">
            <a:xfrm flipV="1">
              <a:off x="6516688" y="855663"/>
              <a:ext cx="9525" cy="50800"/>
            </a:xfrm>
            <a:prstGeom prst="line">
              <a:avLst/>
            </a:prstGeom>
            <a:noFill/>
            <a:ln w="26988">
              <a:solidFill>
                <a:srgbClr val="00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3" name="Line 187"/>
            <p:cNvSpPr>
              <a:spLocks noChangeShapeType="1"/>
            </p:cNvSpPr>
            <p:nvPr/>
          </p:nvSpPr>
          <p:spPr bwMode="auto">
            <a:xfrm>
              <a:off x="4730750" y="839788"/>
              <a:ext cx="3175"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4" name="Line 188"/>
            <p:cNvSpPr>
              <a:spLocks noChangeShapeType="1"/>
            </p:cNvSpPr>
            <p:nvPr/>
          </p:nvSpPr>
          <p:spPr bwMode="auto">
            <a:xfrm>
              <a:off x="4745038" y="858838"/>
              <a:ext cx="4763" cy="3175"/>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5" name="Line 189"/>
            <p:cNvSpPr>
              <a:spLocks noChangeShapeType="1"/>
            </p:cNvSpPr>
            <p:nvPr/>
          </p:nvSpPr>
          <p:spPr bwMode="auto">
            <a:xfrm>
              <a:off x="4760913" y="877888"/>
              <a:ext cx="3175" cy="3175"/>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6" name="Line 190"/>
            <p:cNvSpPr>
              <a:spLocks noChangeShapeType="1"/>
            </p:cNvSpPr>
            <p:nvPr/>
          </p:nvSpPr>
          <p:spPr bwMode="auto">
            <a:xfrm>
              <a:off x="4775200" y="895351"/>
              <a:ext cx="4763"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7" name="Line 191"/>
            <p:cNvSpPr>
              <a:spLocks noChangeShapeType="1"/>
            </p:cNvSpPr>
            <p:nvPr/>
          </p:nvSpPr>
          <p:spPr bwMode="auto">
            <a:xfrm>
              <a:off x="4791075" y="914401"/>
              <a:ext cx="3175"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8" name="Line 192"/>
            <p:cNvSpPr>
              <a:spLocks noChangeShapeType="1"/>
            </p:cNvSpPr>
            <p:nvPr/>
          </p:nvSpPr>
          <p:spPr bwMode="auto">
            <a:xfrm>
              <a:off x="4805363" y="933451"/>
              <a:ext cx="3175"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9" name="Line 193"/>
            <p:cNvSpPr>
              <a:spLocks noChangeShapeType="1"/>
            </p:cNvSpPr>
            <p:nvPr/>
          </p:nvSpPr>
          <p:spPr bwMode="auto">
            <a:xfrm>
              <a:off x="4821238" y="952501"/>
              <a:ext cx="3175"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0" name="Line 194"/>
            <p:cNvSpPr>
              <a:spLocks noChangeShapeType="1"/>
            </p:cNvSpPr>
            <p:nvPr/>
          </p:nvSpPr>
          <p:spPr bwMode="auto">
            <a:xfrm>
              <a:off x="4835525" y="971551"/>
              <a:ext cx="3175"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1" name="Line 195"/>
            <p:cNvSpPr>
              <a:spLocks noChangeShapeType="1"/>
            </p:cNvSpPr>
            <p:nvPr/>
          </p:nvSpPr>
          <p:spPr bwMode="auto">
            <a:xfrm>
              <a:off x="4849813" y="990601"/>
              <a:ext cx="4763"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2" name="Line 196"/>
            <p:cNvSpPr>
              <a:spLocks noChangeShapeType="1"/>
            </p:cNvSpPr>
            <p:nvPr/>
          </p:nvSpPr>
          <p:spPr bwMode="auto">
            <a:xfrm>
              <a:off x="4865688" y="1009651"/>
              <a:ext cx="3175" cy="3175"/>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3" name="Line 197"/>
            <p:cNvSpPr>
              <a:spLocks noChangeShapeType="1"/>
            </p:cNvSpPr>
            <p:nvPr/>
          </p:nvSpPr>
          <p:spPr bwMode="auto">
            <a:xfrm>
              <a:off x="4879975" y="1028701"/>
              <a:ext cx="3175" cy="3175"/>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4" name="Line 198"/>
            <p:cNvSpPr>
              <a:spLocks noChangeShapeType="1"/>
            </p:cNvSpPr>
            <p:nvPr/>
          </p:nvSpPr>
          <p:spPr bwMode="auto">
            <a:xfrm>
              <a:off x="4894263" y="1046163"/>
              <a:ext cx="3175"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5" name="Line 199"/>
            <p:cNvSpPr>
              <a:spLocks noChangeShapeType="1"/>
            </p:cNvSpPr>
            <p:nvPr/>
          </p:nvSpPr>
          <p:spPr bwMode="auto">
            <a:xfrm>
              <a:off x="4910138" y="1065213"/>
              <a:ext cx="3175"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6" name="Line 200"/>
            <p:cNvSpPr>
              <a:spLocks noChangeShapeType="1"/>
            </p:cNvSpPr>
            <p:nvPr/>
          </p:nvSpPr>
          <p:spPr bwMode="auto">
            <a:xfrm>
              <a:off x="4924425" y="1084263"/>
              <a:ext cx="3175"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7" name="Line 201"/>
            <p:cNvSpPr>
              <a:spLocks noChangeShapeType="1"/>
            </p:cNvSpPr>
            <p:nvPr/>
          </p:nvSpPr>
          <p:spPr bwMode="auto">
            <a:xfrm>
              <a:off x="4938713" y="1103313"/>
              <a:ext cx="4763"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8" name="Line 202"/>
            <p:cNvSpPr>
              <a:spLocks noChangeShapeType="1"/>
            </p:cNvSpPr>
            <p:nvPr/>
          </p:nvSpPr>
          <p:spPr bwMode="auto">
            <a:xfrm>
              <a:off x="4954588" y="1122363"/>
              <a:ext cx="3175"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9" name="Line 203"/>
            <p:cNvSpPr>
              <a:spLocks noChangeShapeType="1"/>
            </p:cNvSpPr>
            <p:nvPr/>
          </p:nvSpPr>
          <p:spPr bwMode="auto">
            <a:xfrm>
              <a:off x="4968875" y="1141413"/>
              <a:ext cx="4763" cy="476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0" name="Line 204"/>
            <p:cNvSpPr>
              <a:spLocks noChangeShapeType="1"/>
            </p:cNvSpPr>
            <p:nvPr/>
          </p:nvSpPr>
          <p:spPr bwMode="auto">
            <a:xfrm>
              <a:off x="4984750" y="1160463"/>
              <a:ext cx="3175" cy="3175"/>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4" name="Group 406"/>
            <p:cNvGrpSpPr>
              <a:grpSpLocks/>
            </p:cNvGrpSpPr>
            <p:nvPr/>
          </p:nvGrpSpPr>
          <p:grpSpPr bwMode="auto">
            <a:xfrm>
              <a:off x="1190625" y="841375"/>
              <a:ext cx="5334000" cy="2263775"/>
              <a:chOff x="750" y="530"/>
              <a:chExt cx="3360" cy="1426"/>
            </a:xfrm>
          </p:grpSpPr>
          <p:sp>
            <p:nvSpPr>
              <p:cNvPr id="1201" name="Line 206"/>
              <p:cNvSpPr>
                <a:spLocks noChangeShapeType="1"/>
              </p:cNvSpPr>
              <p:nvPr/>
            </p:nvSpPr>
            <p:spPr bwMode="auto">
              <a:xfrm>
                <a:off x="3149" y="742"/>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2" name="Line 207"/>
              <p:cNvSpPr>
                <a:spLocks noChangeShapeType="1"/>
              </p:cNvSpPr>
              <p:nvPr/>
            </p:nvSpPr>
            <p:spPr bwMode="auto">
              <a:xfrm>
                <a:off x="3159" y="754"/>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3" name="Line 208"/>
              <p:cNvSpPr>
                <a:spLocks noChangeShapeType="1"/>
              </p:cNvSpPr>
              <p:nvPr/>
            </p:nvSpPr>
            <p:spPr bwMode="auto">
              <a:xfrm>
                <a:off x="3168" y="766"/>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4" name="Line 209"/>
              <p:cNvSpPr>
                <a:spLocks noChangeShapeType="1"/>
              </p:cNvSpPr>
              <p:nvPr/>
            </p:nvSpPr>
            <p:spPr bwMode="auto">
              <a:xfrm>
                <a:off x="3178" y="778"/>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5" name="Line 210"/>
              <p:cNvSpPr>
                <a:spLocks noChangeShapeType="1"/>
              </p:cNvSpPr>
              <p:nvPr/>
            </p:nvSpPr>
            <p:spPr bwMode="auto">
              <a:xfrm>
                <a:off x="3187" y="790"/>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6" name="Line 211"/>
              <p:cNvSpPr>
                <a:spLocks noChangeShapeType="1"/>
              </p:cNvSpPr>
              <p:nvPr/>
            </p:nvSpPr>
            <p:spPr bwMode="auto">
              <a:xfrm>
                <a:off x="3196" y="802"/>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7" name="Line 212"/>
              <p:cNvSpPr>
                <a:spLocks noChangeShapeType="1"/>
              </p:cNvSpPr>
              <p:nvPr/>
            </p:nvSpPr>
            <p:spPr bwMode="auto">
              <a:xfrm>
                <a:off x="3206" y="814"/>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8" name="Line 213"/>
              <p:cNvSpPr>
                <a:spLocks noChangeShapeType="1"/>
              </p:cNvSpPr>
              <p:nvPr/>
            </p:nvSpPr>
            <p:spPr bwMode="auto">
              <a:xfrm>
                <a:off x="3215" y="826"/>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9" name="Line 214"/>
              <p:cNvSpPr>
                <a:spLocks noChangeShapeType="1"/>
              </p:cNvSpPr>
              <p:nvPr/>
            </p:nvSpPr>
            <p:spPr bwMode="auto">
              <a:xfrm>
                <a:off x="3224" y="837"/>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0" name="Line 215"/>
              <p:cNvSpPr>
                <a:spLocks noChangeShapeType="1"/>
              </p:cNvSpPr>
              <p:nvPr/>
            </p:nvSpPr>
            <p:spPr bwMode="auto">
              <a:xfrm>
                <a:off x="3234" y="849"/>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1" name="Line 216"/>
              <p:cNvSpPr>
                <a:spLocks noChangeShapeType="1"/>
              </p:cNvSpPr>
              <p:nvPr/>
            </p:nvSpPr>
            <p:spPr bwMode="auto">
              <a:xfrm>
                <a:off x="3243" y="861"/>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2" name="Line 217"/>
              <p:cNvSpPr>
                <a:spLocks noChangeShapeType="1"/>
              </p:cNvSpPr>
              <p:nvPr/>
            </p:nvSpPr>
            <p:spPr bwMode="auto">
              <a:xfrm>
                <a:off x="3252" y="873"/>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3" name="Line 218"/>
              <p:cNvSpPr>
                <a:spLocks noChangeShapeType="1"/>
              </p:cNvSpPr>
              <p:nvPr/>
            </p:nvSpPr>
            <p:spPr bwMode="auto">
              <a:xfrm>
                <a:off x="3262" y="885"/>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4" name="Line 219"/>
              <p:cNvSpPr>
                <a:spLocks noChangeShapeType="1"/>
              </p:cNvSpPr>
              <p:nvPr/>
            </p:nvSpPr>
            <p:spPr bwMode="auto">
              <a:xfrm>
                <a:off x="3271" y="897"/>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5" name="Line 220"/>
              <p:cNvSpPr>
                <a:spLocks noChangeShapeType="1"/>
              </p:cNvSpPr>
              <p:nvPr/>
            </p:nvSpPr>
            <p:spPr bwMode="auto">
              <a:xfrm>
                <a:off x="3281" y="909"/>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6" name="Line 221"/>
              <p:cNvSpPr>
                <a:spLocks noChangeShapeType="1"/>
              </p:cNvSpPr>
              <p:nvPr/>
            </p:nvSpPr>
            <p:spPr bwMode="auto">
              <a:xfrm>
                <a:off x="3290" y="921"/>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7" name="Line 222"/>
              <p:cNvSpPr>
                <a:spLocks noChangeShapeType="1"/>
              </p:cNvSpPr>
              <p:nvPr/>
            </p:nvSpPr>
            <p:spPr bwMode="auto">
              <a:xfrm>
                <a:off x="3300" y="932"/>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8" name="Line 223"/>
              <p:cNvSpPr>
                <a:spLocks noChangeShapeType="1"/>
              </p:cNvSpPr>
              <p:nvPr/>
            </p:nvSpPr>
            <p:spPr bwMode="auto">
              <a:xfrm>
                <a:off x="3309" y="944"/>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9" name="Line 224"/>
              <p:cNvSpPr>
                <a:spLocks noChangeShapeType="1"/>
              </p:cNvSpPr>
              <p:nvPr/>
            </p:nvSpPr>
            <p:spPr bwMode="auto">
              <a:xfrm>
                <a:off x="3319" y="956"/>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0" name="Line 225"/>
              <p:cNvSpPr>
                <a:spLocks noChangeShapeType="1"/>
              </p:cNvSpPr>
              <p:nvPr/>
            </p:nvSpPr>
            <p:spPr bwMode="auto">
              <a:xfrm>
                <a:off x="3328" y="968"/>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1" name="Line 226"/>
              <p:cNvSpPr>
                <a:spLocks noChangeShapeType="1"/>
              </p:cNvSpPr>
              <p:nvPr/>
            </p:nvSpPr>
            <p:spPr bwMode="auto">
              <a:xfrm>
                <a:off x="3337" y="980"/>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2" name="Line 227"/>
              <p:cNvSpPr>
                <a:spLocks noChangeShapeType="1"/>
              </p:cNvSpPr>
              <p:nvPr/>
            </p:nvSpPr>
            <p:spPr bwMode="auto">
              <a:xfrm>
                <a:off x="3347" y="992"/>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3" name="Line 228"/>
              <p:cNvSpPr>
                <a:spLocks noChangeShapeType="1"/>
              </p:cNvSpPr>
              <p:nvPr/>
            </p:nvSpPr>
            <p:spPr bwMode="auto">
              <a:xfrm>
                <a:off x="3356" y="1004"/>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4" name="Line 229"/>
              <p:cNvSpPr>
                <a:spLocks noChangeShapeType="1"/>
              </p:cNvSpPr>
              <p:nvPr/>
            </p:nvSpPr>
            <p:spPr bwMode="auto">
              <a:xfrm>
                <a:off x="3365" y="1015"/>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5" name="Line 230"/>
              <p:cNvSpPr>
                <a:spLocks noChangeShapeType="1"/>
              </p:cNvSpPr>
              <p:nvPr/>
            </p:nvSpPr>
            <p:spPr bwMode="auto">
              <a:xfrm>
                <a:off x="3374" y="1027"/>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6" name="Line 231"/>
              <p:cNvSpPr>
                <a:spLocks noChangeShapeType="1"/>
              </p:cNvSpPr>
              <p:nvPr/>
            </p:nvSpPr>
            <p:spPr bwMode="auto">
              <a:xfrm>
                <a:off x="3384" y="1039"/>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7" name="Line 232"/>
              <p:cNvSpPr>
                <a:spLocks noChangeShapeType="1"/>
              </p:cNvSpPr>
              <p:nvPr/>
            </p:nvSpPr>
            <p:spPr bwMode="auto">
              <a:xfrm>
                <a:off x="3393" y="1051"/>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8" name="Line 233"/>
              <p:cNvSpPr>
                <a:spLocks noChangeShapeType="1"/>
              </p:cNvSpPr>
              <p:nvPr/>
            </p:nvSpPr>
            <p:spPr bwMode="auto">
              <a:xfrm>
                <a:off x="3403" y="1063"/>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9" name="Line 234"/>
              <p:cNvSpPr>
                <a:spLocks noChangeShapeType="1"/>
              </p:cNvSpPr>
              <p:nvPr/>
            </p:nvSpPr>
            <p:spPr bwMode="auto">
              <a:xfrm>
                <a:off x="3412" y="1075"/>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0" name="Line 235"/>
              <p:cNvSpPr>
                <a:spLocks noChangeShapeType="1"/>
              </p:cNvSpPr>
              <p:nvPr/>
            </p:nvSpPr>
            <p:spPr bwMode="auto">
              <a:xfrm>
                <a:off x="3422" y="1087"/>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1" name="Line 236"/>
              <p:cNvSpPr>
                <a:spLocks noChangeShapeType="1"/>
              </p:cNvSpPr>
              <p:nvPr/>
            </p:nvSpPr>
            <p:spPr bwMode="auto">
              <a:xfrm>
                <a:off x="3431" y="1099"/>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2" name="Line 237"/>
              <p:cNvSpPr>
                <a:spLocks noChangeShapeType="1"/>
              </p:cNvSpPr>
              <p:nvPr/>
            </p:nvSpPr>
            <p:spPr bwMode="auto">
              <a:xfrm>
                <a:off x="3441" y="1110"/>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3" name="Line 238"/>
              <p:cNvSpPr>
                <a:spLocks noChangeShapeType="1"/>
              </p:cNvSpPr>
              <p:nvPr/>
            </p:nvSpPr>
            <p:spPr bwMode="auto">
              <a:xfrm>
                <a:off x="3450" y="1122"/>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4" name="Line 239"/>
              <p:cNvSpPr>
                <a:spLocks noChangeShapeType="1"/>
              </p:cNvSpPr>
              <p:nvPr/>
            </p:nvSpPr>
            <p:spPr bwMode="auto">
              <a:xfrm>
                <a:off x="3460" y="1134"/>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5" name="Line 240"/>
              <p:cNvSpPr>
                <a:spLocks noChangeShapeType="1"/>
              </p:cNvSpPr>
              <p:nvPr/>
            </p:nvSpPr>
            <p:spPr bwMode="auto">
              <a:xfrm>
                <a:off x="3469" y="1146"/>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6" name="Line 241"/>
              <p:cNvSpPr>
                <a:spLocks noChangeShapeType="1"/>
              </p:cNvSpPr>
              <p:nvPr/>
            </p:nvSpPr>
            <p:spPr bwMode="auto">
              <a:xfrm>
                <a:off x="3479" y="1158"/>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7" name="Line 242"/>
              <p:cNvSpPr>
                <a:spLocks noChangeShapeType="1"/>
              </p:cNvSpPr>
              <p:nvPr/>
            </p:nvSpPr>
            <p:spPr bwMode="auto">
              <a:xfrm>
                <a:off x="3488" y="1170"/>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8" name="Line 243"/>
              <p:cNvSpPr>
                <a:spLocks noChangeShapeType="1"/>
              </p:cNvSpPr>
              <p:nvPr/>
            </p:nvSpPr>
            <p:spPr bwMode="auto">
              <a:xfrm>
                <a:off x="3497" y="1182"/>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9" name="Line 244"/>
              <p:cNvSpPr>
                <a:spLocks noChangeShapeType="1"/>
              </p:cNvSpPr>
              <p:nvPr/>
            </p:nvSpPr>
            <p:spPr bwMode="auto">
              <a:xfrm>
                <a:off x="3506" y="1194"/>
                <a:ext cx="3"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0" name="Line 245"/>
              <p:cNvSpPr>
                <a:spLocks noChangeShapeType="1"/>
              </p:cNvSpPr>
              <p:nvPr/>
            </p:nvSpPr>
            <p:spPr bwMode="auto">
              <a:xfrm>
                <a:off x="3516" y="1205"/>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1" name="Line 246"/>
              <p:cNvSpPr>
                <a:spLocks noChangeShapeType="1"/>
              </p:cNvSpPr>
              <p:nvPr/>
            </p:nvSpPr>
            <p:spPr bwMode="auto">
              <a:xfrm>
                <a:off x="3525" y="1217"/>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2" name="Line 247"/>
              <p:cNvSpPr>
                <a:spLocks noChangeShapeType="1"/>
              </p:cNvSpPr>
              <p:nvPr/>
            </p:nvSpPr>
            <p:spPr bwMode="auto">
              <a:xfrm>
                <a:off x="3534" y="1229"/>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3" name="Line 248"/>
              <p:cNvSpPr>
                <a:spLocks noChangeShapeType="1"/>
              </p:cNvSpPr>
              <p:nvPr/>
            </p:nvSpPr>
            <p:spPr bwMode="auto">
              <a:xfrm>
                <a:off x="3544" y="1241"/>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4" name="Line 249"/>
              <p:cNvSpPr>
                <a:spLocks noChangeShapeType="1"/>
              </p:cNvSpPr>
              <p:nvPr/>
            </p:nvSpPr>
            <p:spPr bwMode="auto">
              <a:xfrm>
                <a:off x="3553" y="1253"/>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5" name="Line 250"/>
              <p:cNvSpPr>
                <a:spLocks noChangeShapeType="1"/>
              </p:cNvSpPr>
              <p:nvPr/>
            </p:nvSpPr>
            <p:spPr bwMode="auto">
              <a:xfrm>
                <a:off x="3563" y="1265"/>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6" name="Line 251"/>
              <p:cNvSpPr>
                <a:spLocks noChangeShapeType="1"/>
              </p:cNvSpPr>
              <p:nvPr/>
            </p:nvSpPr>
            <p:spPr bwMode="auto">
              <a:xfrm>
                <a:off x="3572" y="1277"/>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7" name="Line 252"/>
              <p:cNvSpPr>
                <a:spLocks noChangeShapeType="1"/>
              </p:cNvSpPr>
              <p:nvPr/>
            </p:nvSpPr>
            <p:spPr bwMode="auto">
              <a:xfrm>
                <a:off x="3582" y="1288"/>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8" name="Line 253"/>
              <p:cNvSpPr>
                <a:spLocks noChangeShapeType="1"/>
              </p:cNvSpPr>
              <p:nvPr/>
            </p:nvSpPr>
            <p:spPr bwMode="auto">
              <a:xfrm>
                <a:off x="3591" y="1300"/>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9" name="Line 254"/>
              <p:cNvSpPr>
                <a:spLocks noChangeShapeType="1"/>
              </p:cNvSpPr>
              <p:nvPr/>
            </p:nvSpPr>
            <p:spPr bwMode="auto">
              <a:xfrm>
                <a:off x="3601" y="1312"/>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0" name="Line 255"/>
              <p:cNvSpPr>
                <a:spLocks noChangeShapeType="1"/>
              </p:cNvSpPr>
              <p:nvPr/>
            </p:nvSpPr>
            <p:spPr bwMode="auto">
              <a:xfrm>
                <a:off x="3610" y="1324"/>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1" name="Line 256"/>
              <p:cNvSpPr>
                <a:spLocks noChangeShapeType="1"/>
              </p:cNvSpPr>
              <p:nvPr/>
            </p:nvSpPr>
            <p:spPr bwMode="auto">
              <a:xfrm>
                <a:off x="3620" y="1336"/>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2" name="Line 257"/>
              <p:cNvSpPr>
                <a:spLocks noChangeShapeType="1"/>
              </p:cNvSpPr>
              <p:nvPr/>
            </p:nvSpPr>
            <p:spPr bwMode="auto">
              <a:xfrm>
                <a:off x="3629" y="1348"/>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3" name="Line 258"/>
              <p:cNvSpPr>
                <a:spLocks noChangeShapeType="1"/>
              </p:cNvSpPr>
              <p:nvPr/>
            </p:nvSpPr>
            <p:spPr bwMode="auto">
              <a:xfrm>
                <a:off x="3638" y="1360"/>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4" name="Line 259"/>
              <p:cNvSpPr>
                <a:spLocks noChangeShapeType="1"/>
              </p:cNvSpPr>
              <p:nvPr/>
            </p:nvSpPr>
            <p:spPr bwMode="auto">
              <a:xfrm>
                <a:off x="3647" y="1372"/>
                <a:ext cx="3"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5" name="Line 260"/>
              <p:cNvSpPr>
                <a:spLocks noChangeShapeType="1"/>
              </p:cNvSpPr>
              <p:nvPr/>
            </p:nvSpPr>
            <p:spPr bwMode="auto">
              <a:xfrm>
                <a:off x="3657" y="1383"/>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6" name="Line 261"/>
              <p:cNvSpPr>
                <a:spLocks noChangeShapeType="1"/>
              </p:cNvSpPr>
              <p:nvPr/>
            </p:nvSpPr>
            <p:spPr bwMode="auto">
              <a:xfrm>
                <a:off x="3666" y="1395"/>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7" name="Line 262"/>
              <p:cNvSpPr>
                <a:spLocks noChangeShapeType="1"/>
              </p:cNvSpPr>
              <p:nvPr/>
            </p:nvSpPr>
            <p:spPr bwMode="auto">
              <a:xfrm>
                <a:off x="3675" y="1407"/>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8" name="Line 263"/>
              <p:cNvSpPr>
                <a:spLocks noChangeShapeType="1"/>
              </p:cNvSpPr>
              <p:nvPr/>
            </p:nvSpPr>
            <p:spPr bwMode="auto">
              <a:xfrm>
                <a:off x="3685" y="1419"/>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9" name="Line 264"/>
              <p:cNvSpPr>
                <a:spLocks noChangeShapeType="1"/>
              </p:cNvSpPr>
              <p:nvPr/>
            </p:nvSpPr>
            <p:spPr bwMode="auto">
              <a:xfrm>
                <a:off x="3694" y="1431"/>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0" name="Line 265"/>
              <p:cNvSpPr>
                <a:spLocks noChangeShapeType="1"/>
              </p:cNvSpPr>
              <p:nvPr/>
            </p:nvSpPr>
            <p:spPr bwMode="auto">
              <a:xfrm>
                <a:off x="3704" y="1443"/>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1" name="Line 266"/>
              <p:cNvSpPr>
                <a:spLocks noChangeShapeType="1"/>
              </p:cNvSpPr>
              <p:nvPr/>
            </p:nvSpPr>
            <p:spPr bwMode="auto">
              <a:xfrm>
                <a:off x="3713" y="1455"/>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2" name="Line 267"/>
              <p:cNvSpPr>
                <a:spLocks noChangeShapeType="1"/>
              </p:cNvSpPr>
              <p:nvPr/>
            </p:nvSpPr>
            <p:spPr bwMode="auto">
              <a:xfrm>
                <a:off x="3723" y="1467"/>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3" name="Line 268"/>
              <p:cNvSpPr>
                <a:spLocks noChangeShapeType="1"/>
              </p:cNvSpPr>
              <p:nvPr/>
            </p:nvSpPr>
            <p:spPr bwMode="auto">
              <a:xfrm>
                <a:off x="3732" y="1478"/>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4" name="Line 269"/>
              <p:cNvSpPr>
                <a:spLocks noChangeShapeType="1"/>
              </p:cNvSpPr>
              <p:nvPr/>
            </p:nvSpPr>
            <p:spPr bwMode="auto">
              <a:xfrm>
                <a:off x="3742" y="1490"/>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5" name="Line 270"/>
              <p:cNvSpPr>
                <a:spLocks noChangeShapeType="1"/>
              </p:cNvSpPr>
              <p:nvPr/>
            </p:nvSpPr>
            <p:spPr bwMode="auto">
              <a:xfrm>
                <a:off x="3751" y="1502"/>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6" name="Line 271"/>
              <p:cNvSpPr>
                <a:spLocks noChangeShapeType="1"/>
              </p:cNvSpPr>
              <p:nvPr/>
            </p:nvSpPr>
            <p:spPr bwMode="auto">
              <a:xfrm>
                <a:off x="3761" y="1514"/>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7" name="Line 272"/>
              <p:cNvSpPr>
                <a:spLocks noChangeShapeType="1"/>
              </p:cNvSpPr>
              <p:nvPr/>
            </p:nvSpPr>
            <p:spPr bwMode="auto">
              <a:xfrm>
                <a:off x="3770" y="1526"/>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8" name="Line 273"/>
              <p:cNvSpPr>
                <a:spLocks noChangeShapeType="1"/>
              </p:cNvSpPr>
              <p:nvPr/>
            </p:nvSpPr>
            <p:spPr bwMode="auto">
              <a:xfrm>
                <a:off x="3779" y="1538"/>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9" name="Line 274"/>
              <p:cNvSpPr>
                <a:spLocks noChangeShapeType="1"/>
              </p:cNvSpPr>
              <p:nvPr/>
            </p:nvSpPr>
            <p:spPr bwMode="auto">
              <a:xfrm>
                <a:off x="3788" y="1550"/>
                <a:ext cx="3"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0" name="Line 275"/>
              <p:cNvSpPr>
                <a:spLocks noChangeShapeType="1"/>
              </p:cNvSpPr>
              <p:nvPr/>
            </p:nvSpPr>
            <p:spPr bwMode="auto">
              <a:xfrm>
                <a:off x="3798" y="1561"/>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1" name="Line 276"/>
              <p:cNvSpPr>
                <a:spLocks noChangeShapeType="1"/>
              </p:cNvSpPr>
              <p:nvPr/>
            </p:nvSpPr>
            <p:spPr bwMode="auto">
              <a:xfrm>
                <a:off x="3807" y="1573"/>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2" name="Line 277"/>
              <p:cNvSpPr>
                <a:spLocks noChangeShapeType="1"/>
              </p:cNvSpPr>
              <p:nvPr/>
            </p:nvSpPr>
            <p:spPr bwMode="auto">
              <a:xfrm>
                <a:off x="3816" y="1585"/>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3" name="Line 278"/>
              <p:cNvSpPr>
                <a:spLocks noChangeShapeType="1"/>
              </p:cNvSpPr>
              <p:nvPr/>
            </p:nvSpPr>
            <p:spPr bwMode="auto">
              <a:xfrm>
                <a:off x="3826" y="1597"/>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4" name="Line 279"/>
              <p:cNvSpPr>
                <a:spLocks noChangeShapeType="1"/>
              </p:cNvSpPr>
              <p:nvPr/>
            </p:nvSpPr>
            <p:spPr bwMode="auto">
              <a:xfrm>
                <a:off x="3835" y="1609"/>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5" name="Line 280"/>
              <p:cNvSpPr>
                <a:spLocks noChangeShapeType="1"/>
              </p:cNvSpPr>
              <p:nvPr/>
            </p:nvSpPr>
            <p:spPr bwMode="auto">
              <a:xfrm>
                <a:off x="3845" y="1621"/>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6" name="Line 281"/>
              <p:cNvSpPr>
                <a:spLocks noChangeShapeType="1"/>
              </p:cNvSpPr>
              <p:nvPr/>
            </p:nvSpPr>
            <p:spPr bwMode="auto">
              <a:xfrm>
                <a:off x="3854" y="1633"/>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7" name="Line 282"/>
              <p:cNvSpPr>
                <a:spLocks noChangeShapeType="1"/>
              </p:cNvSpPr>
              <p:nvPr/>
            </p:nvSpPr>
            <p:spPr bwMode="auto">
              <a:xfrm>
                <a:off x="3864" y="1645"/>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8" name="Line 283"/>
              <p:cNvSpPr>
                <a:spLocks noChangeShapeType="1"/>
              </p:cNvSpPr>
              <p:nvPr/>
            </p:nvSpPr>
            <p:spPr bwMode="auto">
              <a:xfrm>
                <a:off x="3873" y="1656"/>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9" name="Line 284"/>
              <p:cNvSpPr>
                <a:spLocks noChangeShapeType="1"/>
              </p:cNvSpPr>
              <p:nvPr/>
            </p:nvSpPr>
            <p:spPr bwMode="auto">
              <a:xfrm>
                <a:off x="3883" y="1668"/>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0" name="Line 285"/>
              <p:cNvSpPr>
                <a:spLocks noChangeShapeType="1"/>
              </p:cNvSpPr>
              <p:nvPr/>
            </p:nvSpPr>
            <p:spPr bwMode="auto">
              <a:xfrm>
                <a:off x="3892" y="1680"/>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1" name="Line 286"/>
              <p:cNvSpPr>
                <a:spLocks noChangeShapeType="1"/>
              </p:cNvSpPr>
              <p:nvPr/>
            </p:nvSpPr>
            <p:spPr bwMode="auto">
              <a:xfrm>
                <a:off x="3901" y="1692"/>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2" name="Line 287"/>
              <p:cNvSpPr>
                <a:spLocks noChangeShapeType="1"/>
              </p:cNvSpPr>
              <p:nvPr/>
            </p:nvSpPr>
            <p:spPr bwMode="auto">
              <a:xfrm>
                <a:off x="3911" y="1704"/>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3" name="Line 288"/>
              <p:cNvSpPr>
                <a:spLocks noChangeShapeType="1"/>
              </p:cNvSpPr>
              <p:nvPr/>
            </p:nvSpPr>
            <p:spPr bwMode="auto">
              <a:xfrm>
                <a:off x="3920" y="1716"/>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4" name="Line 289"/>
              <p:cNvSpPr>
                <a:spLocks noChangeShapeType="1"/>
              </p:cNvSpPr>
              <p:nvPr/>
            </p:nvSpPr>
            <p:spPr bwMode="auto">
              <a:xfrm>
                <a:off x="3929" y="1728"/>
                <a:ext cx="3"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5" name="Line 290"/>
              <p:cNvSpPr>
                <a:spLocks noChangeShapeType="1"/>
              </p:cNvSpPr>
              <p:nvPr/>
            </p:nvSpPr>
            <p:spPr bwMode="auto">
              <a:xfrm>
                <a:off x="3939" y="1740"/>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6" name="Line 291"/>
              <p:cNvSpPr>
                <a:spLocks noChangeShapeType="1"/>
              </p:cNvSpPr>
              <p:nvPr/>
            </p:nvSpPr>
            <p:spPr bwMode="auto">
              <a:xfrm>
                <a:off x="3948" y="1751"/>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7" name="Line 292"/>
              <p:cNvSpPr>
                <a:spLocks noChangeShapeType="1"/>
              </p:cNvSpPr>
              <p:nvPr/>
            </p:nvSpPr>
            <p:spPr bwMode="auto">
              <a:xfrm>
                <a:off x="3957" y="1763"/>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8" name="Line 293"/>
              <p:cNvSpPr>
                <a:spLocks noChangeShapeType="1"/>
              </p:cNvSpPr>
              <p:nvPr/>
            </p:nvSpPr>
            <p:spPr bwMode="auto">
              <a:xfrm>
                <a:off x="3967" y="1775"/>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9" name="Line 294"/>
              <p:cNvSpPr>
                <a:spLocks noChangeShapeType="1"/>
              </p:cNvSpPr>
              <p:nvPr/>
            </p:nvSpPr>
            <p:spPr bwMode="auto">
              <a:xfrm>
                <a:off x="3976" y="1787"/>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0" name="Line 295"/>
              <p:cNvSpPr>
                <a:spLocks noChangeShapeType="1"/>
              </p:cNvSpPr>
              <p:nvPr/>
            </p:nvSpPr>
            <p:spPr bwMode="auto">
              <a:xfrm>
                <a:off x="3986" y="1799"/>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1" name="Line 296"/>
              <p:cNvSpPr>
                <a:spLocks noChangeShapeType="1"/>
              </p:cNvSpPr>
              <p:nvPr/>
            </p:nvSpPr>
            <p:spPr bwMode="auto">
              <a:xfrm>
                <a:off x="3995" y="1811"/>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2" name="Line 297"/>
              <p:cNvSpPr>
                <a:spLocks noChangeShapeType="1"/>
              </p:cNvSpPr>
              <p:nvPr/>
            </p:nvSpPr>
            <p:spPr bwMode="auto">
              <a:xfrm>
                <a:off x="4005" y="1823"/>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3" name="Line 298"/>
              <p:cNvSpPr>
                <a:spLocks noChangeShapeType="1"/>
              </p:cNvSpPr>
              <p:nvPr/>
            </p:nvSpPr>
            <p:spPr bwMode="auto">
              <a:xfrm>
                <a:off x="4014" y="1835"/>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4" name="Line 299"/>
              <p:cNvSpPr>
                <a:spLocks noChangeShapeType="1"/>
              </p:cNvSpPr>
              <p:nvPr/>
            </p:nvSpPr>
            <p:spPr bwMode="auto">
              <a:xfrm>
                <a:off x="4023" y="1846"/>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5" name="Line 300"/>
              <p:cNvSpPr>
                <a:spLocks noChangeShapeType="1"/>
              </p:cNvSpPr>
              <p:nvPr/>
            </p:nvSpPr>
            <p:spPr bwMode="auto">
              <a:xfrm>
                <a:off x="4033" y="1858"/>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6" name="Line 301"/>
              <p:cNvSpPr>
                <a:spLocks noChangeShapeType="1"/>
              </p:cNvSpPr>
              <p:nvPr/>
            </p:nvSpPr>
            <p:spPr bwMode="auto">
              <a:xfrm>
                <a:off x="4042" y="1870"/>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7" name="Line 302"/>
              <p:cNvSpPr>
                <a:spLocks noChangeShapeType="1"/>
              </p:cNvSpPr>
              <p:nvPr/>
            </p:nvSpPr>
            <p:spPr bwMode="auto">
              <a:xfrm>
                <a:off x="4052" y="1882"/>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8" name="Line 303"/>
              <p:cNvSpPr>
                <a:spLocks noChangeShapeType="1"/>
              </p:cNvSpPr>
              <p:nvPr/>
            </p:nvSpPr>
            <p:spPr bwMode="auto">
              <a:xfrm>
                <a:off x="4061" y="1894"/>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9" name="Line 304"/>
              <p:cNvSpPr>
                <a:spLocks noChangeShapeType="1"/>
              </p:cNvSpPr>
              <p:nvPr/>
            </p:nvSpPr>
            <p:spPr bwMode="auto">
              <a:xfrm>
                <a:off x="4070" y="1906"/>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0" name="Line 305"/>
              <p:cNvSpPr>
                <a:spLocks noChangeShapeType="1"/>
              </p:cNvSpPr>
              <p:nvPr/>
            </p:nvSpPr>
            <p:spPr bwMode="auto">
              <a:xfrm>
                <a:off x="4080" y="1918"/>
                <a:ext cx="2" cy="2"/>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1" name="Line 306"/>
              <p:cNvSpPr>
                <a:spLocks noChangeShapeType="1"/>
              </p:cNvSpPr>
              <p:nvPr/>
            </p:nvSpPr>
            <p:spPr bwMode="auto">
              <a:xfrm>
                <a:off x="4089" y="1929"/>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2" name="Line 307"/>
              <p:cNvSpPr>
                <a:spLocks noChangeShapeType="1"/>
              </p:cNvSpPr>
              <p:nvPr/>
            </p:nvSpPr>
            <p:spPr bwMode="auto">
              <a:xfrm>
                <a:off x="4098" y="1941"/>
                <a:ext cx="3"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3" name="Line 308"/>
              <p:cNvSpPr>
                <a:spLocks noChangeShapeType="1"/>
              </p:cNvSpPr>
              <p:nvPr/>
            </p:nvSpPr>
            <p:spPr bwMode="auto">
              <a:xfrm>
                <a:off x="4108" y="1953"/>
                <a:ext cx="2" cy="3"/>
              </a:xfrm>
              <a:prstGeom prst="line">
                <a:avLst/>
              </a:prstGeom>
              <a:noFill/>
              <a:ln w="1111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4" name="Line 309"/>
              <p:cNvSpPr>
                <a:spLocks noChangeShapeType="1"/>
              </p:cNvSpPr>
              <p:nvPr/>
            </p:nvSpPr>
            <p:spPr bwMode="auto">
              <a:xfrm>
                <a:off x="750" y="530"/>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5" name="Line 310"/>
              <p:cNvSpPr>
                <a:spLocks noChangeShapeType="1"/>
              </p:cNvSpPr>
              <p:nvPr/>
            </p:nvSpPr>
            <p:spPr bwMode="auto">
              <a:xfrm>
                <a:off x="772" y="530"/>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6" name="Line 311"/>
              <p:cNvSpPr>
                <a:spLocks noChangeShapeType="1"/>
              </p:cNvSpPr>
              <p:nvPr/>
            </p:nvSpPr>
            <p:spPr bwMode="auto">
              <a:xfrm>
                <a:off x="794" y="531"/>
                <a:ext cx="2"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7" name="Line 312"/>
              <p:cNvSpPr>
                <a:spLocks noChangeShapeType="1"/>
              </p:cNvSpPr>
              <p:nvPr/>
            </p:nvSpPr>
            <p:spPr bwMode="auto">
              <a:xfrm>
                <a:off x="815" y="532"/>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8" name="Line 313"/>
              <p:cNvSpPr>
                <a:spLocks noChangeShapeType="1"/>
              </p:cNvSpPr>
              <p:nvPr/>
            </p:nvSpPr>
            <p:spPr bwMode="auto">
              <a:xfrm>
                <a:off x="837" y="533"/>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9" name="Line 314"/>
              <p:cNvSpPr>
                <a:spLocks noChangeShapeType="1"/>
              </p:cNvSpPr>
              <p:nvPr/>
            </p:nvSpPr>
            <p:spPr bwMode="auto">
              <a:xfrm>
                <a:off x="859" y="534"/>
                <a:ext cx="2"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0" name="Line 315"/>
              <p:cNvSpPr>
                <a:spLocks noChangeShapeType="1"/>
              </p:cNvSpPr>
              <p:nvPr/>
            </p:nvSpPr>
            <p:spPr bwMode="auto">
              <a:xfrm>
                <a:off x="880" y="535"/>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1" name="Line 316"/>
              <p:cNvSpPr>
                <a:spLocks noChangeShapeType="1"/>
              </p:cNvSpPr>
              <p:nvPr/>
            </p:nvSpPr>
            <p:spPr bwMode="auto">
              <a:xfrm>
                <a:off x="902" y="537"/>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2" name="Line 317"/>
              <p:cNvSpPr>
                <a:spLocks noChangeShapeType="1"/>
              </p:cNvSpPr>
              <p:nvPr/>
            </p:nvSpPr>
            <p:spPr bwMode="auto">
              <a:xfrm>
                <a:off x="923" y="539"/>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3" name="Line 318"/>
              <p:cNvSpPr>
                <a:spLocks noChangeShapeType="1"/>
              </p:cNvSpPr>
              <p:nvPr/>
            </p:nvSpPr>
            <p:spPr bwMode="auto">
              <a:xfrm>
                <a:off x="945" y="541"/>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4" name="Line 319"/>
              <p:cNvSpPr>
                <a:spLocks noChangeShapeType="1"/>
              </p:cNvSpPr>
              <p:nvPr/>
            </p:nvSpPr>
            <p:spPr bwMode="auto">
              <a:xfrm>
                <a:off x="967" y="543"/>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5" name="Line 320"/>
              <p:cNvSpPr>
                <a:spLocks noChangeShapeType="1"/>
              </p:cNvSpPr>
              <p:nvPr/>
            </p:nvSpPr>
            <p:spPr bwMode="auto">
              <a:xfrm>
                <a:off x="988" y="546"/>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6" name="Line 321"/>
              <p:cNvSpPr>
                <a:spLocks noChangeShapeType="1"/>
              </p:cNvSpPr>
              <p:nvPr/>
            </p:nvSpPr>
            <p:spPr bwMode="auto">
              <a:xfrm>
                <a:off x="1010" y="549"/>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7" name="Line 322"/>
              <p:cNvSpPr>
                <a:spLocks noChangeShapeType="1"/>
              </p:cNvSpPr>
              <p:nvPr/>
            </p:nvSpPr>
            <p:spPr bwMode="auto">
              <a:xfrm>
                <a:off x="1032" y="552"/>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8" name="Line 323"/>
              <p:cNvSpPr>
                <a:spLocks noChangeShapeType="1"/>
              </p:cNvSpPr>
              <p:nvPr/>
            </p:nvSpPr>
            <p:spPr bwMode="auto">
              <a:xfrm>
                <a:off x="1053" y="555"/>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9" name="Line 324"/>
              <p:cNvSpPr>
                <a:spLocks noChangeShapeType="1"/>
              </p:cNvSpPr>
              <p:nvPr/>
            </p:nvSpPr>
            <p:spPr bwMode="auto">
              <a:xfrm>
                <a:off x="1075" y="558"/>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0" name="Line 325"/>
              <p:cNvSpPr>
                <a:spLocks noChangeShapeType="1"/>
              </p:cNvSpPr>
              <p:nvPr/>
            </p:nvSpPr>
            <p:spPr bwMode="auto">
              <a:xfrm>
                <a:off x="1097" y="561"/>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1" name="Line 326"/>
              <p:cNvSpPr>
                <a:spLocks noChangeShapeType="1"/>
              </p:cNvSpPr>
              <p:nvPr/>
            </p:nvSpPr>
            <p:spPr bwMode="auto">
              <a:xfrm>
                <a:off x="1118" y="565"/>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2" name="Line 327"/>
              <p:cNvSpPr>
                <a:spLocks noChangeShapeType="1"/>
              </p:cNvSpPr>
              <p:nvPr/>
            </p:nvSpPr>
            <p:spPr bwMode="auto">
              <a:xfrm>
                <a:off x="1140" y="569"/>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3" name="Line 328"/>
              <p:cNvSpPr>
                <a:spLocks noChangeShapeType="1"/>
              </p:cNvSpPr>
              <p:nvPr/>
            </p:nvSpPr>
            <p:spPr bwMode="auto">
              <a:xfrm>
                <a:off x="1162" y="573"/>
                <a:ext cx="2"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4" name="Line 329"/>
              <p:cNvSpPr>
                <a:spLocks noChangeShapeType="1"/>
              </p:cNvSpPr>
              <p:nvPr/>
            </p:nvSpPr>
            <p:spPr bwMode="auto">
              <a:xfrm>
                <a:off x="1183" y="577"/>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5" name="Line 330"/>
              <p:cNvSpPr>
                <a:spLocks noChangeShapeType="1"/>
              </p:cNvSpPr>
              <p:nvPr/>
            </p:nvSpPr>
            <p:spPr bwMode="auto">
              <a:xfrm>
                <a:off x="1205" y="580"/>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6" name="Line 331"/>
              <p:cNvSpPr>
                <a:spLocks noChangeShapeType="1"/>
              </p:cNvSpPr>
              <p:nvPr/>
            </p:nvSpPr>
            <p:spPr bwMode="auto">
              <a:xfrm>
                <a:off x="1226" y="585"/>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7" name="Line 332"/>
              <p:cNvSpPr>
                <a:spLocks noChangeShapeType="1"/>
              </p:cNvSpPr>
              <p:nvPr/>
            </p:nvSpPr>
            <p:spPr bwMode="auto">
              <a:xfrm>
                <a:off x="1248" y="590"/>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8" name="Line 333"/>
              <p:cNvSpPr>
                <a:spLocks noChangeShapeType="1"/>
              </p:cNvSpPr>
              <p:nvPr/>
            </p:nvSpPr>
            <p:spPr bwMode="auto">
              <a:xfrm>
                <a:off x="1270" y="594"/>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9" name="Line 334"/>
              <p:cNvSpPr>
                <a:spLocks noChangeShapeType="1"/>
              </p:cNvSpPr>
              <p:nvPr/>
            </p:nvSpPr>
            <p:spPr bwMode="auto">
              <a:xfrm>
                <a:off x="1291" y="599"/>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0" name="Line 335"/>
              <p:cNvSpPr>
                <a:spLocks noChangeShapeType="1"/>
              </p:cNvSpPr>
              <p:nvPr/>
            </p:nvSpPr>
            <p:spPr bwMode="auto">
              <a:xfrm>
                <a:off x="1313" y="604"/>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1" name="Line 336"/>
              <p:cNvSpPr>
                <a:spLocks noChangeShapeType="1"/>
              </p:cNvSpPr>
              <p:nvPr/>
            </p:nvSpPr>
            <p:spPr bwMode="auto">
              <a:xfrm>
                <a:off x="1335" y="609"/>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2" name="Line 337"/>
              <p:cNvSpPr>
                <a:spLocks noChangeShapeType="1"/>
              </p:cNvSpPr>
              <p:nvPr/>
            </p:nvSpPr>
            <p:spPr bwMode="auto">
              <a:xfrm>
                <a:off x="1356" y="615"/>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3" name="Line 338"/>
              <p:cNvSpPr>
                <a:spLocks noChangeShapeType="1"/>
              </p:cNvSpPr>
              <p:nvPr/>
            </p:nvSpPr>
            <p:spPr bwMode="auto">
              <a:xfrm>
                <a:off x="1378" y="620"/>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4" name="Line 339"/>
              <p:cNvSpPr>
                <a:spLocks noChangeShapeType="1"/>
              </p:cNvSpPr>
              <p:nvPr/>
            </p:nvSpPr>
            <p:spPr bwMode="auto">
              <a:xfrm>
                <a:off x="1400" y="626"/>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5" name="Line 340"/>
              <p:cNvSpPr>
                <a:spLocks noChangeShapeType="1"/>
              </p:cNvSpPr>
              <p:nvPr/>
            </p:nvSpPr>
            <p:spPr bwMode="auto">
              <a:xfrm>
                <a:off x="1421" y="631"/>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6" name="Line 341"/>
              <p:cNvSpPr>
                <a:spLocks noChangeShapeType="1"/>
              </p:cNvSpPr>
              <p:nvPr/>
            </p:nvSpPr>
            <p:spPr bwMode="auto">
              <a:xfrm>
                <a:off x="1443" y="63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7" name="Line 342"/>
              <p:cNvSpPr>
                <a:spLocks noChangeShapeType="1"/>
              </p:cNvSpPr>
              <p:nvPr/>
            </p:nvSpPr>
            <p:spPr bwMode="auto">
              <a:xfrm>
                <a:off x="1465" y="643"/>
                <a:ext cx="2"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8" name="Line 343"/>
              <p:cNvSpPr>
                <a:spLocks noChangeShapeType="1"/>
              </p:cNvSpPr>
              <p:nvPr/>
            </p:nvSpPr>
            <p:spPr bwMode="auto">
              <a:xfrm>
                <a:off x="1486" y="649"/>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9" name="Line 344"/>
              <p:cNvSpPr>
                <a:spLocks noChangeShapeType="1"/>
              </p:cNvSpPr>
              <p:nvPr/>
            </p:nvSpPr>
            <p:spPr bwMode="auto">
              <a:xfrm>
                <a:off x="1508" y="655"/>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0" name="Line 345"/>
              <p:cNvSpPr>
                <a:spLocks noChangeShapeType="1"/>
              </p:cNvSpPr>
              <p:nvPr/>
            </p:nvSpPr>
            <p:spPr bwMode="auto">
              <a:xfrm>
                <a:off x="1529" y="661"/>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1" name="Line 346"/>
              <p:cNvSpPr>
                <a:spLocks noChangeShapeType="1"/>
              </p:cNvSpPr>
              <p:nvPr/>
            </p:nvSpPr>
            <p:spPr bwMode="auto">
              <a:xfrm>
                <a:off x="1551" y="668"/>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2" name="Line 347"/>
              <p:cNvSpPr>
                <a:spLocks noChangeShapeType="1"/>
              </p:cNvSpPr>
              <p:nvPr/>
            </p:nvSpPr>
            <p:spPr bwMode="auto">
              <a:xfrm>
                <a:off x="1573" y="674"/>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3" name="Line 348"/>
              <p:cNvSpPr>
                <a:spLocks noChangeShapeType="1"/>
              </p:cNvSpPr>
              <p:nvPr/>
            </p:nvSpPr>
            <p:spPr bwMode="auto">
              <a:xfrm>
                <a:off x="1594" y="681"/>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4" name="Line 349"/>
              <p:cNvSpPr>
                <a:spLocks noChangeShapeType="1"/>
              </p:cNvSpPr>
              <p:nvPr/>
            </p:nvSpPr>
            <p:spPr bwMode="auto">
              <a:xfrm>
                <a:off x="1616" y="687"/>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5" name="Line 350"/>
              <p:cNvSpPr>
                <a:spLocks noChangeShapeType="1"/>
              </p:cNvSpPr>
              <p:nvPr/>
            </p:nvSpPr>
            <p:spPr bwMode="auto">
              <a:xfrm>
                <a:off x="1638" y="694"/>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6" name="Line 351"/>
              <p:cNvSpPr>
                <a:spLocks noChangeShapeType="1"/>
              </p:cNvSpPr>
              <p:nvPr/>
            </p:nvSpPr>
            <p:spPr bwMode="auto">
              <a:xfrm>
                <a:off x="1659" y="701"/>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7" name="Line 352"/>
              <p:cNvSpPr>
                <a:spLocks noChangeShapeType="1"/>
              </p:cNvSpPr>
              <p:nvPr/>
            </p:nvSpPr>
            <p:spPr bwMode="auto">
              <a:xfrm>
                <a:off x="1681" y="709"/>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8" name="Line 353"/>
              <p:cNvSpPr>
                <a:spLocks noChangeShapeType="1"/>
              </p:cNvSpPr>
              <p:nvPr/>
            </p:nvSpPr>
            <p:spPr bwMode="auto">
              <a:xfrm>
                <a:off x="1703" y="716"/>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9" name="Line 354"/>
              <p:cNvSpPr>
                <a:spLocks noChangeShapeType="1"/>
              </p:cNvSpPr>
              <p:nvPr/>
            </p:nvSpPr>
            <p:spPr bwMode="auto">
              <a:xfrm>
                <a:off x="1724" y="723"/>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0" name="Line 355"/>
              <p:cNvSpPr>
                <a:spLocks noChangeShapeType="1"/>
              </p:cNvSpPr>
              <p:nvPr/>
            </p:nvSpPr>
            <p:spPr bwMode="auto">
              <a:xfrm>
                <a:off x="1746" y="731"/>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1" name="Line 356"/>
              <p:cNvSpPr>
                <a:spLocks noChangeShapeType="1"/>
              </p:cNvSpPr>
              <p:nvPr/>
            </p:nvSpPr>
            <p:spPr bwMode="auto">
              <a:xfrm>
                <a:off x="1767" y="738"/>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2" name="Line 357"/>
              <p:cNvSpPr>
                <a:spLocks noChangeShapeType="1"/>
              </p:cNvSpPr>
              <p:nvPr/>
            </p:nvSpPr>
            <p:spPr bwMode="auto">
              <a:xfrm>
                <a:off x="1789" y="746"/>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3" name="Line 358"/>
              <p:cNvSpPr>
                <a:spLocks noChangeShapeType="1"/>
              </p:cNvSpPr>
              <p:nvPr/>
            </p:nvSpPr>
            <p:spPr bwMode="auto">
              <a:xfrm>
                <a:off x="1811" y="754"/>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4" name="Line 359"/>
              <p:cNvSpPr>
                <a:spLocks noChangeShapeType="1"/>
              </p:cNvSpPr>
              <p:nvPr/>
            </p:nvSpPr>
            <p:spPr bwMode="auto">
              <a:xfrm>
                <a:off x="1832" y="761"/>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5" name="Line 360"/>
              <p:cNvSpPr>
                <a:spLocks noChangeShapeType="1"/>
              </p:cNvSpPr>
              <p:nvPr/>
            </p:nvSpPr>
            <p:spPr bwMode="auto">
              <a:xfrm>
                <a:off x="1854" y="770"/>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6" name="Line 361"/>
              <p:cNvSpPr>
                <a:spLocks noChangeShapeType="1"/>
              </p:cNvSpPr>
              <p:nvPr/>
            </p:nvSpPr>
            <p:spPr bwMode="auto">
              <a:xfrm>
                <a:off x="1876" y="778"/>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7" name="Line 362"/>
              <p:cNvSpPr>
                <a:spLocks noChangeShapeType="1"/>
              </p:cNvSpPr>
              <p:nvPr/>
            </p:nvSpPr>
            <p:spPr bwMode="auto">
              <a:xfrm>
                <a:off x="1897" y="786"/>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8" name="Line 363"/>
              <p:cNvSpPr>
                <a:spLocks noChangeShapeType="1"/>
              </p:cNvSpPr>
              <p:nvPr/>
            </p:nvSpPr>
            <p:spPr bwMode="auto">
              <a:xfrm>
                <a:off x="1919" y="794"/>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9" name="Line 364"/>
              <p:cNvSpPr>
                <a:spLocks noChangeShapeType="1"/>
              </p:cNvSpPr>
              <p:nvPr/>
            </p:nvSpPr>
            <p:spPr bwMode="auto">
              <a:xfrm>
                <a:off x="1941" y="803"/>
                <a:ext cx="2"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0" name="Line 365"/>
              <p:cNvSpPr>
                <a:spLocks noChangeShapeType="1"/>
              </p:cNvSpPr>
              <p:nvPr/>
            </p:nvSpPr>
            <p:spPr bwMode="auto">
              <a:xfrm>
                <a:off x="1962" y="811"/>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1" name="Line 366"/>
              <p:cNvSpPr>
                <a:spLocks noChangeShapeType="1"/>
              </p:cNvSpPr>
              <p:nvPr/>
            </p:nvSpPr>
            <p:spPr bwMode="auto">
              <a:xfrm>
                <a:off x="1984" y="819"/>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2" name="Line 367"/>
              <p:cNvSpPr>
                <a:spLocks noChangeShapeType="1"/>
              </p:cNvSpPr>
              <p:nvPr/>
            </p:nvSpPr>
            <p:spPr bwMode="auto">
              <a:xfrm>
                <a:off x="2006" y="828"/>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3" name="Line 368"/>
              <p:cNvSpPr>
                <a:spLocks noChangeShapeType="1"/>
              </p:cNvSpPr>
              <p:nvPr/>
            </p:nvSpPr>
            <p:spPr bwMode="auto">
              <a:xfrm>
                <a:off x="2027" y="83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4" name="Line 369"/>
              <p:cNvSpPr>
                <a:spLocks noChangeShapeType="1"/>
              </p:cNvSpPr>
              <p:nvPr/>
            </p:nvSpPr>
            <p:spPr bwMode="auto">
              <a:xfrm>
                <a:off x="2049" y="846"/>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5" name="Line 370"/>
              <p:cNvSpPr>
                <a:spLocks noChangeShapeType="1"/>
              </p:cNvSpPr>
              <p:nvPr/>
            </p:nvSpPr>
            <p:spPr bwMode="auto">
              <a:xfrm>
                <a:off x="2070" y="854"/>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6" name="Line 371"/>
              <p:cNvSpPr>
                <a:spLocks noChangeShapeType="1"/>
              </p:cNvSpPr>
              <p:nvPr/>
            </p:nvSpPr>
            <p:spPr bwMode="auto">
              <a:xfrm>
                <a:off x="2092" y="863"/>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7" name="Line 372"/>
              <p:cNvSpPr>
                <a:spLocks noChangeShapeType="1"/>
              </p:cNvSpPr>
              <p:nvPr/>
            </p:nvSpPr>
            <p:spPr bwMode="auto">
              <a:xfrm>
                <a:off x="2114" y="872"/>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8" name="Line 373"/>
              <p:cNvSpPr>
                <a:spLocks noChangeShapeType="1"/>
              </p:cNvSpPr>
              <p:nvPr/>
            </p:nvSpPr>
            <p:spPr bwMode="auto">
              <a:xfrm>
                <a:off x="2135" y="881"/>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9" name="Line 374"/>
              <p:cNvSpPr>
                <a:spLocks noChangeShapeType="1"/>
              </p:cNvSpPr>
              <p:nvPr/>
            </p:nvSpPr>
            <p:spPr bwMode="auto">
              <a:xfrm>
                <a:off x="2157" y="890"/>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0" name="Line 375"/>
              <p:cNvSpPr>
                <a:spLocks noChangeShapeType="1"/>
              </p:cNvSpPr>
              <p:nvPr/>
            </p:nvSpPr>
            <p:spPr bwMode="auto">
              <a:xfrm>
                <a:off x="2179" y="900"/>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1" name="Line 376"/>
              <p:cNvSpPr>
                <a:spLocks noChangeShapeType="1"/>
              </p:cNvSpPr>
              <p:nvPr/>
            </p:nvSpPr>
            <p:spPr bwMode="auto">
              <a:xfrm>
                <a:off x="2200" y="909"/>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2" name="Line 377"/>
              <p:cNvSpPr>
                <a:spLocks noChangeShapeType="1"/>
              </p:cNvSpPr>
              <p:nvPr/>
            </p:nvSpPr>
            <p:spPr bwMode="auto">
              <a:xfrm>
                <a:off x="2222" y="918"/>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3" name="Line 378"/>
              <p:cNvSpPr>
                <a:spLocks noChangeShapeType="1"/>
              </p:cNvSpPr>
              <p:nvPr/>
            </p:nvSpPr>
            <p:spPr bwMode="auto">
              <a:xfrm>
                <a:off x="2244" y="928"/>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4" name="Line 379"/>
              <p:cNvSpPr>
                <a:spLocks noChangeShapeType="1"/>
              </p:cNvSpPr>
              <p:nvPr/>
            </p:nvSpPr>
            <p:spPr bwMode="auto">
              <a:xfrm>
                <a:off x="2265" y="937"/>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5" name="Line 380"/>
              <p:cNvSpPr>
                <a:spLocks noChangeShapeType="1"/>
              </p:cNvSpPr>
              <p:nvPr/>
            </p:nvSpPr>
            <p:spPr bwMode="auto">
              <a:xfrm>
                <a:off x="2287" y="94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6" name="Line 381"/>
              <p:cNvSpPr>
                <a:spLocks noChangeShapeType="1"/>
              </p:cNvSpPr>
              <p:nvPr/>
            </p:nvSpPr>
            <p:spPr bwMode="auto">
              <a:xfrm>
                <a:off x="2308" y="95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7" name="Line 382"/>
              <p:cNvSpPr>
                <a:spLocks noChangeShapeType="1"/>
              </p:cNvSpPr>
              <p:nvPr/>
            </p:nvSpPr>
            <p:spPr bwMode="auto">
              <a:xfrm>
                <a:off x="2330" y="96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8" name="Line 383"/>
              <p:cNvSpPr>
                <a:spLocks noChangeShapeType="1"/>
              </p:cNvSpPr>
              <p:nvPr/>
            </p:nvSpPr>
            <p:spPr bwMode="auto">
              <a:xfrm>
                <a:off x="2352" y="97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9" name="Line 384"/>
              <p:cNvSpPr>
                <a:spLocks noChangeShapeType="1"/>
              </p:cNvSpPr>
              <p:nvPr/>
            </p:nvSpPr>
            <p:spPr bwMode="auto">
              <a:xfrm>
                <a:off x="2373" y="98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0" name="Line 385"/>
              <p:cNvSpPr>
                <a:spLocks noChangeShapeType="1"/>
              </p:cNvSpPr>
              <p:nvPr/>
            </p:nvSpPr>
            <p:spPr bwMode="auto">
              <a:xfrm>
                <a:off x="2395" y="99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1" name="Line 386"/>
              <p:cNvSpPr>
                <a:spLocks noChangeShapeType="1"/>
              </p:cNvSpPr>
              <p:nvPr/>
            </p:nvSpPr>
            <p:spPr bwMode="auto">
              <a:xfrm>
                <a:off x="2417" y="1006"/>
                <a:ext cx="2"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2" name="Line 387"/>
              <p:cNvSpPr>
                <a:spLocks noChangeShapeType="1"/>
              </p:cNvSpPr>
              <p:nvPr/>
            </p:nvSpPr>
            <p:spPr bwMode="auto">
              <a:xfrm>
                <a:off x="2438" y="101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3" name="Line 388"/>
              <p:cNvSpPr>
                <a:spLocks noChangeShapeType="1"/>
              </p:cNvSpPr>
              <p:nvPr/>
            </p:nvSpPr>
            <p:spPr bwMode="auto">
              <a:xfrm>
                <a:off x="2460" y="1027"/>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4" name="Line 389"/>
              <p:cNvSpPr>
                <a:spLocks noChangeShapeType="1"/>
              </p:cNvSpPr>
              <p:nvPr/>
            </p:nvSpPr>
            <p:spPr bwMode="auto">
              <a:xfrm>
                <a:off x="2482" y="1038"/>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5" name="Line 390"/>
              <p:cNvSpPr>
                <a:spLocks noChangeShapeType="1"/>
              </p:cNvSpPr>
              <p:nvPr/>
            </p:nvSpPr>
            <p:spPr bwMode="auto">
              <a:xfrm>
                <a:off x="2503" y="1048"/>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6" name="Line 391"/>
              <p:cNvSpPr>
                <a:spLocks noChangeShapeType="1"/>
              </p:cNvSpPr>
              <p:nvPr/>
            </p:nvSpPr>
            <p:spPr bwMode="auto">
              <a:xfrm>
                <a:off x="2525" y="1058"/>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7" name="Line 392"/>
              <p:cNvSpPr>
                <a:spLocks noChangeShapeType="1"/>
              </p:cNvSpPr>
              <p:nvPr/>
            </p:nvSpPr>
            <p:spPr bwMode="auto">
              <a:xfrm>
                <a:off x="2547" y="1069"/>
                <a:ext cx="2"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8" name="Line 393"/>
              <p:cNvSpPr>
                <a:spLocks noChangeShapeType="1"/>
              </p:cNvSpPr>
              <p:nvPr/>
            </p:nvSpPr>
            <p:spPr bwMode="auto">
              <a:xfrm>
                <a:off x="2568" y="1080"/>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9" name="Line 394"/>
              <p:cNvSpPr>
                <a:spLocks noChangeShapeType="1"/>
              </p:cNvSpPr>
              <p:nvPr/>
            </p:nvSpPr>
            <p:spPr bwMode="auto">
              <a:xfrm>
                <a:off x="2590" y="1090"/>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0" name="Line 395"/>
              <p:cNvSpPr>
                <a:spLocks noChangeShapeType="1"/>
              </p:cNvSpPr>
              <p:nvPr/>
            </p:nvSpPr>
            <p:spPr bwMode="auto">
              <a:xfrm>
                <a:off x="2611" y="1101"/>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1" name="Line 396"/>
              <p:cNvSpPr>
                <a:spLocks noChangeShapeType="1"/>
              </p:cNvSpPr>
              <p:nvPr/>
            </p:nvSpPr>
            <p:spPr bwMode="auto">
              <a:xfrm>
                <a:off x="2633" y="1112"/>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2" name="Line 397"/>
              <p:cNvSpPr>
                <a:spLocks noChangeShapeType="1"/>
              </p:cNvSpPr>
              <p:nvPr/>
            </p:nvSpPr>
            <p:spPr bwMode="auto">
              <a:xfrm>
                <a:off x="2655" y="1122"/>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3" name="Line 398"/>
              <p:cNvSpPr>
                <a:spLocks noChangeShapeType="1"/>
              </p:cNvSpPr>
              <p:nvPr/>
            </p:nvSpPr>
            <p:spPr bwMode="auto">
              <a:xfrm>
                <a:off x="2676" y="1133"/>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4" name="Line 399"/>
              <p:cNvSpPr>
                <a:spLocks noChangeShapeType="1"/>
              </p:cNvSpPr>
              <p:nvPr/>
            </p:nvSpPr>
            <p:spPr bwMode="auto">
              <a:xfrm>
                <a:off x="2698" y="1144"/>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5" name="Line 400"/>
              <p:cNvSpPr>
                <a:spLocks noChangeShapeType="1"/>
              </p:cNvSpPr>
              <p:nvPr/>
            </p:nvSpPr>
            <p:spPr bwMode="auto">
              <a:xfrm>
                <a:off x="2720" y="1155"/>
                <a:ext cx="2"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6" name="Line 401"/>
              <p:cNvSpPr>
                <a:spLocks noChangeShapeType="1"/>
              </p:cNvSpPr>
              <p:nvPr/>
            </p:nvSpPr>
            <p:spPr bwMode="auto">
              <a:xfrm>
                <a:off x="2741" y="1166"/>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7" name="Line 402"/>
              <p:cNvSpPr>
                <a:spLocks noChangeShapeType="1"/>
              </p:cNvSpPr>
              <p:nvPr/>
            </p:nvSpPr>
            <p:spPr bwMode="auto">
              <a:xfrm>
                <a:off x="2763" y="1177"/>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8" name="Line 403"/>
              <p:cNvSpPr>
                <a:spLocks noChangeShapeType="1"/>
              </p:cNvSpPr>
              <p:nvPr/>
            </p:nvSpPr>
            <p:spPr bwMode="auto">
              <a:xfrm>
                <a:off x="2785" y="1188"/>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9" name="Line 404"/>
              <p:cNvSpPr>
                <a:spLocks noChangeShapeType="1"/>
              </p:cNvSpPr>
              <p:nvPr/>
            </p:nvSpPr>
            <p:spPr bwMode="auto">
              <a:xfrm>
                <a:off x="2806" y="1200"/>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0" name="Line 405"/>
              <p:cNvSpPr>
                <a:spLocks noChangeShapeType="1"/>
              </p:cNvSpPr>
              <p:nvPr/>
            </p:nvSpPr>
            <p:spPr bwMode="auto">
              <a:xfrm>
                <a:off x="2828" y="1211"/>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 name="Group 607"/>
            <p:cNvGrpSpPr>
              <a:grpSpLocks/>
            </p:cNvGrpSpPr>
            <p:nvPr/>
          </p:nvGrpSpPr>
          <p:grpSpPr bwMode="auto">
            <a:xfrm>
              <a:off x="1100138" y="796925"/>
              <a:ext cx="5464175" cy="4603750"/>
              <a:chOff x="693" y="502"/>
              <a:chExt cx="3442" cy="2900"/>
            </a:xfrm>
          </p:grpSpPr>
          <p:sp>
            <p:nvSpPr>
              <p:cNvPr id="1001" name="Line 407"/>
              <p:cNvSpPr>
                <a:spLocks noChangeShapeType="1"/>
              </p:cNvSpPr>
              <p:nvPr/>
            </p:nvSpPr>
            <p:spPr bwMode="auto">
              <a:xfrm>
                <a:off x="2850" y="1222"/>
                <a:ext cx="2"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2" name="Line 408"/>
              <p:cNvSpPr>
                <a:spLocks noChangeShapeType="1"/>
              </p:cNvSpPr>
              <p:nvPr/>
            </p:nvSpPr>
            <p:spPr bwMode="auto">
              <a:xfrm>
                <a:off x="2871" y="1233"/>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3" name="Line 409"/>
              <p:cNvSpPr>
                <a:spLocks noChangeShapeType="1"/>
              </p:cNvSpPr>
              <p:nvPr/>
            </p:nvSpPr>
            <p:spPr bwMode="auto">
              <a:xfrm>
                <a:off x="2893" y="1245"/>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4" name="Line 410"/>
              <p:cNvSpPr>
                <a:spLocks noChangeShapeType="1"/>
              </p:cNvSpPr>
              <p:nvPr/>
            </p:nvSpPr>
            <p:spPr bwMode="auto">
              <a:xfrm>
                <a:off x="2914" y="1256"/>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5" name="Line 411"/>
              <p:cNvSpPr>
                <a:spLocks noChangeShapeType="1"/>
              </p:cNvSpPr>
              <p:nvPr/>
            </p:nvSpPr>
            <p:spPr bwMode="auto">
              <a:xfrm>
                <a:off x="2936" y="1268"/>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6" name="Line 412"/>
              <p:cNvSpPr>
                <a:spLocks noChangeShapeType="1"/>
              </p:cNvSpPr>
              <p:nvPr/>
            </p:nvSpPr>
            <p:spPr bwMode="auto">
              <a:xfrm>
                <a:off x="2958" y="1279"/>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7" name="Line 413"/>
              <p:cNvSpPr>
                <a:spLocks noChangeShapeType="1"/>
              </p:cNvSpPr>
              <p:nvPr/>
            </p:nvSpPr>
            <p:spPr bwMode="auto">
              <a:xfrm>
                <a:off x="2979" y="1291"/>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8" name="Line 414"/>
              <p:cNvSpPr>
                <a:spLocks noChangeShapeType="1"/>
              </p:cNvSpPr>
              <p:nvPr/>
            </p:nvSpPr>
            <p:spPr bwMode="auto">
              <a:xfrm>
                <a:off x="3001" y="1303"/>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9" name="Line 415"/>
              <p:cNvSpPr>
                <a:spLocks noChangeShapeType="1"/>
              </p:cNvSpPr>
              <p:nvPr/>
            </p:nvSpPr>
            <p:spPr bwMode="auto">
              <a:xfrm>
                <a:off x="3023" y="1315"/>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0" name="Line 416"/>
              <p:cNvSpPr>
                <a:spLocks noChangeShapeType="1"/>
              </p:cNvSpPr>
              <p:nvPr/>
            </p:nvSpPr>
            <p:spPr bwMode="auto">
              <a:xfrm>
                <a:off x="3044" y="1326"/>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1" name="Line 417"/>
              <p:cNvSpPr>
                <a:spLocks noChangeShapeType="1"/>
              </p:cNvSpPr>
              <p:nvPr/>
            </p:nvSpPr>
            <p:spPr bwMode="auto">
              <a:xfrm>
                <a:off x="3066" y="1338"/>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2" name="Line 418"/>
              <p:cNvSpPr>
                <a:spLocks noChangeShapeType="1"/>
              </p:cNvSpPr>
              <p:nvPr/>
            </p:nvSpPr>
            <p:spPr bwMode="auto">
              <a:xfrm>
                <a:off x="3088" y="1350"/>
                <a:ext cx="2"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3" name="Line 419"/>
              <p:cNvSpPr>
                <a:spLocks noChangeShapeType="1"/>
              </p:cNvSpPr>
              <p:nvPr/>
            </p:nvSpPr>
            <p:spPr bwMode="auto">
              <a:xfrm>
                <a:off x="3109" y="1362"/>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4" name="Line 420"/>
              <p:cNvSpPr>
                <a:spLocks noChangeShapeType="1"/>
              </p:cNvSpPr>
              <p:nvPr/>
            </p:nvSpPr>
            <p:spPr bwMode="auto">
              <a:xfrm>
                <a:off x="3131" y="1374"/>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5" name="Line 421"/>
              <p:cNvSpPr>
                <a:spLocks noChangeShapeType="1"/>
              </p:cNvSpPr>
              <p:nvPr/>
            </p:nvSpPr>
            <p:spPr bwMode="auto">
              <a:xfrm>
                <a:off x="3152" y="1386"/>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6" name="Line 422"/>
              <p:cNvSpPr>
                <a:spLocks noChangeShapeType="1"/>
              </p:cNvSpPr>
              <p:nvPr/>
            </p:nvSpPr>
            <p:spPr bwMode="auto">
              <a:xfrm>
                <a:off x="3174" y="1398"/>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7" name="Line 423"/>
              <p:cNvSpPr>
                <a:spLocks noChangeShapeType="1"/>
              </p:cNvSpPr>
              <p:nvPr/>
            </p:nvSpPr>
            <p:spPr bwMode="auto">
              <a:xfrm>
                <a:off x="3196" y="1411"/>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8" name="Line 424"/>
              <p:cNvSpPr>
                <a:spLocks noChangeShapeType="1"/>
              </p:cNvSpPr>
              <p:nvPr/>
            </p:nvSpPr>
            <p:spPr bwMode="auto">
              <a:xfrm>
                <a:off x="3217" y="1423"/>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9" name="Line 425"/>
              <p:cNvSpPr>
                <a:spLocks noChangeShapeType="1"/>
              </p:cNvSpPr>
              <p:nvPr/>
            </p:nvSpPr>
            <p:spPr bwMode="auto">
              <a:xfrm>
                <a:off x="3239" y="1434"/>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0" name="Line 426"/>
              <p:cNvSpPr>
                <a:spLocks noChangeShapeType="1"/>
              </p:cNvSpPr>
              <p:nvPr/>
            </p:nvSpPr>
            <p:spPr bwMode="auto">
              <a:xfrm>
                <a:off x="3261" y="1447"/>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1" name="Line 427"/>
              <p:cNvSpPr>
                <a:spLocks noChangeShapeType="1"/>
              </p:cNvSpPr>
              <p:nvPr/>
            </p:nvSpPr>
            <p:spPr bwMode="auto">
              <a:xfrm>
                <a:off x="3282" y="1460"/>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2" name="Line 428"/>
              <p:cNvSpPr>
                <a:spLocks noChangeShapeType="1"/>
              </p:cNvSpPr>
              <p:nvPr/>
            </p:nvSpPr>
            <p:spPr bwMode="auto">
              <a:xfrm>
                <a:off x="3304" y="1472"/>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3" name="Line 429"/>
              <p:cNvSpPr>
                <a:spLocks noChangeShapeType="1"/>
              </p:cNvSpPr>
              <p:nvPr/>
            </p:nvSpPr>
            <p:spPr bwMode="auto">
              <a:xfrm>
                <a:off x="3326" y="1484"/>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4" name="Line 430"/>
              <p:cNvSpPr>
                <a:spLocks noChangeShapeType="1"/>
              </p:cNvSpPr>
              <p:nvPr/>
            </p:nvSpPr>
            <p:spPr bwMode="auto">
              <a:xfrm>
                <a:off x="3347" y="1496"/>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5" name="Line 431"/>
              <p:cNvSpPr>
                <a:spLocks noChangeShapeType="1"/>
              </p:cNvSpPr>
              <p:nvPr/>
            </p:nvSpPr>
            <p:spPr bwMode="auto">
              <a:xfrm>
                <a:off x="3369" y="1508"/>
                <a:ext cx="3" cy="3"/>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6" name="Line 432"/>
              <p:cNvSpPr>
                <a:spLocks noChangeShapeType="1"/>
              </p:cNvSpPr>
              <p:nvPr/>
            </p:nvSpPr>
            <p:spPr bwMode="auto">
              <a:xfrm>
                <a:off x="3391" y="1521"/>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7" name="Line 433"/>
              <p:cNvSpPr>
                <a:spLocks noChangeShapeType="1"/>
              </p:cNvSpPr>
              <p:nvPr/>
            </p:nvSpPr>
            <p:spPr bwMode="auto">
              <a:xfrm>
                <a:off x="3412" y="1534"/>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8" name="Line 434"/>
              <p:cNvSpPr>
                <a:spLocks noChangeShapeType="1"/>
              </p:cNvSpPr>
              <p:nvPr/>
            </p:nvSpPr>
            <p:spPr bwMode="auto">
              <a:xfrm>
                <a:off x="3434" y="154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9" name="Line 435"/>
              <p:cNvSpPr>
                <a:spLocks noChangeShapeType="1"/>
              </p:cNvSpPr>
              <p:nvPr/>
            </p:nvSpPr>
            <p:spPr bwMode="auto">
              <a:xfrm>
                <a:off x="3455" y="1559"/>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0" name="Line 436"/>
              <p:cNvSpPr>
                <a:spLocks noChangeShapeType="1"/>
              </p:cNvSpPr>
              <p:nvPr/>
            </p:nvSpPr>
            <p:spPr bwMode="auto">
              <a:xfrm>
                <a:off x="3477" y="1572"/>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1" name="Line 437"/>
              <p:cNvSpPr>
                <a:spLocks noChangeShapeType="1"/>
              </p:cNvSpPr>
              <p:nvPr/>
            </p:nvSpPr>
            <p:spPr bwMode="auto">
              <a:xfrm>
                <a:off x="3499" y="1585"/>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2" name="Line 438"/>
              <p:cNvSpPr>
                <a:spLocks noChangeShapeType="1"/>
              </p:cNvSpPr>
              <p:nvPr/>
            </p:nvSpPr>
            <p:spPr bwMode="auto">
              <a:xfrm>
                <a:off x="3520" y="159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3" name="Line 439"/>
              <p:cNvSpPr>
                <a:spLocks noChangeShapeType="1"/>
              </p:cNvSpPr>
              <p:nvPr/>
            </p:nvSpPr>
            <p:spPr bwMode="auto">
              <a:xfrm>
                <a:off x="3542" y="1610"/>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4" name="Line 440"/>
              <p:cNvSpPr>
                <a:spLocks noChangeShapeType="1"/>
              </p:cNvSpPr>
              <p:nvPr/>
            </p:nvSpPr>
            <p:spPr bwMode="auto">
              <a:xfrm>
                <a:off x="3564" y="1623"/>
                <a:ext cx="2"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5" name="Line 441"/>
              <p:cNvSpPr>
                <a:spLocks noChangeShapeType="1"/>
              </p:cNvSpPr>
              <p:nvPr/>
            </p:nvSpPr>
            <p:spPr bwMode="auto">
              <a:xfrm>
                <a:off x="3585" y="1636"/>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6" name="Line 442"/>
              <p:cNvSpPr>
                <a:spLocks noChangeShapeType="1"/>
              </p:cNvSpPr>
              <p:nvPr/>
            </p:nvSpPr>
            <p:spPr bwMode="auto">
              <a:xfrm>
                <a:off x="3607" y="1649"/>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7" name="Line 443"/>
              <p:cNvSpPr>
                <a:spLocks noChangeShapeType="1"/>
              </p:cNvSpPr>
              <p:nvPr/>
            </p:nvSpPr>
            <p:spPr bwMode="auto">
              <a:xfrm>
                <a:off x="3629" y="1661"/>
                <a:ext cx="2"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8" name="Line 444"/>
              <p:cNvSpPr>
                <a:spLocks noChangeShapeType="1"/>
              </p:cNvSpPr>
              <p:nvPr/>
            </p:nvSpPr>
            <p:spPr bwMode="auto">
              <a:xfrm>
                <a:off x="3650" y="1674"/>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9" name="Line 445"/>
              <p:cNvSpPr>
                <a:spLocks noChangeShapeType="1"/>
              </p:cNvSpPr>
              <p:nvPr/>
            </p:nvSpPr>
            <p:spPr bwMode="auto">
              <a:xfrm>
                <a:off x="3672" y="1687"/>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0" name="Line 446"/>
              <p:cNvSpPr>
                <a:spLocks noChangeShapeType="1"/>
              </p:cNvSpPr>
              <p:nvPr/>
            </p:nvSpPr>
            <p:spPr bwMode="auto">
              <a:xfrm>
                <a:off x="3694" y="1700"/>
                <a:ext cx="2" cy="3"/>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1" name="Line 447"/>
              <p:cNvSpPr>
                <a:spLocks noChangeShapeType="1"/>
              </p:cNvSpPr>
              <p:nvPr/>
            </p:nvSpPr>
            <p:spPr bwMode="auto">
              <a:xfrm>
                <a:off x="3715" y="1714"/>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2" name="Line 448"/>
              <p:cNvSpPr>
                <a:spLocks noChangeShapeType="1"/>
              </p:cNvSpPr>
              <p:nvPr/>
            </p:nvSpPr>
            <p:spPr bwMode="auto">
              <a:xfrm>
                <a:off x="3737" y="172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3" name="Line 449"/>
              <p:cNvSpPr>
                <a:spLocks noChangeShapeType="1"/>
              </p:cNvSpPr>
              <p:nvPr/>
            </p:nvSpPr>
            <p:spPr bwMode="auto">
              <a:xfrm>
                <a:off x="3758" y="1740"/>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4" name="Line 450"/>
              <p:cNvSpPr>
                <a:spLocks noChangeShapeType="1"/>
              </p:cNvSpPr>
              <p:nvPr/>
            </p:nvSpPr>
            <p:spPr bwMode="auto">
              <a:xfrm>
                <a:off x="3780" y="1753"/>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5" name="Line 451"/>
              <p:cNvSpPr>
                <a:spLocks noChangeShapeType="1"/>
              </p:cNvSpPr>
              <p:nvPr/>
            </p:nvSpPr>
            <p:spPr bwMode="auto">
              <a:xfrm>
                <a:off x="3802" y="1766"/>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6" name="Line 452"/>
              <p:cNvSpPr>
                <a:spLocks noChangeShapeType="1"/>
              </p:cNvSpPr>
              <p:nvPr/>
            </p:nvSpPr>
            <p:spPr bwMode="auto">
              <a:xfrm>
                <a:off x="3823" y="1779"/>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7" name="Line 453"/>
              <p:cNvSpPr>
                <a:spLocks noChangeShapeType="1"/>
              </p:cNvSpPr>
              <p:nvPr/>
            </p:nvSpPr>
            <p:spPr bwMode="auto">
              <a:xfrm>
                <a:off x="3845" y="1793"/>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8" name="Line 454"/>
              <p:cNvSpPr>
                <a:spLocks noChangeShapeType="1"/>
              </p:cNvSpPr>
              <p:nvPr/>
            </p:nvSpPr>
            <p:spPr bwMode="auto">
              <a:xfrm>
                <a:off x="3867" y="1806"/>
                <a:ext cx="2"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9" name="Line 455"/>
              <p:cNvSpPr>
                <a:spLocks noChangeShapeType="1"/>
              </p:cNvSpPr>
              <p:nvPr/>
            </p:nvSpPr>
            <p:spPr bwMode="auto">
              <a:xfrm>
                <a:off x="3888" y="1819"/>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0" name="Line 456"/>
              <p:cNvSpPr>
                <a:spLocks noChangeShapeType="1"/>
              </p:cNvSpPr>
              <p:nvPr/>
            </p:nvSpPr>
            <p:spPr bwMode="auto">
              <a:xfrm>
                <a:off x="3910" y="1832"/>
                <a:ext cx="3" cy="3"/>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1" name="Line 457"/>
              <p:cNvSpPr>
                <a:spLocks noChangeShapeType="1"/>
              </p:cNvSpPr>
              <p:nvPr/>
            </p:nvSpPr>
            <p:spPr bwMode="auto">
              <a:xfrm>
                <a:off x="3932" y="1846"/>
                <a:ext cx="2"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2" name="Line 458"/>
              <p:cNvSpPr>
                <a:spLocks noChangeShapeType="1"/>
              </p:cNvSpPr>
              <p:nvPr/>
            </p:nvSpPr>
            <p:spPr bwMode="auto">
              <a:xfrm>
                <a:off x="3953" y="1860"/>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3" name="Line 459"/>
              <p:cNvSpPr>
                <a:spLocks noChangeShapeType="1"/>
              </p:cNvSpPr>
              <p:nvPr/>
            </p:nvSpPr>
            <p:spPr bwMode="auto">
              <a:xfrm>
                <a:off x="3975" y="1873"/>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4" name="Line 460"/>
              <p:cNvSpPr>
                <a:spLocks noChangeShapeType="1"/>
              </p:cNvSpPr>
              <p:nvPr/>
            </p:nvSpPr>
            <p:spPr bwMode="auto">
              <a:xfrm>
                <a:off x="3996" y="1886"/>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5" name="Line 461"/>
              <p:cNvSpPr>
                <a:spLocks noChangeShapeType="1"/>
              </p:cNvSpPr>
              <p:nvPr/>
            </p:nvSpPr>
            <p:spPr bwMode="auto">
              <a:xfrm>
                <a:off x="4018" y="1900"/>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6" name="Line 462"/>
              <p:cNvSpPr>
                <a:spLocks noChangeShapeType="1"/>
              </p:cNvSpPr>
              <p:nvPr/>
            </p:nvSpPr>
            <p:spPr bwMode="auto">
              <a:xfrm>
                <a:off x="4040" y="1913"/>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7" name="Line 463"/>
              <p:cNvSpPr>
                <a:spLocks noChangeShapeType="1"/>
              </p:cNvSpPr>
              <p:nvPr/>
            </p:nvSpPr>
            <p:spPr bwMode="auto">
              <a:xfrm>
                <a:off x="4044" y="1916"/>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8" name="Line 464"/>
              <p:cNvSpPr>
                <a:spLocks noChangeShapeType="1"/>
              </p:cNvSpPr>
              <p:nvPr/>
            </p:nvSpPr>
            <p:spPr bwMode="auto">
              <a:xfrm>
                <a:off x="4066" y="1930"/>
                <a:ext cx="2"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9" name="Line 465"/>
              <p:cNvSpPr>
                <a:spLocks noChangeShapeType="1"/>
              </p:cNvSpPr>
              <p:nvPr/>
            </p:nvSpPr>
            <p:spPr bwMode="auto">
              <a:xfrm>
                <a:off x="4087" y="1943"/>
                <a:ext cx="3" cy="2"/>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0" name="Line 466"/>
              <p:cNvSpPr>
                <a:spLocks noChangeShapeType="1"/>
              </p:cNvSpPr>
              <p:nvPr/>
            </p:nvSpPr>
            <p:spPr bwMode="auto">
              <a:xfrm>
                <a:off x="4109" y="1957"/>
                <a:ext cx="3" cy="1"/>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1" name="Freeform 467"/>
              <p:cNvSpPr>
                <a:spLocks/>
              </p:cNvSpPr>
              <p:nvPr/>
            </p:nvSpPr>
            <p:spPr bwMode="auto">
              <a:xfrm>
                <a:off x="693" y="502"/>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2" name="Freeform 468"/>
              <p:cNvSpPr>
                <a:spLocks/>
              </p:cNvSpPr>
              <p:nvPr/>
            </p:nvSpPr>
            <p:spPr bwMode="auto">
              <a:xfrm>
                <a:off x="829" y="535"/>
                <a:ext cx="46" cy="41"/>
              </a:xfrm>
              <a:custGeom>
                <a:avLst/>
                <a:gdLst>
                  <a:gd name="T0" fmla="*/ 48 w 94"/>
                  <a:gd name="T1" fmla="*/ 0 h 81"/>
                  <a:gd name="T2" fmla="*/ 94 w 94"/>
                  <a:gd name="T3" fmla="*/ 81 h 81"/>
                  <a:gd name="T4" fmla="*/ 0 w 94"/>
                  <a:gd name="T5" fmla="*/ 81 h 81"/>
                  <a:gd name="T6" fmla="*/ 48 w 94"/>
                  <a:gd name="T7" fmla="*/ 0 h 81"/>
                </a:gdLst>
                <a:ahLst/>
                <a:cxnLst>
                  <a:cxn ang="0">
                    <a:pos x="T0" y="T1"/>
                  </a:cxn>
                  <a:cxn ang="0">
                    <a:pos x="T2" y="T3"/>
                  </a:cxn>
                  <a:cxn ang="0">
                    <a:pos x="T4" y="T5"/>
                  </a:cxn>
                  <a:cxn ang="0">
                    <a:pos x="T6" y="T7"/>
                  </a:cxn>
                </a:cxnLst>
                <a:rect l="0" t="0" r="r" b="b"/>
                <a:pathLst>
                  <a:path w="94" h="81">
                    <a:moveTo>
                      <a:pt x="48" y="0"/>
                    </a:moveTo>
                    <a:lnTo>
                      <a:pt x="94" y="81"/>
                    </a:lnTo>
                    <a:lnTo>
                      <a:pt x="0" y="81"/>
                    </a:lnTo>
                    <a:lnTo>
                      <a:pt x="48"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3" name="Freeform 469"/>
              <p:cNvSpPr>
                <a:spLocks/>
              </p:cNvSpPr>
              <p:nvPr/>
            </p:nvSpPr>
            <p:spPr bwMode="auto">
              <a:xfrm>
                <a:off x="965" y="567"/>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4" name="Freeform 470"/>
              <p:cNvSpPr>
                <a:spLocks/>
              </p:cNvSpPr>
              <p:nvPr/>
            </p:nvSpPr>
            <p:spPr bwMode="auto">
              <a:xfrm>
                <a:off x="1101" y="596"/>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5" name="Freeform 471"/>
              <p:cNvSpPr>
                <a:spLocks/>
              </p:cNvSpPr>
              <p:nvPr/>
            </p:nvSpPr>
            <p:spPr bwMode="auto">
              <a:xfrm>
                <a:off x="1236" y="623"/>
                <a:ext cx="46" cy="40"/>
              </a:xfrm>
              <a:custGeom>
                <a:avLst/>
                <a:gdLst>
                  <a:gd name="T0" fmla="*/ 47 w 93"/>
                  <a:gd name="T1" fmla="*/ 0 h 80"/>
                  <a:gd name="T2" fmla="*/ 93 w 93"/>
                  <a:gd name="T3" fmla="*/ 80 h 80"/>
                  <a:gd name="T4" fmla="*/ 0 w 93"/>
                  <a:gd name="T5" fmla="*/ 80 h 80"/>
                  <a:gd name="T6" fmla="*/ 47 w 93"/>
                  <a:gd name="T7" fmla="*/ 0 h 80"/>
                </a:gdLst>
                <a:ahLst/>
                <a:cxnLst>
                  <a:cxn ang="0">
                    <a:pos x="T0" y="T1"/>
                  </a:cxn>
                  <a:cxn ang="0">
                    <a:pos x="T2" y="T3"/>
                  </a:cxn>
                  <a:cxn ang="0">
                    <a:pos x="T4" y="T5"/>
                  </a:cxn>
                  <a:cxn ang="0">
                    <a:pos x="T6" y="T7"/>
                  </a:cxn>
                </a:cxnLst>
                <a:rect l="0" t="0" r="r" b="b"/>
                <a:pathLst>
                  <a:path w="93" h="80">
                    <a:moveTo>
                      <a:pt x="47" y="0"/>
                    </a:moveTo>
                    <a:lnTo>
                      <a:pt x="93" y="80"/>
                    </a:lnTo>
                    <a:lnTo>
                      <a:pt x="0" y="80"/>
                    </a:lnTo>
                    <a:lnTo>
                      <a:pt x="47"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6" name="Freeform 472"/>
              <p:cNvSpPr>
                <a:spLocks/>
              </p:cNvSpPr>
              <p:nvPr/>
            </p:nvSpPr>
            <p:spPr bwMode="auto">
              <a:xfrm>
                <a:off x="1372" y="648"/>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7" name="Freeform 473"/>
              <p:cNvSpPr>
                <a:spLocks/>
              </p:cNvSpPr>
              <p:nvPr/>
            </p:nvSpPr>
            <p:spPr bwMode="auto">
              <a:xfrm>
                <a:off x="1508" y="671"/>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8" name="Freeform 474"/>
              <p:cNvSpPr>
                <a:spLocks/>
              </p:cNvSpPr>
              <p:nvPr/>
            </p:nvSpPr>
            <p:spPr bwMode="auto">
              <a:xfrm>
                <a:off x="1644" y="691"/>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475"/>
              <p:cNvSpPr>
                <a:spLocks/>
              </p:cNvSpPr>
              <p:nvPr/>
            </p:nvSpPr>
            <p:spPr bwMode="auto">
              <a:xfrm>
                <a:off x="1779" y="709"/>
                <a:ext cx="47" cy="40"/>
              </a:xfrm>
              <a:custGeom>
                <a:avLst/>
                <a:gdLst>
                  <a:gd name="T0" fmla="*/ 47 w 93"/>
                  <a:gd name="T1" fmla="*/ 0 h 81"/>
                  <a:gd name="T2" fmla="*/ 93 w 93"/>
                  <a:gd name="T3" fmla="*/ 81 h 81"/>
                  <a:gd name="T4" fmla="*/ 0 w 93"/>
                  <a:gd name="T5" fmla="*/ 81 h 81"/>
                  <a:gd name="T6" fmla="*/ 47 w 93"/>
                  <a:gd name="T7" fmla="*/ 0 h 81"/>
                </a:gdLst>
                <a:ahLst/>
                <a:cxnLst>
                  <a:cxn ang="0">
                    <a:pos x="T0" y="T1"/>
                  </a:cxn>
                  <a:cxn ang="0">
                    <a:pos x="T2" y="T3"/>
                  </a:cxn>
                  <a:cxn ang="0">
                    <a:pos x="T4" y="T5"/>
                  </a:cxn>
                  <a:cxn ang="0">
                    <a:pos x="T6" y="T7"/>
                  </a:cxn>
                </a:cxnLst>
                <a:rect l="0" t="0" r="r" b="b"/>
                <a:pathLst>
                  <a:path w="93" h="81">
                    <a:moveTo>
                      <a:pt x="47" y="0"/>
                    </a:moveTo>
                    <a:lnTo>
                      <a:pt x="93" y="81"/>
                    </a:lnTo>
                    <a:lnTo>
                      <a:pt x="0" y="81"/>
                    </a:lnTo>
                    <a:lnTo>
                      <a:pt x="47"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476"/>
              <p:cNvSpPr>
                <a:spLocks/>
              </p:cNvSpPr>
              <p:nvPr/>
            </p:nvSpPr>
            <p:spPr bwMode="auto">
              <a:xfrm>
                <a:off x="1915" y="724"/>
                <a:ext cx="47"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477"/>
              <p:cNvSpPr>
                <a:spLocks/>
              </p:cNvSpPr>
              <p:nvPr/>
            </p:nvSpPr>
            <p:spPr bwMode="auto">
              <a:xfrm>
                <a:off x="2052" y="736"/>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478"/>
              <p:cNvSpPr>
                <a:spLocks/>
              </p:cNvSpPr>
              <p:nvPr/>
            </p:nvSpPr>
            <p:spPr bwMode="auto">
              <a:xfrm>
                <a:off x="2187" y="746"/>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479"/>
              <p:cNvSpPr>
                <a:spLocks/>
              </p:cNvSpPr>
              <p:nvPr/>
            </p:nvSpPr>
            <p:spPr bwMode="auto">
              <a:xfrm>
                <a:off x="2323" y="752"/>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480"/>
              <p:cNvSpPr>
                <a:spLocks/>
              </p:cNvSpPr>
              <p:nvPr/>
            </p:nvSpPr>
            <p:spPr bwMode="auto">
              <a:xfrm>
                <a:off x="2459" y="756"/>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481"/>
              <p:cNvSpPr>
                <a:spLocks/>
              </p:cNvSpPr>
              <p:nvPr/>
            </p:nvSpPr>
            <p:spPr bwMode="auto">
              <a:xfrm>
                <a:off x="2595" y="756"/>
                <a:ext cx="46" cy="40"/>
              </a:xfrm>
              <a:custGeom>
                <a:avLst/>
                <a:gdLst>
                  <a:gd name="T0" fmla="*/ 47 w 93"/>
                  <a:gd name="T1" fmla="*/ 0 h 79"/>
                  <a:gd name="T2" fmla="*/ 93 w 93"/>
                  <a:gd name="T3" fmla="*/ 79 h 79"/>
                  <a:gd name="T4" fmla="*/ 0 w 93"/>
                  <a:gd name="T5" fmla="*/ 79 h 79"/>
                  <a:gd name="T6" fmla="*/ 47 w 93"/>
                  <a:gd name="T7" fmla="*/ 0 h 79"/>
                </a:gdLst>
                <a:ahLst/>
                <a:cxnLst>
                  <a:cxn ang="0">
                    <a:pos x="T0" y="T1"/>
                  </a:cxn>
                  <a:cxn ang="0">
                    <a:pos x="T2" y="T3"/>
                  </a:cxn>
                  <a:cxn ang="0">
                    <a:pos x="T4" y="T5"/>
                  </a:cxn>
                  <a:cxn ang="0">
                    <a:pos x="T6" y="T7"/>
                  </a:cxn>
                </a:cxnLst>
                <a:rect l="0" t="0" r="r" b="b"/>
                <a:pathLst>
                  <a:path w="93" h="79">
                    <a:moveTo>
                      <a:pt x="47" y="0"/>
                    </a:moveTo>
                    <a:lnTo>
                      <a:pt x="93" y="79"/>
                    </a:lnTo>
                    <a:lnTo>
                      <a:pt x="0" y="79"/>
                    </a:lnTo>
                    <a:lnTo>
                      <a:pt x="47"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6" name="Freeform 482"/>
              <p:cNvSpPr>
                <a:spLocks/>
              </p:cNvSpPr>
              <p:nvPr/>
            </p:nvSpPr>
            <p:spPr bwMode="auto">
              <a:xfrm>
                <a:off x="2730" y="753"/>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7" name="Freeform 483"/>
              <p:cNvSpPr>
                <a:spLocks/>
              </p:cNvSpPr>
              <p:nvPr/>
            </p:nvSpPr>
            <p:spPr bwMode="auto">
              <a:xfrm>
                <a:off x="2866" y="747"/>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8" name="Freeform 484"/>
              <p:cNvSpPr>
                <a:spLocks/>
              </p:cNvSpPr>
              <p:nvPr/>
            </p:nvSpPr>
            <p:spPr bwMode="auto">
              <a:xfrm>
                <a:off x="3002" y="737"/>
                <a:ext cx="46" cy="40"/>
              </a:xfrm>
              <a:custGeom>
                <a:avLst/>
                <a:gdLst>
                  <a:gd name="T0" fmla="*/ 48 w 94"/>
                  <a:gd name="T1" fmla="*/ 0 h 81"/>
                  <a:gd name="T2" fmla="*/ 94 w 94"/>
                  <a:gd name="T3" fmla="*/ 81 h 81"/>
                  <a:gd name="T4" fmla="*/ 0 w 94"/>
                  <a:gd name="T5" fmla="*/ 81 h 81"/>
                  <a:gd name="T6" fmla="*/ 48 w 94"/>
                  <a:gd name="T7" fmla="*/ 0 h 81"/>
                </a:gdLst>
                <a:ahLst/>
                <a:cxnLst>
                  <a:cxn ang="0">
                    <a:pos x="T0" y="T1"/>
                  </a:cxn>
                  <a:cxn ang="0">
                    <a:pos x="T2" y="T3"/>
                  </a:cxn>
                  <a:cxn ang="0">
                    <a:pos x="T4" y="T5"/>
                  </a:cxn>
                  <a:cxn ang="0">
                    <a:pos x="T6" y="T7"/>
                  </a:cxn>
                </a:cxnLst>
                <a:rect l="0" t="0" r="r" b="b"/>
                <a:pathLst>
                  <a:path w="94" h="81">
                    <a:moveTo>
                      <a:pt x="48" y="0"/>
                    </a:moveTo>
                    <a:lnTo>
                      <a:pt x="94" y="81"/>
                    </a:lnTo>
                    <a:lnTo>
                      <a:pt x="0" y="81"/>
                    </a:lnTo>
                    <a:lnTo>
                      <a:pt x="48"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9" name="Freeform 485"/>
              <p:cNvSpPr>
                <a:spLocks/>
              </p:cNvSpPr>
              <p:nvPr/>
            </p:nvSpPr>
            <p:spPr bwMode="auto">
              <a:xfrm>
                <a:off x="3138" y="723"/>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0" name="Freeform 486"/>
              <p:cNvSpPr>
                <a:spLocks/>
              </p:cNvSpPr>
              <p:nvPr/>
            </p:nvSpPr>
            <p:spPr bwMode="auto">
              <a:xfrm>
                <a:off x="3274" y="705"/>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1" name="Freeform 487"/>
              <p:cNvSpPr>
                <a:spLocks/>
              </p:cNvSpPr>
              <p:nvPr/>
            </p:nvSpPr>
            <p:spPr bwMode="auto">
              <a:xfrm>
                <a:off x="3409" y="682"/>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2" name="Freeform 488"/>
              <p:cNvSpPr>
                <a:spLocks/>
              </p:cNvSpPr>
              <p:nvPr/>
            </p:nvSpPr>
            <p:spPr bwMode="auto">
              <a:xfrm>
                <a:off x="3546" y="657"/>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3" name="Freeform 489"/>
              <p:cNvSpPr>
                <a:spLocks/>
              </p:cNvSpPr>
              <p:nvPr/>
            </p:nvSpPr>
            <p:spPr bwMode="auto">
              <a:xfrm>
                <a:off x="3681" y="625"/>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4" name="Freeform 490"/>
              <p:cNvSpPr>
                <a:spLocks/>
              </p:cNvSpPr>
              <p:nvPr/>
            </p:nvSpPr>
            <p:spPr bwMode="auto">
              <a:xfrm>
                <a:off x="3817" y="590"/>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5" name="Freeform 491"/>
              <p:cNvSpPr>
                <a:spLocks/>
              </p:cNvSpPr>
              <p:nvPr/>
            </p:nvSpPr>
            <p:spPr bwMode="auto">
              <a:xfrm>
                <a:off x="3953" y="548"/>
                <a:ext cx="46" cy="41"/>
              </a:xfrm>
              <a:custGeom>
                <a:avLst/>
                <a:gdLst>
                  <a:gd name="T0" fmla="*/ 47 w 94"/>
                  <a:gd name="T1" fmla="*/ 0 h 81"/>
                  <a:gd name="T2" fmla="*/ 94 w 94"/>
                  <a:gd name="T3" fmla="*/ 81 h 81"/>
                  <a:gd name="T4" fmla="*/ 0 w 94"/>
                  <a:gd name="T5" fmla="*/ 81 h 81"/>
                  <a:gd name="T6" fmla="*/ 47 w 94"/>
                  <a:gd name="T7" fmla="*/ 0 h 81"/>
                </a:gdLst>
                <a:ahLst/>
                <a:cxnLst>
                  <a:cxn ang="0">
                    <a:pos x="T0" y="T1"/>
                  </a:cxn>
                  <a:cxn ang="0">
                    <a:pos x="T2" y="T3"/>
                  </a:cxn>
                  <a:cxn ang="0">
                    <a:pos x="T4" y="T5"/>
                  </a:cxn>
                  <a:cxn ang="0">
                    <a:pos x="T6" y="T7"/>
                  </a:cxn>
                </a:cxnLst>
                <a:rect l="0" t="0" r="r" b="b"/>
                <a:pathLst>
                  <a:path w="94" h="81">
                    <a:moveTo>
                      <a:pt x="47" y="0"/>
                    </a:moveTo>
                    <a:lnTo>
                      <a:pt x="94" y="81"/>
                    </a:lnTo>
                    <a:lnTo>
                      <a:pt x="0" y="81"/>
                    </a:lnTo>
                    <a:lnTo>
                      <a:pt x="47"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6" name="Freeform 492"/>
              <p:cNvSpPr>
                <a:spLocks/>
              </p:cNvSpPr>
              <p:nvPr/>
            </p:nvSpPr>
            <p:spPr bwMode="auto">
              <a:xfrm>
                <a:off x="717" y="529"/>
                <a:ext cx="3327" cy="255"/>
              </a:xfrm>
              <a:custGeom>
                <a:avLst/>
                <a:gdLst>
                  <a:gd name="T0" fmla="*/ 67 w 6654"/>
                  <a:gd name="T1" fmla="*/ 18 h 509"/>
                  <a:gd name="T2" fmla="*/ 202 w 6654"/>
                  <a:gd name="T3" fmla="*/ 50 h 509"/>
                  <a:gd name="T4" fmla="*/ 339 w 6654"/>
                  <a:gd name="T5" fmla="*/ 83 h 509"/>
                  <a:gd name="T6" fmla="*/ 474 w 6654"/>
                  <a:gd name="T7" fmla="*/ 114 h 509"/>
                  <a:gd name="T8" fmla="*/ 610 w 6654"/>
                  <a:gd name="T9" fmla="*/ 145 h 509"/>
                  <a:gd name="T10" fmla="*/ 747 w 6654"/>
                  <a:gd name="T11" fmla="*/ 174 h 509"/>
                  <a:gd name="T12" fmla="*/ 882 w 6654"/>
                  <a:gd name="T13" fmla="*/ 202 h 509"/>
                  <a:gd name="T14" fmla="*/ 1018 w 6654"/>
                  <a:gd name="T15" fmla="*/ 229 h 509"/>
                  <a:gd name="T16" fmla="*/ 1153 w 6654"/>
                  <a:gd name="T17" fmla="*/ 255 h 509"/>
                  <a:gd name="T18" fmla="*/ 1290 w 6654"/>
                  <a:gd name="T19" fmla="*/ 280 h 509"/>
                  <a:gd name="T20" fmla="*/ 1425 w 6654"/>
                  <a:gd name="T21" fmla="*/ 304 h 509"/>
                  <a:gd name="T22" fmla="*/ 1561 w 6654"/>
                  <a:gd name="T23" fmla="*/ 326 h 509"/>
                  <a:gd name="T24" fmla="*/ 1697 w 6654"/>
                  <a:gd name="T25" fmla="*/ 347 h 509"/>
                  <a:gd name="T26" fmla="*/ 1833 w 6654"/>
                  <a:gd name="T27" fmla="*/ 368 h 509"/>
                  <a:gd name="T28" fmla="*/ 1968 w 6654"/>
                  <a:gd name="T29" fmla="*/ 386 h 509"/>
                  <a:gd name="T30" fmla="*/ 2104 w 6654"/>
                  <a:gd name="T31" fmla="*/ 405 h 509"/>
                  <a:gd name="T32" fmla="*/ 2241 w 6654"/>
                  <a:gd name="T33" fmla="*/ 421 h 509"/>
                  <a:gd name="T34" fmla="*/ 2376 w 6654"/>
                  <a:gd name="T35" fmla="*/ 437 h 509"/>
                  <a:gd name="T36" fmla="*/ 2511 w 6654"/>
                  <a:gd name="T37" fmla="*/ 449 h 509"/>
                  <a:gd name="T38" fmla="*/ 2647 w 6654"/>
                  <a:gd name="T39" fmla="*/ 462 h 509"/>
                  <a:gd name="T40" fmla="*/ 2784 w 6654"/>
                  <a:gd name="T41" fmla="*/ 473 h 509"/>
                  <a:gd name="T42" fmla="*/ 2919 w 6654"/>
                  <a:gd name="T43" fmla="*/ 483 h 509"/>
                  <a:gd name="T44" fmla="*/ 3055 w 6654"/>
                  <a:gd name="T45" fmla="*/ 491 h 509"/>
                  <a:gd name="T46" fmla="*/ 3191 w 6654"/>
                  <a:gd name="T47" fmla="*/ 498 h 509"/>
                  <a:gd name="T48" fmla="*/ 3327 w 6654"/>
                  <a:gd name="T49" fmla="*/ 502 h 509"/>
                  <a:gd name="T50" fmla="*/ 3462 w 6654"/>
                  <a:gd name="T51" fmla="*/ 507 h 509"/>
                  <a:gd name="T52" fmla="*/ 3598 w 6654"/>
                  <a:gd name="T53" fmla="*/ 508 h 509"/>
                  <a:gd name="T54" fmla="*/ 3734 w 6654"/>
                  <a:gd name="T55" fmla="*/ 509 h 509"/>
                  <a:gd name="T56" fmla="*/ 3870 w 6654"/>
                  <a:gd name="T57" fmla="*/ 508 h 509"/>
                  <a:gd name="T58" fmla="*/ 4005 w 6654"/>
                  <a:gd name="T59" fmla="*/ 504 h 509"/>
                  <a:gd name="T60" fmla="*/ 4142 w 6654"/>
                  <a:gd name="T61" fmla="*/ 500 h 509"/>
                  <a:gd name="T62" fmla="*/ 4278 w 6654"/>
                  <a:gd name="T63" fmla="*/ 493 h 509"/>
                  <a:gd name="T64" fmla="*/ 4413 w 6654"/>
                  <a:gd name="T65" fmla="*/ 486 h 509"/>
                  <a:gd name="T66" fmla="*/ 4548 w 6654"/>
                  <a:gd name="T67" fmla="*/ 474 h 509"/>
                  <a:gd name="T68" fmla="*/ 4685 w 6654"/>
                  <a:gd name="T69" fmla="*/ 463 h 509"/>
                  <a:gd name="T70" fmla="*/ 4821 w 6654"/>
                  <a:gd name="T71" fmla="*/ 449 h 509"/>
                  <a:gd name="T72" fmla="*/ 4956 w 6654"/>
                  <a:gd name="T73" fmla="*/ 433 h 509"/>
                  <a:gd name="T74" fmla="*/ 5093 w 6654"/>
                  <a:gd name="T75" fmla="*/ 416 h 509"/>
                  <a:gd name="T76" fmla="*/ 5228 w 6654"/>
                  <a:gd name="T77" fmla="*/ 395 h 509"/>
                  <a:gd name="T78" fmla="*/ 5364 w 6654"/>
                  <a:gd name="T79" fmla="*/ 372 h 509"/>
                  <a:gd name="T80" fmla="*/ 5499 w 6654"/>
                  <a:gd name="T81" fmla="*/ 349 h 509"/>
                  <a:gd name="T82" fmla="*/ 5636 w 6654"/>
                  <a:gd name="T83" fmla="*/ 322 h 509"/>
                  <a:gd name="T84" fmla="*/ 5772 w 6654"/>
                  <a:gd name="T85" fmla="*/ 294 h 509"/>
                  <a:gd name="T86" fmla="*/ 5907 w 6654"/>
                  <a:gd name="T87" fmla="*/ 262 h 509"/>
                  <a:gd name="T88" fmla="*/ 6042 w 6654"/>
                  <a:gd name="T89" fmla="*/ 229 h 509"/>
                  <a:gd name="T90" fmla="*/ 6179 w 6654"/>
                  <a:gd name="T91" fmla="*/ 194 h 509"/>
                  <a:gd name="T92" fmla="*/ 6315 w 6654"/>
                  <a:gd name="T93" fmla="*/ 155 h 509"/>
                  <a:gd name="T94" fmla="*/ 6450 w 6654"/>
                  <a:gd name="T95" fmla="*/ 114 h 509"/>
                  <a:gd name="T96" fmla="*/ 6587 w 6654"/>
                  <a:gd name="T97" fmla="*/ 71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54" h="509">
                    <a:moveTo>
                      <a:pt x="0" y="0"/>
                    </a:moveTo>
                    <a:lnTo>
                      <a:pt x="67" y="18"/>
                    </a:lnTo>
                    <a:lnTo>
                      <a:pt x="135" y="35"/>
                    </a:lnTo>
                    <a:lnTo>
                      <a:pt x="202" y="50"/>
                    </a:lnTo>
                    <a:lnTo>
                      <a:pt x="271" y="67"/>
                    </a:lnTo>
                    <a:lnTo>
                      <a:pt x="339" y="83"/>
                    </a:lnTo>
                    <a:lnTo>
                      <a:pt x="406" y="99"/>
                    </a:lnTo>
                    <a:lnTo>
                      <a:pt x="474" y="114"/>
                    </a:lnTo>
                    <a:lnTo>
                      <a:pt x="543" y="129"/>
                    </a:lnTo>
                    <a:lnTo>
                      <a:pt x="610" y="145"/>
                    </a:lnTo>
                    <a:lnTo>
                      <a:pt x="678" y="159"/>
                    </a:lnTo>
                    <a:lnTo>
                      <a:pt x="747" y="174"/>
                    </a:lnTo>
                    <a:lnTo>
                      <a:pt x="814" y="188"/>
                    </a:lnTo>
                    <a:lnTo>
                      <a:pt x="882" y="202"/>
                    </a:lnTo>
                    <a:lnTo>
                      <a:pt x="949" y="216"/>
                    </a:lnTo>
                    <a:lnTo>
                      <a:pt x="1018" y="229"/>
                    </a:lnTo>
                    <a:lnTo>
                      <a:pt x="1086" y="243"/>
                    </a:lnTo>
                    <a:lnTo>
                      <a:pt x="1153" y="255"/>
                    </a:lnTo>
                    <a:lnTo>
                      <a:pt x="1221" y="268"/>
                    </a:lnTo>
                    <a:lnTo>
                      <a:pt x="1290" y="280"/>
                    </a:lnTo>
                    <a:lnTo>
                      <a:pt x="1357" y="291"/>
                    </a:lnTo>
                    <a:lnTo>
                      <a:pt x="1425" y="304"/>
                    </a:lnTo>
                    <a:lnTo>
                      <a:pt x="1494" y="315"/>
                    </a:lnTo>
                    <a:lnTo>
                      <a:pt x="1561" y="326"/>
                    </a:lnTo>
                    <a:lnTo>
                      <a:pt x="1629" y="338"/>
                    </a:lnTo>
                    <a:lnTo>
                      <a:pt x="1697" y="347"/>
                    </a:lnTo>
                    <a:lnTo>
                      <a:pt x="1764" y="359"/>
                    </a:lnTo>
                    <a:lnTo>
                      <a:pt x="1833" y="368"/>
                    </a:lnTo>
                    <a:lnTo>
                      <a:pt x="1900" y="378"/>
                    </a:lnTo>
                    <a:lnTo>
                      <a:pt x="1968" y="386"/>
                    </a:lnTo>
                    <a:lnTo>
                      <a:pt x="2037" y="396"/>
                    </a:lnTo>
                    <a:lnTo>
                      <a:pt x="2104" y="405"/>
                    </a:lnTo>
                    <a:lnTo>
                      <a:pt x="2172" y="413"/>
                    </a:lnTo>
                    <a:lnTo>
                      <a:pt x="2241" y="421"/>
                    </a:lnTo>
                    <a:lnTo>
                      <a:pt x="2308" y="428"/>
                    </a:lnTo>
                    <a:lnTo>
                      <a:pt x="2376" y="437"/>
                    </a:lnTo>
                    <a:lnTo>
                      <a:pt x="2444" y="444"/>
                    </a:lnTo>
                    <a:lnTo>
                      <a:pt x="2511" y="449"/>
                    </a:lnTo>
                    <a:lnTo>
                      <a:pt x="2580" y="456"/>
                    </a:lnTo>
                    <a:lnTo>
                      <a:pt x="2647" y="462"/>
                    </a:lnTo>
                    <a:lnTo>
                      <a:pt x="2715" y="467"/>
                    </a:lnTo>
                    <a:lnTo>
                      <a:pt x="2784" y="473"/>
                    </a:lnTo>
                    <a:lnTo>
                      <a:pt x="2851" y="479"/>
                    </a:lnTo>
                    <a:lnTo>
                      <a:pt x="2919" y="483"/>
                    </a:lnTo>
                    <a:lnTo>
                      <a:pt x="2988" y="487"/>
                    </a:lnTo>
                    <a:lnTo>
                      <a:pt x="3055" y="491"/>
                    </a:lnTo>
                    <a:lnTo>
                      <a:pt x="3123" y="494"/>
                    </a:lnTo>
                    <a:lnTo>
                      <a:pt x="3191" y="498"/>
                    </a:lnTo>
                    <a:lnTo>
                      <a:pt x="3258" y="501"/>
                    </a:lnTo>
                    <a:lnTo>
                      <a:pt x="3327" y="502"/>
                    </a:lnTo>
                    <a:lnTo>
                      <a:pt x="3395" y="505"/>
                    </a:lnTo>
                    <a:lnTo>
                      <a:pt x="3462" y="507"/>
                    </a:lnTo>
                    <a:lnTo>
                      <a:pt x="3531" y="508"/>
                    </a:lnTo>
                    <a:lnTo>
                      <a:pt x="3598" y="508"/>
                    </a:lnTo>
                    <a:lnTo>
                      <a:pt x="3666" y="509"/>
                    </a:lnTo>
                    <a:lnTo>
                      <a:pt x="3734" y="509"/>
                    </a:lnTo>
                    <a:lnTo>
                      <a:pt x="3802" y="508"/>
                    </a:lnTo>
                    <a:lnTo>
                      <a:pt x="3870" y="508"/>
                    </a:lnTo>
                    <a:lnTo>
                      <a:pt x="3938" y="507"/>
                    </a:lnTo>
                    <a:lnTo>
                      <a:pt x="4005" y="504"/>
                    </a:lnTo>
                    <a:lnTo>
                      <a:pt x="4074" y="502"/>
                    </a:lnTo>
                    <a:lnTo>
                      <a:pt x="4142" y="500"/>
                    </a:lnTo>
                    <a:lnTo>
                      <a:pt x="4209" y="497"/>
                    </a:lnTo>
                    <a:lnTo>
                      <a:pt x="4278" y="493"/>
                    </a:lnTo>
                    <a:lnTo>
                      <a:pt x="4345" y="490"/>
                    </a:lnTo>
                    <a:lnTo>
                      <a:pt x="4413" y="486"/>
                    </a:lnTo>
                    <a:lnTo>
                      <a:pt x="4481" y="480"/>
                    </a:lnTo>
                    <a:lnTo>
                      <a:pt x="4548" y="474"/>
                    </a:lnTo>
                    <a:lnTo>
                      <a:pt x="4617" y="469"/>
                    </a:lnTo>
                    <a:lnTo>
                      <a:pt x="4685" y="463"/>
                    </a:lnTo>
                    <a:lnTo>
                      <a:pt x="4752" y="456"/>
                    </a:lnTo>
                    <a:lnTo>
                      <a:pt x="4821" y="449"/>
                    </a:lnTo>
                    <a:lnTo>
                      <a:pt x="4889" y="441"/>
                    </a:lnTo>
                    <a:lnTo>
                      <a:pt x="4956" y="433"/>
                    </a:lnTo>
                    <a:lnTo>
                      <a:pt x="5025" y="424"/>
                    </a:lnTo>
                    <a:lnTo>
                      <a:pt x="5093" y="416"/>
                    </a:lnTo>
                    <a:lnTo>
                      <a:pt x="5160" y="406"/>
                    </a:lnTo>
                    <a:lnTo>
                      <a:pt x="5228" y="395"/>
                    </a:lnTo>
                    <a:lnTo>
                      <a:pt x="5295" y="385"/>
                    </a:lnTo>
                    <a:lnTo>
                      <a:pt x="5364" y="372"/>
                    </a:lnTo>
                    <a:lnTo>
                      <a:pt x="5432" y="361"/>
                    </a:lnTo>
                    <a:lnTo>
                      <a:pt x="5499" y="349"/>
                    </a:lnTo>
                    <a:lnTo>
                      <a:pt x="5568" y="336"/>
                    </a:lnTo>
                    <a:lnTo>
                      <a:pt x="5636" y="322"/>
                    </a:lnTo>
                    <a:lnTo>
                      <a:pt x="5703" y="308"/>
                    </a:lnTo>
                    <a:lnTo>
                      <a:pt x="5772" y="294"/>
                    </a:lnTo>
                    <a:lnTo>
                      <a:pt x="5840" y="279"/>
                    </a:lnTo>
                    <a:lnTo>
                      <a:pt x="5907" y="262"/>
                    </a:lnTo>
                    <a:lnTo>
                      <a:pt x="5975" y="247"/>
                    </a:lnTo>
                    <a:lnTo>
                      <a:pt x="6042" y="229"/>
                    </a:lnTo>
                    <a:lnTo>
                      <a:pt x="6111" y="212"/>
                    </a:lnTo>
                    <a:lnTo>
                      <a:pt x="6179" y="194"/>
                    </a:lnTo>
                    <a:lnTo>
                      <a:pt x="6246" y="174"/>
                    </a:lnTo>
                    <a:lnTo>
                      <a:pt x="6315" y="155"/>
                    </a:lnTo>
                    <a:lnTo>
                      <a:pt x="6383" y="135"/>
                    </a:lnTo>
                    <a:lnTo>
                      <a:pt x="6450" y="114"/>
                    </a:lnTo>
                    <a:lnTo>
                      <a:pt x="6518" y="93"/>
                    </a:lnTo>
                    <a:lnTo>
                      <a:pt x="6587" y="71"/>
                    </a:lnTo>
                    <a:lnTo>
                      <a:pt x="6654" y="47"/>
                    </a:lnTo>
                  </a:path>
                </a:pathLst>
              </a:custGeom>
              <a:noFill/>
              <a:ln w="2698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7" name="Freeform 493"/>
              <p:cNvSpPr>
                <a:spLocks/>
              </p:cNvSpPr>
              <p:nvPr/>
            </p:nvSpPr>
            <p:spPr bwMode="auto">
              <a:xfrm>
                <a:off x="4089" y="502"/>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8" name="Freeform 494"/>
              <p:cNvSpPr>
                <a:spLocks/>
              </p:cNvSpPr>
              <p:nvPr/>
            </p:nvSpPr>
            <p:spPr bwMode="auto">
              <a:xfrm>
                <a:off x="4044" y="529"/>
                <a:ext cx="68" cy="24"/>
              </a:xfrm>
              <a:custGeom>
                <a:avLst/>
                <a:gdLst>
                  <a:gd name="T0" fmla="*/ 0 w 137"/>
                  <a:gd name="T1" fmla="*/ 47 h 47"/>
                  <a:gd name="T2" fmla="*/ 68 w 137"/>
                  <a:gd name="T3" fmla="*/ 25 h 47"/>
                  <a:gd name="T4" fmla="*/ 137 w 137"/>
                  <a:gd name="T5" fmla="*/ 0 h 47"/>
                </a:gdLst>
                <a:ahLst/>
                <a:cxnLst>
                  <a:cxn ang="0">
                    <a:pos x="T0" y="T1"/>
                  </a:cxn>
                  <a:cxn ang="0">
                    <a:pos x="T2" y="T3"/>
                  </a:cxn>
                  <a:cxn ang="0">
                    <a:pos x="T4" y="T5"/>
                  </a:cxn>
                </a:cxnLst>
                <a:rect l="0" t="0" r="r" b="b"/>
                <a:pathLst>
                  <a:path w="137" h="47">
                    <a:moveTo>
                      <a:pt x="0" y="47"/>
                    </a:moveTo>
                    <a:lnTo>
                      <a:pt x="68" y="25"/>
                    </a:lnTo>
                    <a:lnTo>
                      <a:pt x="137" y="0"/>
                    </a:lnTo>
                  </a:path>
                </a:pathLst>
              </a:custGeom>
              <a:noFill/>
              <a:ln w="2698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9" name="Freeform 495"/>
              <p:cNvSpPr>
                <a:spLocks/>
              </p:cNvSpPr>
              <p:nvPr/>
            </p:nvSpPr>
            <p:spPr bwMode="auto">
              <a:xfrm>
                <a:off x="693" y="502"/>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0" name="Freeform 496"/>
              <p:cNvSpPr>
                <a:spLocks/>
              </p:cNvSpPr>
              <p:nvPr/>
            </p:nvSpPr>
            <p:spPr bwMode="auto">
              <a:xfrm>
                <a:off x="829" y="605"/>
                <a:ext cx="46" cy="40"/>
              </a:xfrm>
              <a:custGeom>
                <a:avLst/>
                <a:gdLst>
                  <a:gd name="T0" fmla="*/ 48 w 94"/>
                  <a:gd name="T1" fmla="*/ 0 h 81"/>
                  <a:gd name="T2" fmla="*/ 94 w 94"/>
                  <a:gd name="T3" fmla="*/ 81 h 81"/>
                  <a:gd name="T4" fmla="*/ 0 w 94"/>
                  <a:gd name="T5" fmla="*/ 81 h 81"/>
                  <a:gd name="T6" fmla="*/ 48 w 94"/>
                  <a:gd name="T7" fmla="*/ 0 h 81"/>
                </a:gdLst>
                <a:ahLst/>
                <a:cxnLst>
                  <a:cxn ang="0">
                    <a:pos x="T0" y="T1"/>
                  </a:cxn>
                  <a:cxn ang="0">
                    <a:pos x="T2" y="T3"/>
                  </a:cxn>
                  <a:cxn ang="0">
                    <a:pos x="T4" y="T5"/>
                  </a:cxn>
                  <a:cxn ang="0">
                    <a:pos x="T6" y="T7"/>
                  </a:cxn>
                </a:cxnLst>
                <a:rect l="0" t="0" r="r" b="b"/>
                <a:pathLst>
                  <a:path w="94" h="81">
                    <a:moveTo>
                      <a:pt x="48" y="0"/>
                    </a:moveTo>
                    <a:lnTo>
                      <a:pt x="94" y="81"/>
                    </a:lnTo>
                    <a:lnTo>
                      <a:pt x="0" y="81"/>
                    </a:lnTo>
                    <a:lnTo>
                      <a:pt x="48"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1" name="Freeform 497"/>
              <p:cNvSpPr>
                <a:spLocks/>
              </p:cNvSpPr>
              <p:nvPr/>
            </p:nvSpPr>
            <p:spPr bwMode="auto">
              <a:xfrm>
                <a:off x="965" y="706"/>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2" name="Freeform 498"/>
              <p:cNvSpPr>
                <a:spLocks/>
              </p:cNvSpPr>
              <p:nvPr/>
            </p:nvSpPr>
            <p:spPr bwMode="auto">
              <a:xfrm>
                <a:off x="1101" y="807"/>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3" name="Freeform 499"/>
              <p:cNvSpPr>
                <a:spLocks/>
              </p:cNvSpPr>
              <p:nvPr/>
            </p:nvSpPr>
            <p:spPr bwMode="auto">
              <a:xfrm>
                <a:off x="1236" y="907"/>
                <a:ext cx="46" cy="39"/>
              </a:xfrm>
              <a:custGeom>
                <a:avLst/>
                <a:gdLst>
                  <a:gd name="T0" fmla="*/ 47 w 93"/>
                  <a:gd name="T1" fmla="*/ 0 h 80"/>
                  <a:gd name="T2" fmla="*/ 93 w 93"/>
                  <a:gd name="T3" fmla="*/ 80 h 80"/>
                  <a:gd name="T4" fmla="*/ 0 w 93"/>
                  <a:gd name="T5" fmla="*/ 80 h 80"/>
                  <a:gd name="T6" fmla="*/ 47 w 93"/>
                  <a:gd name="T7" fmla="*/ 0 h 80"/>
                </a:gdLst>
                <a:ahLst/>
                <a:cxnLst>
                  <a:cxn ang="0">
                    <a:pos x="T0" y="T1"/>
                  </a:cxn>
                  <a:cxn ang="0">
                    <a:pos x="T2" y="T3"/>
                  </a:cxn>
                  <a:cxn ang="0">
                    <a:pos x="T4" y="T5"/>
                  </a:cxn>
                  <a:cxn ang="0">
                    <a:pos x="T6" y="T7"/>
                  </a:cxn>
                </a:cxnLst>
                <a:rect l="0" t="0" r="r" b="b"/>
                <a:pathLst>
                  <a:path w="93" h="80">
                    <a:moveTo>
                      <a:pt x="47" y="0"/>
                    </a:moveTo>
                    <a:lnTo>
                      <a:pt x="93" y="80"/>
                    </a:lnTo>
                    <a:lnTo>
                      <a:pt x="0" y="80"/>
                    </a:lnTo>
                    <a:lnTo>
                      <a:pt x="47"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4" name="Freeform 500"/>
              <p:cNvSpPr>
                <a:spLocks/>
              </p:cNvSpPr>
              <p:nvPr/>
            </p:nvSpPr>
            <p:spPr bwMode="auto">
              <a:xfrm>
                <a:off x="1372" y="1004"/>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5" name="Freeform 501"/>
              <p:cNvSpPr>
                <a:spLocks/>
              </p:cNvSpPr>
              <p:nvPr/>
            </p:nvSpPr>
            <p:spPr bwMode="auto">
              <a:xfrm>
                <a:off x="1508" y="1101"/>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6" name="Freeform 502"/>
              <p:cNvSpPr>
                <a:spLocks/>
              </p:cNvSpPr>
              <p:nvPr/>
            </p:nvSpPr>
            <p:spPr bwMode="auto">
              <a:xfrm>
                <a:off x="1644" y="1196"/>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7" name="Freeform 503"/>
              <p:cNvSpPr>
                <a:spLocks/>
              </p:cNvSpPr>
              <p:nvPr/>
            </p:nvSpPr>
            <p:spPr bwMode="auto">
              <a:xfrm>
                <a:off x="1779" y="1288"/>
                <a:ext cx="47" cy="41"/>
              </a:xfrm>
              <a:custGeom>
                <a:avLst/>
                <a:gdLst>
                  <a:gd name="T0" fmla="*/ 47 w 93"/>
                  <a:gd name="T1" fmla="*/ 0 h 81"/>
                  <a:gd name="T2" fmla="*/ 93 w 93"/>
                  <a:gd name="T3" fmla="*/ 81 h 81"/>
                  <a:gd name="T4" fmla="*/ 0 w 93"/>
                  <a:gd name="T5" fmla="*/ 81 h 81"/>
                  <a:gd name="T6" fmla="*/ 47 w 93"/>
                  <a:gd name="T7" fmla="*/ 0 h 81"/>
                </a:gdLst>
                <a:ahLst/>
                <a:cxnLst>
                  <a:cxn ang="0">
                    <a:pos x="T0" y="T1"/>
                  </a:cxn>
                  <a:cxn ang="0">
                    <a:pos x="T2" y="T3"/>
                  </a:cxn>
                  <a:cxn ang="0">
                    <a:pos x="T4" y="T5"/>
                  </a:cxn>
                  <a:cxn ang="0">
                    <a:pos x="T6" y="T7"/>
                  </a:cxn>
                </a:cxnLst>
                <a:rect l="0" t="0" r="r" b="b"/>
                <a:pathLst>
                  <a:path w="93" h="81">
                    <a:moveTo>
                      <a:pt x="47" y="0"/>
                    </a:moveTo>
                    <a:lnTo>
                      <a:pt x="93" y="81"/>
                    </a:lnTo>
                    <a:lnTo>
                      <a:pt x="0" y="81"/>
                    </a:lnTo>
                    <a:lnTo>
                      <a:pt x="47"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8" name="Freeform 504"/>
              <p:cNvSpPr>
                <a:spLocks/>
              </p:cNvSpPr>
              <p:nvPr/>
            </p:nvSpPr>
            <p:spPr bwMode="auto">
              <a:xfrm>
                <a:off x="1915" y="1379"/>
                <a:ext cx="47"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9" name="Freeform 505"/>
              <p:cNvSpPr>
                <a:spLocks/>
              </p:cNvSpPr>
              <p:nvPr/>
            </p:nvSpPr>
            <p:spPr bwMode="auto">
              <a:xfrm>
                <a:off x="2052" y="1467"/>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0" name="Freeform 506"/>
              <p:cNvSpPr>
                <a:spLocks/>
              </p:cNvSpPr>
              <p:nvPr/>
            </p:nvSpPr>
            <p:spPr bwMode="auto">
              <a:xfrm>
                <a:off x="2187" y="1552"/>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1" name="Freeform 507"/>
              <p:cNvSpPr>
                <a:spLocks/>
              </p:cNvSpPr>
              <p:nvPr/>
            </p:nvSpPr>
            <p:spPr bwMode="auto">
              <a:xfrm>
                <a:off x="2323" y="1633"/>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2" name="Freeform 508"/>
              <p:cNvSpPr>
                <a:spLocks/>
              </p:cNvSpPr>
              <p:nvPr/>
            </p:nvSpPr>
            <p:spPr bwMode="auto">
              <a:xfrm>
                <a:off x="2459" y="1710"/>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3" name="Freeform 509"/>
              <p:cNvSpPr>
                <a:spLocks/>
              </p:cNvSpPr>
              <p:nvPr/>
            </p:nvSpPr>
            <p:spPr bwMode="auto">
              <a:xfrm>
                <a:off x="2595" y="1781"/>
                <a:ext cx="46" cy="40"/>
              </a:xfrm>
              <a:custGeom>
                <a:avLst/>
                <a:gdLst>
                  <a:gd name="T0" fmla="*/ 47 w 93"/>
                  <a:gd name="T1" fmla="*/ 0 h 80"/>
                  <a:gd name="T2" fmla="*/ 93 w 93"/>
                  <a:gd name="T3" fmla="*/ 80 h 80"/>
                  <a:gd name="T4" fmla="*/ 0 w 93"/>
                  <a:gd name="T5" fmla="*/ 80 h 80"/>
                  <a:gd name="T6" fmla="*/ 47 w 93"/>
                  <a:gd name="T7" fmla="*/ 0 h 80"/>
                </a:gdLst>
                <a:ahLst/>
                <a:cxnLst>
                  <a:cxn ang="0">
                    <a:pos x="T0" y="T1"/>
                  </a:cxn>
                  <a:cxn ang="0">
                    <a:pos x="T2" y="T3"/>
                  </a:cxn>
                  <a:cxn ang="0">
                    <a:pos x="T4" y="T5"/>
                  </a:cxn>
                  <a:cxn ang="0">
                    <a:pos x="T6" y="T7"/>
                  </a:cxn>
                </a:cxnLst>
                <a:rect l="0" t="0" r="r" b="b"/>
                <a:pathLst>
                  <a:path w="93" h="80">
                    <a:moveTo>
                      <a:pt x="47" y="0"/>
                    </a:moveTo>
                    <a:lnTo>
                      <a:pt x="93" y="80"/>
                    </a:lnTo>
                    <a:lnTo>
                      <a:pt x="0" y="80"/>
                    </a:lnTo>
                    <a:lnTo>
                      <a:pt x="47"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4" name="Freeform 510"/>
              <p:cNvSpPr>
                <a:spLocks/>
              </p:cNvSpPr>
              <p:nvPr/>
            </p:nvSpPr>
            <p:spPr bwMode="auto">
              <a:xfrm>
                <a:off x="2730" y="1845"/>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5" name="Freeform 511"/>
              <p:cNvSpPr>
                <a:spLocks/>
              </p:cNvSpPr>
              <p:nvPr/>
            </p:nvSpPr>
            <p:spPr bwMode="auto">
              <a:xfrm>
                <a:off x="2866" y="1901"/>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6" name="Freeform 512"/>
              <p:cNvSpPr>
                <a:spLocks/>
              </p:cNvSpPr>
              <p:nvPr/>
            </p:nvSpPr>
            <p:spPr bwMode="auto">
              <a:xfrm>
                <a:off x="3002" y="1946"/>
                <a:ext cx="46" cy="40"/>
              </a:xfrm>
              <a:custGeom>
                <a:avLst/>
                <a:gdLst>
                  <a:gd name="T0" fmla="*/ 48 w 94"/>
                  <a:gd name="T1" fmla="*/ 0 h 81"/>
                  <a:gd name="T2" fmla="*/ 94 w 94"/>
                  <a:gd name="T3" fmla="*/ 81 h 81"/>
                  <a:gd name="T4" fmla="*/ 0 w 94"/>
                  <a:gd name="T5" fmla="*/ 81 h 81"/>
                  <a:gd name="T6" fmla="*/ 48 w 94"/>
                  <a:gd name="T7" fmla="*/ 0 h 81"/>
                </a:gdLst>
                <a:ahLst/>
                <a:cxnLst>
                  <a:cxn ang="0">
                    <a:pos x="T0" y="T1"/>
                  </a:cxn>
                  <a:cxn ang="0">
                    <a:pos x="T2" y="T3"/>
                  </a:cxn>
                  <a:cxn ang="0">
                    <a:pos x="T4" y="T5"/>
                  </a:cxn>
                  <a:cxn ang="0">
                    <a:pos x="T6" y="T7"/>
                  </a:cxn>
                </a:cxnLst>
                <a:rect l="0" t="0" r="r" b="b"/>
                <a:pathLst>
                  <a:path w="94" h="81">
                    <a:moveTo>
                      <a:pt x="48" y="0"/>
                    </a:moveTo>
                    <a:lnTo>
                      <a:pt x="94" y="81"/>
                    </a:lnTo>
                    <a:lnTo>
                      <a:pt x="0" y="81"/>
                    </a:lnTo>
                    <a:lnTo>
                      <a:pt x="48"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7" name="Freeform 513"/>
              <p:cNvSpPr>
                <a:spLocks/>
              </p:cNvSpPr>
              <p:nvPr/>
            </p:nvSpPr>
            <p:spPr bwMode="auto">
              <a:xfrm>
                <a:off x="3138" y="1976"/>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8" name="Freeform 514"/>
              <p:cNvSpPr>
                <a:spLocks/>
              </p:cNvSpPr>
              <p:nvPr/>
            </p:nvSpPr>
            <p:spPr bwMode="auto">
              <a:xfrm>
                <a:off x="3274" y="1988"/>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9" name="Freeform 515"/>
              <p:cNvSpPr>
                <a:spLocks/>
              </p:cNvSpPr>
              <p:nvPr/>
            </p:nvSpPr>
            <p:spPr bwMode="auto">
              <a:xfrm>
                <a:off x="3409" y="1973"/>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0" name="Freeform 516"/>
              <p:cNvSpPr>
                <a:spLocks/>
              </p:cNvSpPr>
              <p:nvPr/>
            </p:nvSpPr>
            <p:spPr bwMode="auto">
              <a:xfrm>
                <a:off x="3546" y="1920"/>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1" name="Freeform 517"/>
              <p:cNvSpPr>
                <a:spLocks/>
              </p:cNvSpPr>
              <p:nvPr/>
            </p:nvSpPr>
            <p:spPr bwMode="auto">
              <a:xfrm>
                <a:off x="3681" y="1809"/>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2" name="Freeform 518"/>
              <p:cNvSpPr>
                <a:spLocks/>
              </p:cNvSpPr>
              <p:nvPr/>
            </p:nvSpPr>
            <p:spPr bwMode="auto">
              <a:xfrm>
                <a:off x="3817" y="1603"/>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3" name="Freeform 519"/>
              <p:cNvSpPr>
                <a:spLocks/>
              </p:cNvSpPr>
              <p:nvPr/>
            </p:nvSpPr>
            <p:spPr bwMode="auto">
              <a:xfrm>
                <a:off x="3953" y="1229"/>
                <a:ext cx="46" cy="41"/>
              </a:xfrm>
              <a:custGeom>
                <a:avLst/>
                <a:gdLst>
                  <a:gd name="T0" fmla="*/ 47 w 94"/>
                  <a:gd name="T1" fmla="*/ 0 h 81"/>
                  <a:gd name="T2" fmla="*/ 94 w 94"/>
                  <a:gd name="T3" fmla="*/ 81 h 81"/>
                  <a:gd name="T4" fmla="*/ 0 w 94"/>
                  <a:gd name="T5" fmla="*/ 81 h 81"/>
                  <a:gd name="T6" fmla="*/ 47 w 94"/>
                  <a:gd name="T7" fmla="*/ 0 h 81"/>
                </a:gdLst>
                <a:ahLst/>
                <a:cxnLst>
                  <a:cxn ang="0">
                    <a:pos x="T0" y="T1"/>
                  </a:cxn>
                  <a:cxn ang="0">
                    <a:pos x="T2" y="T3"/>
                  </a:cxn>
                  <a:cxn ang="0">
                    <a:pos x="T4" y="T5"/>
                  </a:cxn>
                  <a:cxn ang="0">
                    <a:pos x="T6" y="T7"/>
                  </a:cxn>
                </a:cxnLst>
                <a:rect l="0" t="0" r="r" b="b"/>
                <a:pathLst>
                  <a:path w="94" h="81">
                    <a:moveTo>
                      <a:pt x="47" y="0"/>
                    </a:moveTo>
                    <a:lnTo>
                      <a:pt x="94" y="81"/>
                    </a:lnTo>
                    <a:lnTo>
                      <a:pt x="0" y="81"/>
                    </a:lnTo>
                    <a:lnTo>
                      <a:pt x="47"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4" name="Freeform 520"/>
              <p:cNvSpPr>
                <a:spLocks/>
              </p:cNvSpPr>
              <p:nvPr/>
            </p:nvSpPr>
            <p:spPr bwMode="auto">
              <a:xfrm>
                <a:off x="717" y="529"/>
                <a:ext cx="3327" cy="1486"/>
              </a:xfrm>
              <a:custGeom>
                <a:avLst/>
                <a:gdLst>
                  <a:gd name="T0" fmla="*/ 67 w 6654"/>
                  <a:gd name="T1" fmla="*/ 51 h 2971"/>
                  <a:gd name="T2" fmla="*/ 202 w 6654"/>
                  <a:gd name="T3" fmla="*/ 155 h 2971"/>
                  <a:gd name="T4" fmla="*/ 339 w 6654"/>
                  <a:gd name="T5" fmla="*/ 257 h 2971"/>
                  <a:gd name="T6" fmla="*/ 474 w 6654"/>
                  <a:gd name="T7" fmla="*/ 357 h 2971"/>
                  <a:gd name="T8" fmla="*/ 610 w 6654"/>
                  <a:gd name="T9" fmla="*/ 459 h 2971"/>
                  <a:gd name="T10" fmla="*/ 747 w 6654"/>
                  <a:gd name="T11" fmla="*/ 560 h 2971"/>
                  <a:gd name="T12" fmla="*/ 882 w 6654"/>
                  <a:gd name="T13" fmla="*/ 659 h 2971"/>
                  <a:gd name="T14" fmla="*/ 1018 w 6654"/>
                  <a:gd name="T15" fmla="*/ 759 h 2971"/>
                  <a:gd name="T16" fmla="*/ 1153 w 6654"/>
                  <a:gd name="T17" fmla="*/ 857 h 2971"/>
                  <a:gd name="T18" fmla="*/ 1290 w 6654"/>
                  <a:gd name="T19" fmla="*/ 956 h 2971"/>
                  <a:gd name="T20" fmla="*/ 1425 w 6654"/>
                  <a:gd name="T21" fmla="*/ 1053 h 2971"/>
                  <a:gd name="T22" fmla="*/ 1561 w 6654"/>
                  <a:gd name="T23" fmla="*/ 1150 h 2971"/>
                  <a:gd name="T24" fmla="*/ 1697 w 6654"/>
                  <a:gd name="T25" fmla="*/ 1245 h 2971"/>
                  <a:gd name="T26" fmla="*/ 1833 w 6654"/>
                  <a:gd name="T27" fmla="*/ 1340 h 2971"/>
                  <a:gd name="T28" fmla="*/ 1968 w 6654"/>
                  <a:gd name="T29" fmla="*/ 1434 h 2971"/>
                  <a:gd name="T30" fmla="*/ 2104 w 6654"/>
                  <a:gd name="T31" fmla="*/ 1527 h 2971"/>
                  <a:gd name="T32" fmla="*/ 2241 w 6654"/>
                  <a:gd name="T33" fmla="*/ 1620 h 2971"/>
                  <a:gd name="T34" fmla="*/ 2376 w 6654"/>
                  <a:gd name="T35" fmla="*/ 1710 h 2971"/>
                  <a:gd name="T36" fmla="*/ 2511 w 6654"/>
                  <a:gd name="T37" fmla="*/ 1800 h 2971"/>
                  <a:gd name="T38" fmla="*/ 2647 w 6654"/>
                  <a:gd name="T39" fmla="*/ 1888 h 2971"/>
                  <a:gd name="T40" fmla="*/ 2784 w 6654"/>
                  <a:gd name="T41" fmla="*/ 1974 h 2971"/>
                  <a:gd name="T42" fmla="*/ 2919 w 6654"/>
                  <a:gd name="T43" fmla="*/ 2058 h 2971"/>
                  <a:gd name="T44" fmla="*/ 3055 w 6654"/>
                  <a:gd name="T45" fmla="*/ 2142 h 2971"/>
                  <a:gd name="T46" fmla="*/ 3191 w 6654"/>
                  <a:gd name="T47" fmla="*/ 2223 h 2971"/>
                  <a:gd name="T48" fmla="*/ 3327 w 6654"/>
                  <a:gd name="T49" fmla="*/ 2301 h 2971"/>
                  <a:gd name="T50" fmla="*/ 3462 w 6654"/>
                  <a:gd name="T51" fmla="*/ 2378 h 2971"/>
                  <a:gd name="T52" fmla="*/ 3598 w 6654"/>
                  <a:gd name="T53" fmla="*/ 2452 h 2971"/>
                  <a:gd name="T54" fmla="*/ 3734 w 6654"/>
                  <a:gd name="T55" fmla="*/ 2523 h 2971"/>
                  <a:gd name="T56" fmla="*/ 3870 w 6654"/>
                  <a:gd name="T57" fmla="*/ 2591 h 2971"/>
                  <a:gd name="T58" fmla="*/ 4005 w 6654"/>
                  <a:gd name="T59" fmla="*/ 2656 h 2971"/>
                  <a:gd name="T60" fmla="*/ 4142 w 6654"/>
                  <a:gd name="T61" fmla="*/ 2716 h 2971"/>
                  <a:gd name="T62" fmla="*/ 4278 w 6654"/>
                  <a:gd name="T63" fmla="*/ 2772 h 2971"/>
                  <a:gd name="T64" fmla="*/ 4413 w 6654"/>
                  <a:gd name="T65" fmla="*/ 2822 h 2971"/>
                  <a:gd name="T66" fmla="*/ 4548 w 6654"/>
                  <a:gd name="T67" fmla="*/ 2867 h 2971"/>
                  <a:gd name="T68" fmla="*/ 4685 w 6654"/>
                  <a:gd name="T69" fmla="*/ 2906 h 2971"/>
                  <a:gd name="T70" fmla="*/ 4821 w 6654"/>
                  <a:gd name="T71" fmla="*/ 2936 h 2971"/>
                  <a:gd name="T72" fmla="*/ 4956 w 6654"/>
                  <a:gd name="T73" fmla="*/ 2959 h 2971"/>
                  <a:gd name="T74" fmla="*/ 5093 w 6654"/>
                  <a:gd name="T75" fmla="*/ 2970 h 2971"/>
                  <a:gd name="T76" fmla="*/ 5228 w 6654"/>
                  <a:gd name="T77" fmla="*/ 2970 h 2971"/>
                  <a:gd name="T78" fmla="*/ 5364 w 6654"/>
                  <a:gd name="T79" fmla="*/ 2955 h 2971"/>
                  <a:gd name="T80" fmla="*/ 5499 w 6654"/>
                  <a:gd name="T81" fmla="*/ 2924 h 2971"/>
                  <a:gd name="T82" fmla="*/ 5636 w 6654"/>
                  <a:gd name="T83" fmla="*/ 2871 h 2971"/>
                  <a:gd name="T84" fmla="*/ 5772 w 6654"/>
                  <a:gd name="T85" fmla="*/ 2793 h 2971"/>
                  <a:gd name="T86" fmla="*/ 5907 w 6654"/>
                  <a:gd name="T87" fmla="*/ 2684 h 2971"/>
                  <a:gd name="T88" fmla="*/ 6042 w 6654"/>
                  <a:gd name="T89" fmla="*/ 2533 h 2971"/>
                  <a:gd name="T90" fmla="*/ 6179 w 6654"/>
                  <a:gd name="T91" fmla="*/ 2329 h 2971"/>
                  <a:gd name="T92" fmla="*/ 6315 w 6654"/>
                  <a:gd name="T93" fmla="*/ 2057 h 2971"/>
                  <a:gd name="T94" fmla="*/ 6450 w 6654"/>
                  <a:gd name="T95" fmla="*/ 1687 h 2971"/>
                  <a:gd name="T96" fmla="*/ 6587 w 6654"/>
                  <a:gd name="T97" fmla="*/ 1180 h 2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54" h="2971">
                    <a:moveTo>
                      <a:pt x="0" y="0"/>
                    </a:moveTo>
                    <a:lnTo>
                      <a:pt x="67" y="51"/>
                    </a:lnTo>
                    <a:lnTo>
                      <a:pt x="135" y="103"/>
                    </a:lnTo>
                    <a:lnTo>
                      <a:pt x="202" y="155"/>
                    </a:lnTo>
                    <a:lnTo>
                      <a:pt x="271" y="205"/>
                    </a:lnTo>
                    <a:lnTo>
                      <a:pt x="339" y="257"/>
                    </a:lnTo>
                    <a:lnTo>
                      <a:pt x="406" y="307"/>
                    </a:lnTo>
                    <a:lnTo>
                      <a:pt x="474" y="357"/>
                    </a:lnTo>
                    <a:lnTo>
                      <a:pt x="543" y="409"/>
                    </a:lnTo>
                    <a:lnTo>
                      <a:pt x="610" y="459"/>
                    </a:lnTo>
                    <a:lnTo>
                      <a:pt x="678" y="509"/>
                    </a:lnTo>
                    <a:lnTo>
                      <a:pt x="747" y="560"/>
                    </a:lnTo>
                    <a:lnTo>
                      <a:pt x="814" y="610"/>
                    </a:lnTo>
                    <a:lnTo>
                      <a:pt x="882" y="659"/>
                    </a:lnTo>
                    <a:lnTo>
                      <a:pt x="949" y="709"/>
                    </a:lnTo>
                    <a:lnTo>
                      <a:pt x="1018" y="759"/>
                    </a:lnTo>
                    <a:lnTo>
                      <a:pt x="1086" y="808"/>
                    </a:lnTo>
                    <a:lnTo>
                      <a:pt x="1153" y="857"/>
                    </a:lnTo>
                    <a:lnTo>
                      <a:pt x="1221" y="907"/>
                    </a:lnTo>
                    <a:lnTo>
                      <a:pt x="1290" y="956"/>
                    </a:lnTo>
                    <a:lnTo>
                      <a:pt x="1357" y="1005"/>
                    </a:lnTo>
                    <a:lnTo>
                      <a:pt x="1425" y="1053"/>
                    </a:lnTo>
                    <a:lnTo>
                      <a:pt x="1494" y="1101"/>
                    </a:lnTo>
                    <a:lnTo>
                      <a:pt x="1561" y="1150"/>
                    </a:lnTo>
                    <a:lnTo>
                      <a:pt x="1629" y="1198"/>
                    </a:lnTo>
                    <a:lnTo>
                      <a:pt x="1697" y="1245"/>
                    </a:lnTo>
                    <a:lnTo>
                      <a:pt x="1764" y="1293"/>
                    </a:lnTo>
                    <a:lnTo>
                      <a:pt x="1833" y="1340"/>
                    </a:lnTo>
                    <a:lnTo>
                      <a:pt x="1900" y="1388"/>
                    </a:lnTo>
                    <a:lnTo>
                      <a:pt x="1968" y="1434"/>
                    </a:lnTo>
                    <a:lnTo>
                      <a:pt x="2037" y="1481"/>
                    </a:lnTo>
                    <a:lnTo>
                      <a:pt x="2104" y="1527"/>
                    </a:lnTo>
                    <a:lnTo>
                      <a:pt x="2172" y="1573"/>
                    </a:lnTo>
                    <a:lnTo>
                      <a:pt x="2241" y="1620"/>
                    </a:lnTo>
                    <a:lnTo>
                      <a:pt x="2308" y="1664"/>
                    </a:lnTo>
                    <a:lnTo>
                      <a:pt x="2376" y="1710"/>
                    </a:lnTo>
                    <a:lnTo>
                      <a:pt x="2444" y="1755"/>
                    </a:lnTo>
                    <a:lnTo>
                      <a:pt x="2511" y="1800"/>
                    </a:lnTo>
                    <a:lnTo>
                      <a:pt x="2580" y="1843"/>
                    </a:lnTo>
                    <a:lnTo>
                      <a:pt x="2647" y="1888"/>
                    </a:lnTo>
                    <a:lnTo>
                      <a:pt x="2715" y="1931"/>
                    </a:lnTo>
                    <a:lnTo>
                      <a:pt x="2784" y="1974"/>
                    </a:lnTo>
                    <a:lnTo>
                      <a:pt x="2851" y="2016"/>
                    </a:lnTo>
                    <a:lnTo>
                      <a:pt x="2919" y="2058"/>
                    </a:lnTo>
                    <a:lnTo>
                      <a:pt x="2988" y="2100"/>
                    </a:lnTo>
                    <a:lnTo>
                      <a:pt x="3055" y="2142"/>
                    </a:lnTo>
                    <a:lnTo>
                      <a:pt x="3123" y="2182"/>
                    </a:lnTo>
                    <a:lnTo>
                      <a:pt x="3191" y="2223"/>
                    </a:lnTo>
                    <a:lnTo>
                      <a:pt x="3258" y="2262"/>
                    </a:lnTo>
                    <a:lnTo>
                      <a:pt x="3327" y="2301"/>
                    </a:lnTo>
                    <a:lnTo>
                      <a:pt x="3395" y="2340"/>
                    </a:lnTo>
                    <a:lnTo>
                      <a:pt x="3462" y="2378"/>
                    </a:lnTo>
                    <a:lnTo>
                      <a:pt x="3531" y="2415"/>
                    </a:lnTo>
                    <a:lnTo>
                      <a:pt x="3598" y="2452"/>
                    </a:lnTo>
                    <a:lnTo>
                      <a:pt x="3666" y="2488"/>
                    </a:lnTo>
                    <a:lnTo>
                      <a:pt x="3734" y="2523"/>
                    </a:lnTo>
                    <a:lnTo>
                      <a:pt x="3802" y="2558"/>
                    </a:lnTo>
                    <a:lnTo>
                      <a:pt x="3870" y="2591"/>
                    </a:lnTo>
                    <a:lnTo>
                      <a:pt x="3938" y="2624"/>
                    </a:lnTo>
                    <a:lnTo>
                      <a:pt x="4005" y="2656"/>
                    </a:lnTo>
                    <a:lnTo>
                      <a:pt x="4074" y="2686"/>
                    </a:lnTo>
                    <a:lnTo>
                      <a:pt x="4142" y="2716"/>
                    </a:lnTo>
                    <a:lnTo>
                      <a:pt x="4209" y="2744"/>
                    </a:lnTo>
                    <a:lnTo>
                      <a:pt x="4278" y="2772"/>
                    </a:lnTo>
                    <a:lnTo>
                      <a:pt x="4345" y="2797"/>
                    </a:lnTo>
                    <a:lnTo>
                      <a:pt x="4413" y="2822"/>
                    </a:lnTo>
                    <a:lnTo>
                      <a:pt x="4481" y="2846"/>
                    </a:lnTo>
                    <a:lnTo>
                      <a:pt x="4548" y="2867"/>
                    </a:lnTo>
                    <a:lnTo>
                      <a:pt x="4617" y="2888"/>
                    </a:lnTo>
                    <a:lnTo>
                      <a:pt x="4685" y="2906"/>
                    </a:lnTo>
                    <a:lnTo>
                      <a:pt x="4752" y="2922"/>
                    </a:lnTo>
                    <a:lnTo>
                      <a:pt x="4821" y="2936"/>
                    </a:lnTo>
                    <a:lnTo>
                      <a:pt x="4889" y="2949"/>
                    </a:lnTo>
                    <a:lnTo>
                      <a:pt x="4956" y="2959"/>
                    </a:lnTo>
                    <a:lnTo>
                      <a:pt x="5025" y="2966"/>
                    </a:lnTo>
                    <a:lnTo>
                      <a:pt x="5093" y="2970"/>
                    </a:lnTo>
                    <a:lnTo>
                      <a:pt x="5160" y="2971"/>
                    </a:lnTo>
                    <a:lnTo>
                      <a:pt x="5228" y="2970"/>
                    </a:lnTo>
                    <a:lnTo>
                      <a:pt x="5295" y="2964"/>
                    </a:lnTo>
                    <a:lnTo>
                      <a:pt x="5364" y="2955"/>
                    </a:lnTo>
                    <a:lnTo>
                      <a:pt x="5432" y="2942"/>
                    </a:lnTo>
                    <a:lnTo>
                      <a:pt x="5499" y="2924"/>
                    </a:lnTo>
                    <a:lnTo>
                      <a:pt x="5568" y="2900"/>
                    </a:lnTo>
                    <a:lnTo>
                      <a:pt x="5636" y="2871"/>
                    </a:lnTo>
                    <a:lnTo>
                      <a:pt x="5703" y="2836"/>
                    </a:lnTo>
                    <a:lnTo>
                      <a:pt x="5772" y="2793"/>
                    </a:lnTo>
                    <a:lnTo>
                      <a:pt x="5840" y="2742"/>
                    </a:lnTo>
                    <a:lnTo>
                      <a:pt x="5907" y="2684"/>
                    </a:lnTo>
                    <a:lnTo>
                      <a:pt x="5975" y="2614"/>
                    </a:lnTo>
                    <a:lnTo>
                      <a:pt x="6042" y="2533"/>
                    </a:lnTo>
                    <a:lnTo>
                      <a:pt x="6111" y="2438"/>
                    </a:lnTo>
                    <a:lnTo>
                      <a:pt x="6179" y="2329"/>
                    </a:lnTo>
                    <a:lnTo>
                      <a:pt x="6246" y="2203"/>
                    </a:lnTo>
                    <a:lnTo>
                      <a:pt x="6315" y="2057"/>
                    </a:lnTo>
                    <a:lnTo>
                      <a:pt x="6383" y="1885"/>
                    </a:lnTo>
                    <a:lnTo>
                      <a:pt x="6450" y="1687"/>
                    </a:lnTo>
                    <a:lnTo>
                      <a:pt x="6518" y="1453"/>
                    </a:lnTo>
                    <a:lnTo>
                      <a:pt x="6587" y="1180"/>
                    </a:lnTo>
                    <a:lnTo>
                      <a:pt x="6654" y="856"/>
                    </a:lnTo>
                  </a:path>
                </a:pathLst>
              </a:custGeom>
              <a:noFill/>
              <a:ln w="2698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5" name="Freeform 521"/>
              <p:cNvSpPr>
                <a:spLocks/>
              </p:cNvSpPr>
              <p:nvPr/>
            </p:nvSpPr>
            <p:spPr bwMode="auto">
              <a:xfrm>
                <a:off x="4089" y="502"/>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6" name="Freeform 522"/>
              <p:cNvSpPr>
                <a:spLocks/>
              </p:cNvSpPr>
              <p:nvPr/>
            </p:nvSpPr>
            <p:spPr bwMode="auto">
              <a:xfrm>
                <a:off x="4044" y="529"/>
                <a:ext cx="68" cy="428"/>
              </a:xfrm>
              <a:custGeom>
                <a:avLst/>
                <a:gdLst>
                  <a:gd name="T0" fmla="*/ 0 w 137"/>
                  <a:gd name="T1" fmla="*/ 856 h 856"/>
                  <a:gd name="T2" fmla="*/ 68 w 137"/>
                  <a:gd name="T3" fmla="*/ 467 h 856"/>
                  <a:gd name="T4" fmla="*/ 137 w 137"/>
                  <a:gd name="T5" fmla="*/ 0 h 856"/>
                </a:gdLst>
                <a:ahLst/>
                <a:cxnLst>
                  <a:cxn ang="0">
                    <a:pos x="T0" y="T1"/>
                  </a:cxn>
                  <a:cxn ang="0">
                    <a:pos x="T2" y="T3"/>
                  </a:cxn>
                  <a:cxn ang="0">
                    <a:pos x="T4" y="T5"/>
                  </a:cxn>
                </a:cxnLst>
                <a:rect l="0" t="0" r="r" b="b"/>
                <a:pathLst>
                  <a:path w="137" h="856">
                    <a:moveTo>
                      <a:pt x="0" y="856"/>
                    </a:moveTo>
                    <a:lnTo>
                      <a:pt x="68" y="467"/>
                    </a:lnTo>
                    <a:lnTo>
                      <a:pt x="137" y="0"/>
                    </a:lnTo>
                  </a:path>
                </a:pathLst>
              </a:custGeom>
              <a:noFill/>
              <a:ln w="2698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7" name="Freeform 523"/>
              <p:cNvSpPr>
                <a:spLocks/>
              </p:cNvSpPr>
              <p:nvPr/>
            </p:nvSpPr>
            <p:spPr bwMode="auto">
              <a:xfrm>
                <a:off x="693" y="502"/>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8" name="Freeform 524"/>
              <p:cNvSpPr>
                <a:spLocks/>
              </p:cNvSpPr>
              <p:nvPr/>
            </p:nvSpPr>
            <p:spPr bwMode="auto">
              <a:xfrm>
                <a:off x="829" y="617"/>
                <a:ext cx="46" cy="40"/>
              </a:xfrm>
              <a:custGeom>
                <a:avLst/>
                <a:gdLst>
                  <a:gd name="T0" fmla="*/ 48 w 94"/>
                  <a:gd name="T1" fmla="*/ 0 h 81"/>
                  <a:gd name="T2" fmla="*/ 94 w 94"/>
                  <a:gd name="T3" fmla="*/ 81 h 81"/>
                  <a:gd name="T4" fmla="*/ 0 w 94"/>
                  <a:gd name="T5" fmla="*/ 81 h 81"/>
                  <a:gd name="T6" fmla="*/ 48 w 94"/>
                  <a:gd name="T7" fmla="*/ 0 h 81"/>
                </a:gdLst>
                <a:ahLst/>
                <a:cxnLst>
                  <a:cxn ang="0">
                    <a:pos x="T0" y="T1"/>
                  </a:cxn>
                  <a:cxn ang="0">
                    <a:pos x="T2" y="T3"/>
                  </a:cxn>
                  <a:cxn ang="0">
                    <a:pos x="T4" y="T5"/>
                  </a:cxn>
                  <a:cxn ang="0">
                    <a:pos x="T6" y="T7"/>
                  </a:cxn>
                </a:cxnLst>
                <a:rect l="0" t="0" r="r" b="b"/>
                <a:pathLst>
                  <a:path w="94" h="81">
                    <a:moveTo>
                      <a:pt x="48" y="0"/>
                    </a:moveTo>
                    <a:lnTo>
                      <a:pt x="94" y="81"/>
                    </a:lnTo>
                    <a:lnTo>
                      <a:pt x="0" y="81"/>
                    </a:lnTo>
                    <a:lnTo>
                      <a:pt x="48"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9" name="Freeform 525"/>
              <p:cNvSpPr>
                <a:spLocks/>
              </p:cNvSpPr>
              <p:nvPr/>
            </p:nvSpPr>
            <p:spPr bwMode="auto">
              <a:xfrm>
                <a:off x="965" y="731"/>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0" name="Freeform 526"/>
              <p:cNvSpPr>
                <a:spLocks/>
              </p:cNvSpPr>
              <p:nvPr/>
            </p:nvSpPr>
            <p:spPr bwMode="auto">
              <a:xfrm>
                <a:off x="1101" y="845"/>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1" name="Freeform 527"/>
              <p:cNvSpPr>
                <a:spLocks/>
              </p:cNvSpPr>
              <p:nvPr/>
            </p:nvSpPr>
            <p:spPr bwMode="auto">
              <a:xfrm>
                <a:off x="1236" y="960"/>
                <a:ext cx="46" cy="39"/>
              </a:xfrm>
              <a:custGeom>
                <a:avLst/>
                <a:gdLst>
                  <a:gd name="T0" fmla="*/ 47 w 93"/>
                  <a:gd name="T1" fmla="*/ 0 h 80"/>
                  <a:gd name="T2" fmla="*/ 93 w 93"/>
                  <a:gd name="T3" fmla="*/ 80 h 80"/>
                  <a:gd name="T4" fmla="*/ 0 w 93"/>
                  <a:gd name="T5" fmla="*/ 80 h 80"/>
                  <a:gd name="T6" fmla="*/ 47 w 93"/>
                  <a:gd name="T7" fmla="*/ 0 h 80"/>
                </a:gdLst>
                <a:ahLst/>
                <a:cxnLst>
                  <a:cxn ang="0">
                    <a:pos x="T0" y="T1"/>
                  </a:cxn>
                  <a:cxn ang="0">
                    <a:pos x="T2" y="T3"/>
                  </a:cxn>
                  <a:cxn ang="0">
                    <a:pos x="T4" y="T5"/>
                  </a:cxn>
                  <a:cxn ang="0">
                    <a:pos x="T6" y="T7"/>
                  </a:cxn>
                </a:cxnLst>
                <a:rect l="0" t="0" r="r" b="b"/>
                <a:pathLst>
                  <a:path w="93" h="80">
                    <a:moveTo>
                      <a:pt x="47" y="0"/>
                    </a:moveTo>
                    <a:lnTo>
                      <a:pt x="93" y="80"/>
                    </a:lnTo>
                    <a:lnTo>
                      <a:pt x="0" y="80"/>
                    </a:lnTo>
                    <a:lnTo>
                      <a:pt x="47"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2" name="Freeform 528"/>
              <p:cNvSpPr>
                <a:spLocks/>
              </p:cNvSpPr>
              <p:nvPr/>
            </p:nvSpPr>
            <p:spPr bwMode="auto">
              <a:xfrm>
                <a:off x="1372" y="1074"/>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3" name="Freeform 529"/>
              <p:cNvSpPr>
                <a:spLocks/>
              </p:cNvSpPr>
              <p:nvPr/>
            </p:nvSpPr>
            <p:spPr bwMode="auto">
              <a:xfrm>
                <a:off x="1508" y="1189"/>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4" name="Freeform 530"/>
              <p:cNvSpPr>
                <a:spLocks/>
              </p:cNvSpPr>
              <p:nvPr/>
            </p:nvSpPr>
            <p:spPr bwMode="auto">
              <a:xfrm>
                <a:off x="1644" y="1303"/>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5" name="Freeform 531"/>
              <p:cNvSpPr>
                <a:spLocks/>
              </p:cNvSpPr>
              <p:nvPr/>
            </p:nvSpPr>
            <p:spPr bwMode="auto">
              <a:xfrm>
                <a:off x="1779" y="1417"/>
                <a:ext cx="47" cy="40"/>
              </a:xfrm>
              <a:custGeom>
                <a:avLst/>
                <a:gdLst>
                  <a:gd name="T0" fmla="*/ 47 w 93"/>
                  <a:gd name="T1" fmla="*/ 0 h 81"/>
                  <a:gd name="T2" fmla="*/ 93 w 93"/>
                  <a:gd name="T3" fmla="*/ 81 h 81"/>
                  <a:gd name="T4" fmla="*/ 0 w 93"/>
                  <a:gd name="T5" fmla="*/ 81 h 81"/>
                  <a:gd name="T6" fmla="*/ 47 w 93"/>
                  <a:gd name="T7" fmla="*/ 0 h 81"/>
                </a:gdLst>
                <a:ahLst/>
                <a:cxnLst>
                  <a:cxn ang="0">
                    <a:pos x="T0" y="T1"/>
                  </a:cxn>
                  <a:cxn ang="0">
                    <a:pos x="T2" y="T3"/>
                  </a:cxn>
                  <a:cxn ang="0">
                    <a:pos x="T4" y="T5"/>
                  </a:cxn>
                  <a:cxn ang="0">
                    <a:pos x="T6" y="T7"/>
                  </a:cxn>
                </a:cxnLst>
                <a:rect l="0" t="0" r="r" b="b"/>
                <a:pathLst>
                  <a:path w="93" h="81">
                    <a:moveTo>
                      <a:pt x="47" y="0"/>
                    </a:moveTo>
                    <a:lnTo>
                      <a:pt x="93" y="81"/>
                    </a:lnTo>
                    <a:lnTo>
                      <a:pt x="0" y="81"/>
                    </a:lnTo>
                    <a:lnTo>
                      <a:pt x="47"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6" name="Freeform 532"/>
              <p:cNvSpPr>
                <a:spLocks/>
              </p:cNvSpPr>
              <p:nvPr/>
            </p:nvSpPr>
            <p:spPr bwMode="auto">
              <a:xfrm>
                <a:off x="1915" y="1531"/>
                <a:ext cx="47"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7" name="Freeform 533"/>
              <p:cNvSpPr>
                <a:spLocks/>
              </p:cNvSpPr>
              <p:nvPr/>
            </p:nvSpPr>
            <p:spPr bwMode="auto">
              <a:xfrm>
                <a:off x="2052" y="1646"/>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8" name="Freeform 534"/>
              <p:cNvSpPr>
                <a:spLocks/>
              </p:cNvSpPr>
              <p:nvPr/>
            </p:nvSpPr>
            <p:spPr bwMode="auto">
              <a:xfrm>
                <a:off x="2187" y="1760"/>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9" name="Freeform 535"/>
              <p:cNvSpPr>
                <a:spLocks/>
              </p:cNvSpPr>
              <p:nvPr/>
            </p:nvSpPr>
            <p:spPr bwMode="auto">
              <a:xfrm>
                <a:off x="2323" y="1875"/>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0" name="Freeform 536"/>
              <p:cNvSpPr>
                <a:spLocks/>
              </p:cNvSpPr>
              <p:nvPr/>
            </p:nvSpPr>
            <p:spPr bwMode="auto">
              <a:xfrm>
                <a:off x="2459" y="1990"/>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1" name="Freeform 537"/>
              <p:cNvSpPr>
                <a:spLocks/>
              </p:cNvSpPr>
              <p:nvPr/>
            </p:nvSpPr>
            <p:spPr bwMode="auto">
              <a:xfrm>
                <a:off x="2595" y="2103"/>
                <a:ext cx="46" cy="40"/>
              </a:xfrm>
              <a:custGeom>
                <a:avLst/>
                <a:gdLst>
                  <a:gd name="T0" fmla="*/ 47 w 93"/>
                  <a:gd name="T1" fmla="*/ 0 h 79"/>
                  <a:gd name="T2" fmla="*/ 93 w 93"/>
                  <a:gd name="T3" fmla="*/ 79 h 79"/>
                  <a:gd name="T4" fmla="*/ 0 w 93"/>
                  <a:gd name="T5" fmla="*/ 79 h 79"/>
                  <a:gd name="T6" fmla="*/ 47 w 93"/>
                  <a:gd name="T7" fmla="*/ 0 h 79"/>
                </a:gdLst>
                <a:ahLst/>
                <a:cxnLst>
                  <a:cxn ang="0">
                    <a:pos x="T0" y="T1"/>
                  </a:cxn>
                  <a:cxn ang="0">
                    <a:pos x="T2" y="T3"/>
                  </a:cxn>
                  <a:cxn ang="0">
                    <a:pos x="T4" y="T5"/>
                  </a:cxn>
                  <a:cxn ang="0">
                    <a:pos x="T6" y="T7"/>
                  </a:cxn>
                </a:cxnLst>
                <a:rect l="0" t="0" r="r" b="b"/>
                <a:pathLst>
                  <a:path w="93" h="79">
                    <a:moveTo>
                      <a:pt x="47" y="0"/>
                    </a:moveTo>
                    <a:lnTo>
                      <a:pt x="93" y="79"/>
                    </a:lnTo>
                    <a:lnTo>
                      <a:pt x="0" y="79"/>
                    </a:lnTo>
                    <a:lnTo>
                      <a:pt x="47"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2" name="Freeform 538"/>
              <p:cNvSpPr>
                <a:spLocks/>
              </p:cNvSpPr>
              <p:nvPr/>
            </p:nvSpPr>
            <p:spPr bwMode="auto">
              <a:xfrm>
                <a:off x="2730" y="2218"/>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3" name="Freeform 539"/>
              <p:cNvSpPr>
                <a:spLocks/>
              </p:cNvSpPr>
              <p:nvPr/>
            </p:nvSpPr>
            <p:spPr bwMode="auto">
              <a:xfrm>
                <a:off x="2866" y="2332"/>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4" name="Freeform 540"/>
              <p:cNvSpPr>
                <a:spLocks/>
              </p:cNvSpPr>
              <p:nvPr/>
            </p:nvSpPr>
            <p:spPr bwMode="auto">
              <a:xfrm>
                <a:off x="3002" y="2447"/>
                <a:ext cx="46" cy="40"/>
              </a:xfrm>
              <a:custGeom>
                <a:avLst/>
                <a:gdLst>
                  <a:gd name="T0" fmla="*/ 48 w 94"/>
                  <a:gd name="T1" fmla="*/ 0 h 81"/>
                  <a:gd name="T2" fmla="*/ 94 w 94"/>
                  <a:gd name="T3" fmla="*/ 81 h 81"/>
                  <a:gd name="T4" fmla="*/ 0 w 94"/>
                  <a:gd name="T5" fmla="*/ 81 h 81"/>
                  <a:gd name="T6" fmla="*/ 48 w 94"/>
                  <a:gd name="T7" fmla="*/ 0 h 81"/>
                </a:gdLst>
                <a:ahLst/>
                <a:cxnLst>
                  <a:cxn ang="0">
                    <a:pos x="T0" y="T1"/>
                  </a:cxn>
                  <a:cxn ang="0">
                    <a:pos x="T2" y="T3"/>
                  </a:cxn>
                  <a:cxn ang="0">
                    <a:pos x="T4" y="T5"/>
                  </a:cxn>
                  <a:cxn ang="0">
                    <a:pos x="T6" y="T7"/>
                  </a:cxn>
                </a:cxnLst>
                <a:rect l="0" t="0" r="r" b="b"/>
                <a:pathLst>
                  <a:path w="94" h="81">
                    <a:moveTo>
                      <a:pt x="48" y="0"/>
                    </a:moveTo>
                    <a:lnTo>
                      <a:pt x="94" y="81"/>
                    </a:lnTo>
                    <a:lnTo>
                      <a:pt x="0" y="81"/>
                    </a:lnTo>
                    <a:lnTo>
                      <a:pt x="48"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5" name="Freeform 541"/>
              <p:cNvSpPr>
                <a:spLocks/>
              </p:cNvSpPr>
              <p:nvPr/>
            </p:nvSpPr>
            <p:spPr bwMode="auto">
              <a:xfrm>
                <a:off x="3138" y="2561"/>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6" name="Freeform 542"/>
              <p:cNvSpPr>
                <a:spLocks/>
              </p:cNvSpPr>
              <p:nvPr/>
            </p:nvSpPr>
            <p:spPr bwMode="auto">
              <a:xfrm>
                <a:off x="3274" y="2676"/>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7" name="Freeform 543"/>
              <p:cNvSpPr>
                <a:spLocks/>
              </p:cNvSpPr>
              <p:nvPr/>
            </p:nvSpPr>
            <p:spPr bwMode="auto">
              <a:xfrm>
                <a:off x="3409" y="2790"/>
                <a:ext cx="46" cy="40"/>
              </a:xfrm>
              <a:custGeom>
                <a:avLst/>
                <a:gdLst>
                  <a:gd name="T0" fmla="*/ 46 w 92"/>
                  <a:gd name="T1" fmla="*/ 0 h 79"/>
                  <a:gd name="T2" fmla="*/ 92 w 92"/>
                  <a:gd name="T3" fmla="*/ 79 h 79"/>
                  <a:gd name="T4" fmla="*/ 0 w 92"/>
                  <a:gd name="T5" fmla="*/ 79 h 79"/>
                  <a:gd name="T6" fmla="*/ 46 w 92"/>
                  <a:gd name="T7" fmla="*/ 0 h 79"/>
                </a:gdLst>
                <a:ahLst/>
                <a:cxnLst>
                  <a:cxn ang="0">
                    <a:pos x="T0" y="T1"/>
                  </a:cxn>
                  <a:cxn ang="0">
                    <a:pos x="T2" y="T3"/>
                  </a:cxn>
                  <a:cxn ang="0">
                    <a:pos x="T4" y="T5"/>
                  </a:cxn>
                  <a:cxn ang="0">
                    <a:pos x="T6" y="T7"/>
                  </a:cxn>
                </a:cxnLst>
                <a:rect l="0" t="0" r="r" b="b"/>
                <a:pathLst>
                  <a:path w="92" h="79">
                    <a:moveTo>
                      <a:pt x="46" y="0"/>
                    </a:moveTo>
                    <a:lnTo>
                      <a:pt x="92" y="79"/>
                    </a:lnTo>
                    <a:lnTo>
                      <a:pt x="0" y="79"/>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8" name="Freeform 544"/>
              <p:cNvSpPr>
                <a:spLocks/>
              </p:cNvSpPr>
              <p:nvPr/>
            </p:nvSpPr>
            <p:spPr bwMode="auto">
              <a:xfrm>
                <a:off x="3546" y="2904"/>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9" name="Freeform 545"/>
              <p:cNvSpPr>
                <a:spLocks/>
              </p:cNvSpPr>
              <p:nvPr/>
            </p:nvSpPr>
            <p:spPr bwMode="auto">
              <a:xfrm>
                <a:off x="3681" y="3019"/>
                <a:ext cx="46" cy="39"/>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0" name="Freeform 546"/>
              <p:cNvSpPr>
                <a:spLocks/>
              </p:cNvSpPr>
              <p:nvPr/>
            </p:nvSpPr>
            <p:spPr bwMode="auto">
              <a:xfrm>
                <a:off x="3817" y="3133"/>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1" name="Freeform 547"/>
              <p:cNvSpPr>
                <a:spLocks/>
              </p:cNvSpPr>
              <p:nvPr/>
            </p:nvSpPr>
            <p:spPr bwMode="auto">
              <a:xfrm>
                <a:off x="3953" y="3248"/>
                <a:ext cx="46" cy="40"/>
              </a:xfrm>
              <a:custGeom>
                <a:avLst/>
                <a:gdLst>
                  <a:gd name="T0" fmla="*/ 47 w 94"/>
                  <a:gd name="T1" fmla="*/ 0 h 81"/>
                  <a:gd name="T2" fmla="*/ 94 w 94"/>
                  <a:gd name="T3" fmla="*/ 81 h 81"/>
                  <a:gd name="T4" fmla="*/ 0 w 94"/>
                  <a:gd name="T5" fmla="*/ 81 h 81"/>
                  <a:gd name="T6" fmla="*/ 47 w 94"/>
                  <a:gd name="T7" fmla="*/ 0 h 81"/>
                </a:gdLst>
                <a:ahLst/>
                <a:cxnLst>
                  <a:cxn ang="0">
                    <a:pos x="T0" y="T1"/>
                  </a:cxn>
                  <a:cxn ang="0">
                    <a:pos x="T2" y="T3"/>
                  </a:cxn>
                  <a:cxn ang="0">
                    <a:pos x="T4" y="T5"/>
                  </a:cxn>
                  <a:cxn ang="0">
                    <a:pos x="T6" y="T7"/>
                  </a:cxn>
                </a:cxnLst>
                <a:rect l="0" t="0" r="r" b="b"/>
                <a:pathLst>
                  <a:path w="94" h="81">
                    <a:moveTo>
                      <a:pt x="47" y="0"/>
                    </a:moveTo>
                    <a:lnTo>
                      <a:pt x="94" y="81"/>
                    </a:lnTo>
                    <a:lnTo>
                      <a:pt x="0" y="81"/>
                    </a:lnTo>
                    <a:lnTo>
                      <a:pt x="47"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2" name="Freeform 548"/>
              <p:cNvSpPr>
                <a:spLocks/>
              </p:cNvSpPr>
              <p:nvPr/>
            </p:nvSpPr>
            <p:spPr bwMode="auto">
              <a:xfrm>
                <a:off x="717" y="529"/>
                <a:ext cx="3327" cy="2803"/>
              </a:xfrm>
              <a:custGeom>
                <a:avLst/>
                <a:gdLst>
                  <a:gd name="T0" fmla="*/ 67 w 6654"/>
                  <a:gd name="T1" fmla="*/ 57 h 5605"/>
                  <a:gd name="T2" fmla="*/ 202 w 6654"/>
                  <a:gd name="T3" fmla="*/ 171 h 5605"/>
                  <a:gd name="T4" fmla="*/ 339 w 6654"/>
                  <a:gd name="T5" fmla="*/ 286 h 5605"/>
                  <a:gd name="T6" fmla="*/ 474 w 6654"/>
                  <a:gd name="T7" fmla="*/ 400 h 5605"/>
                  <a:gd name="T8" fmla="*/ 610 w 6654"/>
                  <a:gd name="T9" fmla="*/ 515 h 5605"/>
                  <a:gd name="T10" fmla="*/ 747 w 6654"/>
                  <a:gd name="T11" fmla="*/ 629 h 5605"/>
                  <a:gd name="T12" fmla="*/ 882 w 6654"/>
                  <a:gd name="T13" fmla="*/ 744 h 5605"/>
                  <a:gd name="T14" fmla="*/ 1018 w 6654"/>
                  <a:gd name="T15" fmla="*/ 858 h 5605"/>
                  <a:gd name="T16" fmla="*/ 1153 w 6654"/>
                  <a:gd name="T17" fmla="*/ 973 h 5605"/>
                  <a:gd name="T18" fmla="*/ 1290 w 6654"/>
                  <a:gd name="T19" fmla="*/ 1087 h 5605"/>
                  <a:gd name="T20" fmla="*/ 1425 w 6654"/>
                  <a:gd name="T21" fmla="*/ 1201 h 5605"/>
                  <a:gd name="T22" fmla="*/ 1561 w 6654"/>
                  <a:gd name="T23" fmla="*/ 1315 h 5605"/>
                  <a:gd name="T24" fmla="*/ 1697 w 6654"/>
                  <a:gd name="T25" fmla="*/ 1430 h 5605"/>
                  <a:gd name="T26" fmla="*/ 1833 w 6654"/>
                  <a:gd name="T27" fmla="*/ 1544 h 5605"/>
                  <a:gd name="T28" fmla="*/ 1968 w 6654"/>
                  <a:gd name="T29" fmla="*/ 1659 h 5605"/>
                  <a:gd name="T30" fmla="*/ 2104 w 6654"/>
                  <a:gd name="T31" fmla="*/ 1773 h 5605"/>
                  <a:gd name="T32" fmla="*/ 2241 w 6654"/>
                  <a:gd name="T33" fmla="*/ 1888 h 5605"/>
                  <a:gd name="T34" fmla="*/ 2376 w 6654"/>
                  <a:gd name="T35" fmla="*/ 2002 h 5605"/>
                  <a:gd name="T36" fmla="*/ 2511 w 6654"/>
                  <a:gd name="T37" fmla="*/ 2117 h 5605"/>
                  <a:gd name="T38" fmla="*/ 2647 w 6654"/>
                  <a:gd name="T39" fmla="*/ 2231 h 5605"/>
                  <a:gd name="T40" fmla="*/ 2784 w 6654"/>
                  <a:gd name="T41" fmla="*/ 2346 h 5605"/>
                  <a:gd name="T42" fmla="*/ 2919 w 6654"/>
                  <a:gd name="T43" fmla="*/ 2460 h 5605"/>
                  <a:gd name="T44" fmla="*/ 3055 w 6654"/>
                  <a:gd name="T45" fmla="*/ 2575 h 5605"/>
                  <a:gd name="T46" fmla="*/ 3191 w 6654"/>
                  <a:gd name="T47" fmla="*/ 2688 h 5605"/>
                  <a:gd name="T48" fmla="*/ 3327 w 6654"/>
                  <a:gd name="T49" fmla="*/ 2802 h 5605"/>
                  <a:gd name="T50" fmla="*/ 3462 w 6654"/>
                  <a:gd name="T51" fmla="*/ 2917 h 5605"/>
                  <a:gd name="T52" fmla="*/ 3598 w 6654"/>
                  <a:gd name="T53" fmla="*/ 3031 h 5605"/>
                  <a:gd name="T54" fmla="*/ 3734 w 6654"/>
                  <a:gd name="T55" fmla="*/ 3146 h 5605"/>
                  <a:gd name="T56" fmla="*/ 3870 w 6654"/>
                  <a:gd name="T57" fmla="*/ 3260 h 5605"/>
                  <a:gd name="T58" fmla="*/ 4005 w 6654"/>
                  <a:gd name="T59" fmla="*/ 3375 h 5605"/>
                  <a:gd name="T60" fmla="*/ 4142 w 6654"/>
                  <a:gd name="T61" fmla="*/ 3489 h 5605"/>
                  <a:gd name="T62" fmla="*/ 4278 w 6654"/>
                  <a:gd name="T63" fmla="*/ 3604 h 5605"/>
                  <a:gd name="T64" fmla="*/ 4413 w 6654"/>
                  <a:gd name="T65" fmla="*/ 3718 h 5605"/>
                  <a:gd name="T66" fmla="*/ 4548 w 6654"/>
                  <a:gd name="T67" fmla="*/ 3833 h 5605"/>
                  <a:gd name="T68" fmla="*/ 4685 w 6654"/>
                  <a:gd name="T69" fmla="*/ 3947 h 5605"/>
                  <a:gd name="T70" fmla="*/ 4821 w 6654"/>
                  <a:gd name="T71" fmla="*/ 4061 h 5605"/>
                  <a:gd name="T72" fmla="*/ 4956 w 6654"/>
                  <a:gd name="T73" fmla="*/ 4175 h 5605"/>
                  <a:gd name="T74" fmla="*/ 5093 w 6654"/>
                  <a:gd name="T75" fmla="*/ 4290 h 5605"/>
                  <a:gd name="T76" fmla="*/ 5228 w 6654"/>
                  <a:gd name="T77" fmla="*/ 4404 h 5605"/>
                  <a:gd name="T78" fmla="*/ 5364 w 6654"/>
                  <a:gd name="T79" fmla="*/ 4519 h 5605"/>
                  <a:gd name="T80" fmla="*/ 5499 w 6654"/>
                  <a:gd name="T81" fmla="*/ 4633 h 5605"/>
                  <a:gd name="T82" fmla="*/ 5636 w 6654"/>
                  <a:gd name="T83" fmla="*/ 4748 h 5605"/>
                  <a:gd name="T84" fmla="*/ 5772 w 6654"/>
                  <a:gd name="T85" fmla="*/ 4862 h 5605"/>
                  <a:gd name="T86" fmla="*/ 5907 w 6654"/>
                  <a:gd name="T87" fmla="*/ 4977 h 5605"/>
                  <a:gd name="T88" fmla="*/ 6042 w 6654"/>
                  <a:gd name="T89" fmla="*/ 5091 h 5605"/>
                  <a:gd name="T90" fmla="*/ 6179 w 6654"/>
                  <a:gd name="T91" fmla="*/ 5206 h 5605"/>
                  <a:gd name="T92" fmla="*/ 6315 w 6654"/>
                  <a:gd name="T93" fmla="*/ 5320 h 5605"/>
                  <a:gd name="T94" fmla="*/ 6450 w 6654"/>
                  <a:gd name="T95" fmla="*/ 5435 h 5605"/>
                  <a:gd name="T96" fmla="*/ 6587 w 6654"/>
                  <a:gd name="T97" fmla="*/ 5548 h 5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54" h="5605">
                    <a:moveTo>
                      <a:pt x="0" y="0"/>
                    </a:moveTo>
                    <a:lnTo>
                      <a:pt x="67" y="57"/>
                    </a:lnTo>
                    <a:lnTo>
                      <a:pt x="135" y="114"/>
                    </a:lnTo>
                    <a:lnTo>
                      <a:pt x="202" y="171"/>
                    </a:lnTo>
                    <a:lnTo>
                      <a:pt x="271" y="229"/>
                    </a:lnTo>
                    <a:lnTo>
                      <a:pt x="339" y="286"/>
                    </a:lnTo>
                    <a:lnTo>
                      <a:pt x="406" y="343"/>
                    </a:lnTo>
                    <a:lnTo>
                      <a:pt x="474" y="400"/>
                    </a:lnTo>
                    <a:lnTo>
                      <a:pt x="543" y="458"/>
                    </a:lnTo>
                    <a:lnTo>
                      <a:pt x="610" y="515"/>
                    </a:lnTo>
                    <a:lnTo>
                      <a:pt x="678" y="572"/>
                    </a:lnTo>
                    <a:lnTo>
                      <a:pt x="747" y="629"/>
                    </a:lnTo>
                    <a:lnTo>
                      <a:pt x="814" y="687"/>
                    </a:lnTo>
                    <a:lnTo>
                      <a:pt x="882" y="744"/>
                    </a:lnTo>
                    <a:lnTo>
                      <a:pt x="949" y="801"/>
                    </a:lnTo>
                    <a:lnTo>
                      <a:pt x="1018" y="858"/>
                    </a:lnTo>
                    <a:lnTo>
                      <a:pt x="1086" y="916"/>
                    </a:lnTo>
                    <a:lnTo>
                      <a:pt x="1153" y="973"/>
                    </a:lnTo>
                    <a:lnTo>
                      <a:pt x="1221" y="1030"/>
                    </a:lnTo>
                    <a:lnTo>
                      <a:pt x="1290" y="1087"/>
                    </a:lnTo>
                    <a:lnTo>
                      <a:pt x="1357" y="1145"/>
                    </a:lnTo>
                    <a:lnTo>
                      <a:pt x="1425" y="1201"/>
                    </a:lnTo>
                    <a:lnTo>
                      <a:pt x="1494" y="1258"/>
                    </a:lnTo>
                    <a:lnTo>
                      <a:pt x="1561" y="1315"/>
                    </a:lnTo>
                    <a:lnTo>
                      <a:pt x="1629" y="1372"/>
                    </a:lnTo>
                    <a:lnTo>
                      <a:pt x="1697" y="1430"/>
                    </a:lnTo>
                    <a:lnTo>
                      <a:pt x="1764" y="1487"/>
                    </a:lnTo>
                    <a:lnTo>
                      <a:pt x="1833" y="1544"/>
                    </a:lnTo>
                    <a:lnTo>
                      <a:pt x="1900" y="1601"/>
                    </a:lnTo>
                    <a:lnTo>
                      <a:pt x="1968" y="1659"/>
                    </a:lnTo>
                    <a:lnTo>
                      <a:pt x="2037" y="1716"/>
                    </a:lnTo>
                    <a:lnTo>
                      <a:pt x="2104" y="1773"/>
                    </a:lnTo>
                    <a:lnTo>
                      <a:pt x="2172" y="1830"/>
                    </a:lnTo>
                    <a:lnTo>
                      <a:pt x="2241" y="1888"/>
                    </a:lnTo>
                    <a:lnTo>
                      <a:pt x="2308" y="1945"/>
                    </a:lnTo>
                    <a:lnTo>
                      <a:pt x="2376" y="2002"/>
                    </a:lnTo>
                    <a:lnTo>
                      <a:pt x="2444" y="2059"/>
                    </a:lnTo>
                    <a:lnTo>
                      <a:pt x="2511" y="2117"/>
                    </a:lnTo>
                    <a:lnTo>
                      <a:pt x="2580" y="2174"/>
                    </a:lnTo>
                    <a:lnTo>
                      <a:pt x="2647" y="2231"/>
                    </a:lnTo>
                    <a:lnTo>
                      <a:pt x="2715" y="2288"/>
                    </a:lnTo>
                    <a:lnTo>
                      <a:pt x="2784" y="2346"/>
                    </a:lnTo>
                    <a:lnTo>
                      <a:pt x="2851" y="2403"/>
                    </a:lnTo>
                    <a:lnTo>
                      <a:pt x="2919" y="2460"/>
                    </a:lnTo>
                    <a:lnTo>
                      <a:pt x="2988" y="2517"/>
                    </a:lnTo>
                    <a:lnTo>
                      <a:pt x="3055" y="2575"/>
                    </a:lnTo>
                    <a:lnTo>
                      <a:pt x="3123" y="2631"/>
                    </a:lnTo>
                    <a:lnTo>
                      <a:pt x="3191" y="2688"/>
                    </a:lnTo>
                    <a:lnTo>
                      <a:pt x="3258" y="2745"/>
                    </a:lnTo>
                    <a:lnTo>
                      <a:pt x="3327" y="2802"/>
                    </a:lnTo>
                    <a:lnTo>
                      <a:pt x="3395" y="2860"/>
                    </a:lnTo>
                    <a:lnTo>
                      <a:pt x="3462" y="2917"/>
                    </a:lnTo>
                    <a:lnTo>
                      <a:pt x="3531" y="2974"/>
                    </a:lnTo>
                    <a:lnTo>
                      <a:pt x="3598" y="3031"/>
                    </a:lnTo>
                    <a:lnTo>
                      <a:pt x="3666" y="3089"/>
                    </a:lnTo>
                    <a:lnTo>
                      <a:pt x="3734" y="3146"/>
                    </a:lnTo>
                    <a:lnTo>
                      <a:pt x="3802" y="3203"/>
                    </a:lnTo>
                    <a:lnTo>
                      <a:pt x="3870" y="3260"/>
                    </a:lnTo>
                    <a:lnTo>
                      <a:pt x="3938" y="3318"/>
                    </a:lnTo>
                    <a:lnTo>
                      <a:pt x="4005" y="3375"/>
                    </a:lnTo>
                    <a:lnTo>
                      <a:pt x="4074" y="3432"/>
                    </a:lnTo>
                    <a:lnTo>
                      <a:pt x="4142" y="3489"/>
                    </a:lnTo>
                    <a:lnTo>
                      <a:pt x="4209" y="3547"/>
                    </a:lnTo>
                    <a:lnTo>
                      <a:pt x="4278" y="3604"/>
                    </a:lnTo>
                    <a:lnTo>
                      <a:pt x="4345" y="3661"/>
                    </a:lnTo>
                    <a:lnTo>
                      <a:pt x="4413" y="3718"/>
                    </a:lnTo>
                    <a:lnTo>
                      <a:pt x="4481" y="3776"/>
                    </a:lnTo>
                    <a:lnTo>
                      <a:pt x="4548" y="3833"/>
                    </a:lnTo>
                    <a:lnTo>
                      <a:pt x="4617" y="3890"/>
                    </a:lnTo>
                    <a:lnTo>
                      <a:pt x="4685" y="3947"/>
                    </a:lnTo>
                    <a:lnTo>
                      <a:pt x="4752" y="4005"/>
                    </a:lnTo>
                    <a:lnTo>
                      <a:pt x="4821" y="4061"/>
                    </a:lnTo>
                    <a:lnTo>
                      <a:pt x="4889" y="4118"/>
                    </a:lnTo>
                    <a:lnTo>
                      <a:pt x="4956" y="4175"/>
                    </a:lnTo>
                    <a:lnTo>
                      <a:pt x="5025" y="4232"/>
                    </a:lnTo>
                    <a:lnTo>
                      <a:pt x="5093" y="4290"/>
                    </a:lnTo>
                    <a:lnTo>
                      <a:pt x="5160" y="4347"/>
                    </a:lnTo>
                    <a:lnTo>
                      <a:pt x="5228" y="4404"/>
                    </a:lnTo>
                    <a:lnTo>
                      <a:pt x="5295" y="4461"/>
                    </a:lnTo>
                    <a:lnTo>
                      <a:pt x="5364" y="4519"/>
                    </a:lnTo>
                    <a:lnTo>
                      <a:pt x="5432" y="4576"/>
                    </a:lnTo>
                    <a:lnTo>
                      <a:pt x="5499" y="4633"/>
                    </a:lnTo>
                    <a:lnTo>
                      <a:pt x="5568" y="4690"/>
                    </a:lnTo>
                    <a:lnTo>
                      <a:pt x="5636" y="4748"/>
                    </a:lnTo>
                    <a:lnTo>
                      <a:pt x="5703" y="4805"/>
                    </a:lnTo>
                    <a:lnTo>
                      <a:pt x="5772" y="4862"/>
                    </a:lnTo>
                    <a:lnTo>
                      <a:pt x="5840" y="4919"/>
                    </a:lnTo>
                    <a:lnTo>
                      <a:pt x="5907" y="4977"/>
                    </a:lnTo>
                    <a:lnTo>
                      <a:pt x="5975" y="5034"/>
                    </a:lnTo>
                    <a:lnTo>
                      <a:pt x="6042" y="5091"/>
                    </a:lnTo>
                    <a:lnTo>
                      <a:pt x="6111" y="5148"/>
                    </a:lnTo>
                    <a:lnTo>
                      <a:pt x="6179" y="5206"/>
                    </a:lnTo>
                    <a:lnTo>
                      <a:pt x="6246" y="5263"/>
                    </a:lnTo>
                    <a:lnTo>
                      <a:pt x="6315" y="5320"/>
                    </a:lnTo>
                    <a:lnTo>
                      <a:pt x="6383" y="5377"/>
                    </a:lnTo>
                    <a:lnTo>
                      <a:pt x="6450" y="5435"/>
                    </a:lnTo>
                    <a:lnTo>
                      <a:pt x="6518" y="5491"/>
                    </a:lnTo>
                    <a:lnTo>
                      <a:pt x="6587" y="5548"/>
                    </a:lnTo>
                    <a:lnTo>
                      <a:pt x="6654" y="5605"/>
                    </a:lnTo>
                  </a:path>
                </a:pathLst>
              </a:custGeom>
              <a:noFill/>
              <a:ln w="2698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3" name="Freeform 549"/>
              <p:cNvSpPr>
                <a:spLocks/>
              </p:cNvSpPr>
              <p:nvPr/>
            </p:nvSpPr>
            <p:spPr bwMode="auto">
              <a:xfrm>
                <a:off x="4089" y="3362"/>
                <a:ext cx="46" cy="40"/>
              </a:xfrm>
              <a:custGeom>
                <a:avLst/>
                <a:gdLst>
                  <a:gd name="T0" fmla="*/ 46 w 92"/>
                  <a:gd name="T1" fmla="*/ 0 h 80"/>
                  <a:gd name="T2" fmla="*/ 92 w 92"/>
                  <a:gd name="T3" fmla="*/ 80 h 80"/>
                  <a:gd name="T4" fmla="*/ 0 w 92"/>
                  <a:gd name="T5" fmla="*/ 80 h 80"/>
                  <a:gd name="T6" fmla="*/ 46 w 92"/>
                  <a:gd name="T7" fmla="*/ 0 h 80"/>
                </a:gdLst>
                <a:ahLst/>
                <a:cxnLst>
                  <a:cxn ang="0">
                    <a:pos x="T0" y="T1"/>
                  </a:cxn>
                  <a:cxn ang="0">
                    <a:pos x="T2" y="T3"/>
                  </a:cxn>
                  <a:cxn ang="0">
                    <a:pos x="T4" y="T5"/>
                  </a:cxn>
                  <a:cxn ang="0">
                    <a:pos x="T6" y="T7"/>
                  </a:cxn>
                </a:cxnLst>
                <a:rect l="0" t="0" r="r" b="b"/>
                <a:pathLst>
                  <a:path w="92" h="80">
                    <a:moveTo>
                      <a:pt x="46" y="0"/>
                    </a:moveTo>
                    <a:lnTo>
                      <a:pt x="92" y="80"/>
                    </a:lnTo>
                    <a:lnTo>
                      <a:pt x="0" y="80"/>
                    </a:lnTo>
                    <a:lnTo>
                      <a:pt x="46"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4" name="Freeform 550"/>
              <p:cNvSpPr>
                <a:spLocks/>
              </p:cNvSpPr>
              <p:nvPr/>
            </p:nvSpPr>
            <p:spPr bwMode="auto">
              <a:xfrm>
                <a:off x="4044" y="3332"/>
                <a:ext cx="68" cy="57"/>
              </a:xfrm>
              <a:custGeom>
                <a:avLst/>
                <a:gdLst>
                  <a:gd name="T0" fmla="*/ 0 w 137"/>
                  <a:gd name="T1" fmla="*/ 0 h 115"/>
                  <a:gd name="T2" fmla="*/ 68 w 137"/>
                  <a:gd name="T3" fmla="*/ 57 h 115"/>
                  <a:gd name="T4" fmla="*/ 137 w 137"/>
                  <a:gd name="T5" fmla="*/ 115 h 115"/>
                </a:gdLst>
                <a:ahLst/>
                <a:cxnLst>
                  <a:cxn ang="0">
                    <a:pos x="T0" y="T1"/>
                  </a:cxn>
                  <a:cxn ang="0">
                    <a:pos x="T2" y="T3"/>
                  </a:cxn>
                  <a:cxn ang="0">
                    <a:pos x="T4" y="T5"/>
                  </a:cxn>
                </a:cxnLst>
                <a:rect l="0" t="0" r="r" b="b"/>
                <a:pathLst>
                  <a:path w="137" h="115">
                    <a:moveTo>
                      <a:pt x="0" y="0"/>
                    </a:moveTo>
                    <a:lnTo>
                      <a:pt x="68" y="57"/>
                    </a:lnTo>
                    <a:lnTo>
                      <a:pt x="137" y="115"/>
                    </a:lnTo>
                  </a:path>
                </a:pathLst>
              </a:custGeom>
              <a:noFill/>
              <a:ln w="2698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5" name="Rectangle 551"/>
              <p:cNvSpPr>
                <a:spLocks noChangeArrowheads="1"/>
              </p:cNvSpPr>
              <p:nvPr/>
            </p:nvSpPr>
            <p:spPr bwMode="auto">
              <a:xfrm>
                <a:off x="727" y="1977"/>
                <a:ext cx="2592" cy="946"/>
              </a:xfrm>
              <a:prstGeom prst="rect">
                <a:avLst/>
              </a:prstGeom>
              <a:solidFill>
                <a:srgbClr val="FFFFFF">
                  <a:alpha val="83922"/>
                </a:srgbClr>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46" name="Rectangle 552"/>
              <p:cNvSpPr>
                <a:spLocks noChangeArrowheads="1"/>
              </p:cNvSpPr>
              <p:nvPr/>
            </p:nvSpPr>
            <p:spPr bwMode="auto">
              <a:xfrm>
                <a:off x="1124" y="2005"/>
                <a:ext cx="216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s=0.30, dominant, random mating</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147" name="Line 553"/>
              <p:cNvSpPr>
                <a:spLocks noChangeShapeType="1"/>
              </p:cNvSpPr>
              <p:nvPr/>
            </p:nvSpPr>
            <p:spPr bwMode="auto">
              <a:xfrm>
                <a:off x="821" y="2071"/>
                <a:ext cx="227" cy="0"/>
              </a:xfrm>
              <a:prstGeom prst="line">
                <a:avLst/>
              </a:prstGeom>
              <a:noFill/>
              <a:ln w="269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8" name="Rectangle 554"/>
              <p:cNvSpPr>
                <a:spLocks noChangeArrowheads="1"/>
              </p:cNvSpPr>
              <p:nvPr/>
            </p:nvSpPr>
            <p:spPr bwMode="auto">
              <a:xfrm>
                <a:off x="1124" y="2156"/>
                <a:ext cx="216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s=0.90, dominant, random mating</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149" name="Line 555"/>
              <p:cNvSpPr>
                <a:spLocks noChangeShapeType="1"/>
              </p:cNvSpPr>
              <p:nvPr/>
            </p:nvSpPr>
            <p:spPr bwMode="auto">
              <a:xfrm>
                <a:off x="821" y="2223"/>
                <a:ext cx="25" cy="0"/>
              </a:xfrm>
              <a:prstGeom prst="line">
                <a:avLst/>
              </a:prstGeom>
              <a:noFill/>
              <a:ln w="26988">
                <a:solidFill>
                  <a:srgbClr val="00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0" name="Freeform 556"/>
              <p:cNvSpPr>
                <a:spLocks/>
              </p:cNvSpPr>
              <p:nvPr/>
            </p:nvSpPr>
            <p:spPr bwMode="auto">
              <a:xfrm>
                <a:off x="877" y="2223"/>
                <a:ext cx="58" cy="0"/>
              </a:xfrm>
              <a:custGeom>
                <a:avLst/>
                <a:gdLst>
                  <a:gd name="T0" fmla="*/ 0 w 83"/>
                  <a:gd name="T1" fmla="*/ 47 w 83"/>
                  <a:gd name="T2" fmla="*/ 83 w 83"/>
                </a:gdLst>
                <a:ahLst/>
                <a:cxnLst>
                  <a:cxn ang="0">
                    <a:pos x="T0" y="0"/>
                  </a:cxn>
                  <a:cxn ang="0">
                    <a:pos x="T1" y="0"/>
                  </a:cxn>
                  <a:cxn ang="0">
                    <a:pos x="T2" y="0"/>
                  </a:cxn>
                </a:cxnLst>
                <a:rect l="0" t="0" r="r" b="b"/>
                <a:pathLst>
                  <a:path w="83">
                    <a:moveTo>
                      <a:pt x="0" y="0"/>
                    </a:moveTo>
                    <a:lnTo>
                      <a:pt x="47" y="0"/>
                    </a:lnTo>
                    <a:lnTo>
                      <a:pt x="83" y="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1" name="Freeform 557"/>
              <p:cNvSpPr>
                <a:spLocks/>
              </p:cNvSpPr>
              <p:nvPr/>
            </p:nvSpPr>
            <p:spPr bwMode="auto">
              <a:xfrm>
                <a:off x="965" y="2223"/>
                <a:ext cx="58" cy="0"/>
              </a:xfrm>
              <a:custGeom>
                <a:avLst/>
                <a:gdLst>
                  <a:gd name="T0" fmla="*/ 0 w 83"/>
                  <a:gd name="T1" fmla="*/ 47 w 83"/>
                  <a:gd name="T2" fmla="*/ 83 w 83"/>
                </a:gdLst>
                <a:ahLst/>
                <a:cxnLst>
                  <a:cxn ang="0">
                    <a:pos x="T0" y="0"/>
                  </a:cxn>
                  <a:cxn ang="0">
                    <a:pos x="T1" y="0"/>
                  </a:cxn>
                  <a:cxn ang="0">
                    <a:pos x="T2" y="0"/>
                  </a:cxn>
                </a:cxnLst>
                <a:rect l="0" t="0" r="r" b="b"/>
                <a:pathLst>
                  <a:path w="83">
                    <a:moveTo>
                      <a:pt x="0" y="0"/>
                    </a:moveTo>
                    <a:lnTo>
                      <a:pt x="47" y="0"/>
                    </a:lnTo>
                    <a:lnTo>
                      <a:pt x="83" y="0"/>
                    </a:lnTo>
                  </a:path>
                </a:pathLst>
              </a:custGeom>
              <a:noFill/>
              <a:ln w="26988">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2" name="Rectangle 558"/>
              <p:cNvSpPr>
                <a:spLocks noChangeArrowheads="1"/>
              </p:cNvSpPr>
              <p:nvPr/>
            </p:nvSpPr>
            <p:spPr bwMode="auto">
              <a:xfrm>
                <a:off x="1124" y="2307"/>
                <a:ext cx="216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s=1.00, dominant, random mating</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153" name="Line 559"/>
              <p:cNvSpPr>
                <a:spLocks noChangeShapeType="1"/>
              </p:cNvSpPr>
              <p:nvPr/>
            </p:nvSpPr>
            <p:spPr bwMode="auto">
              <a:xfrm>
                <a:off x="821" y="2374"/>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4" name="Line 560"/>
              <p:cNvSpPr>
                <a:spLocks noChangeShapeType="1"/>
              </p:cNvSpPr>
              <p:nvPr/>
            </p:nvSpPr>
            <p:spPr bwMode="auto">
              <a:xfrm>
                <a:off x="843" y="2374"/>
                <a:ext cx="2"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5" name="Line 561"/>
              <p:cNvSpPr>
                <a:spLocks noChangeShapeType="1"/>
              </p:cNvSpPr>
              <p:nvPr/>
            </p:nvSpPr>
            <p:spPr bwMode="auto">
              <a:xfrm>
                <a:off x="864" y="2374"/>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6" name="Line 562"/>
              <p:cNvSpPr>
                <a:spLocks noChangeShapeType="1"/>
              </p:cNvSpPr>
              <p:nvPr/>
            </p:nvSpPr>
            <p:spPr bwMode="auto">
              <a:xfrm>
                <a:off x="886" y="2374"/>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7" name="Line 563"/>
              <p:cNvSpPr>
                <a:spLocks noChangeShapeType="1"/>
              </p:cNvSpPr>
              <p:nvPr/>
            </p:nvSpPr>
            <p:spPr bwMode="auto">
              <a:xfrm>
                <a:off x="907" y="2374"/>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8" name="Line 564"/>
              <p:cNvSpPr>
                <a:spLocks noChangeShapeType="1"/>
              </p:cNvSpPr>
              <p:nvPr/>
            </p:nvSpPr>
            <p:spPr bwMode="auto">
              <a:xfrm>
                <a:off x="929" y="2374"/>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9" name="Line 565"/>
              <p:cNvSpPr>
                <a:spLocks noChangeShapeType="1"/>
              </p:cNvSpPr>
              <p:nvPr/>
            </p:nvSpPr>
            <p:spPr bwMode="auto">
              <a:xfrm>
                <a:off x="951" y="2374"/>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0" name="Line 566"/>
              <p:cNvSpPr>
                <a:spLocks noChangeShapeType="1"/>
              </p:cNvSpPr>
              <p:nvPr/>
            </p:nvSpPr>
            <p:spPr bwMode="auto">
              <a:xfrm>
                <a:off x="972" y="2374"/>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1" name="Line 567"/>
              <p:cNvSpPr>
                <a:spLocks noChangeShapeType="1"/>
              </p:cNvSpPr>
              <p:nvPr/>
            </p:nvSpPr>
            <p:spPr bwMode="auto">
              <a:xfrm>
                <a:off x="994" y="2374"/>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2" name="Line 568"/>
              <p:cNvSpPr>
                <a:spLocks noChangeShapeType="1"/>
              </p:cNvSpPr>
              <p:nvPr/>
            </p:nvSpPr>
            <p:spPr bwMode="auto">
              <a:xfrm>
                <a:off x="1016" y="2374"/>
                <a:ext cx="2"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3" name="Line 569"/>
              <p:cNvSpPr>
                <a:spLocks noChangeShapeType="1"/>
              </p:cNvSpPr>
              <p:nvPr/>
            </p:nvSpPr>
            <p:spPr bwMode="auto">
              <a:xfrm>
                <a:off x="1037" y="2374"/>
                <a:ext cx="3" cy="0"/>
              </a:xfrm>
              <a:prstGeom prst="line">
                <a:avLst/>
              </a:prstGeom>
              <a:noFill/>
              <a:ln w="26988">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4" name="Rectangle 570"/>
              <p:cNvSpPr>
                <a:spLocks noChangeArrowheads="1"/>
              </p:cNvSpPr>
              <p:nvPr/>
            </p:nvSpPr>
            <p:spPr bwMode="auto">
              <a:xfrm>
                <a:off x="1124" y="2459"/>
                <a:ext cx="94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FF0000"/>
                    </a:solidFill>
                    <a:effectLst/>
                    <a:latin typeface="Arial" panose="020B0604020202020204" pitchFamily="34" charset="0"/>
                  </a:rPr>
                  <a:t>s=0.30, selfing</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165" name="Line 571"/>
              <p:cNvSpPr>
                <a:spLocks noChangeShapeType="1"/>
              </p:cNvSpPr>
              <p:nvPr/>
            </p:nvSpPr>
            <p:spPr bwMode="auto">
              <a:xfrm>
                <a:off x="821" y="2526"/>
                <a:ext cx="227" cy="0"/>
              </a:xfrm>
              <a:prstGeom prst="line">
                <a:avLst/>
              </a:prstGeom>
              <a:noFill/>
              <a:ln w="2698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6" name="Freeform 572"/>
              <p:cNvSpPr>
                <a:spLocks/>
              </p:cNvSpPr>
              <p:nvPr/>
            </p:nvSpPr>
            <p:spPr bwMode="auto">
              <a:xfrm>
                <a:off x="898" y="2484"/>
                <a:ext cx="72" cy="62"/>
              </a:xfrm>
              <a:custGeom>
                <a:avLst/>
                <a:gdLst>
                  <a:gd name="T0" fmla="*/ 73 w 146"/>
                  <a:gd name="T1" fmla="*/ 0 h 124"/>
                  <a:gd name="T2" fmla="*/ 146 w 146"/>
                  <a:gd name="T3" fmla="*/ 124 h 124"/>
                  <a:gd name="T4" fmla="*/ 0 w 146"/>
                  <a:gd name="T5" fmla="*/ 124 h 124"/>
                  <a:gd name="T6" fmla="*/ 73 w 146"/>
                  <a:gd name="T7" fmla="*/ 0 h 124"/>
                </a:gdLst>
                <a:ahLst/>
                <a:cxnLst>
                  <a:cxn ang="0">
                    <a:pos x="T0" y="T1"/>
                  </a:cxn>
                  <a:cxn ang="0">
                    <a:pos x="T2" y="T3"/>
                  </a:cxn>
                  <a:cxn ang="0">
                    <a:pos x="T4" y="T5"/>
                  </a:cxn>
                  <a:cxn ang="0">
                    <a:pos x="T6" y="T7"/>
                  </a:cxn>
                </a:cxnLst>
                <a:rect l="0" t="0" r="r" b="b"/>
                <a:pathLst>
                  <a:path w="146" h="124">
                    <a:moveTo>
                      <a:pt x="73" y="0"/>
                    </a:moveTo>
                    <a:lnTo>
                      <a:pt x="146" y="124"/>
                    </a:lnTo>
                    <a:lnTo>
                      <a:pt x="0" y="124"/>
                    </a:lnTo>
                    <a:lnTo>
                      <a:pt x="73"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7" name="Rectangle 573"/>
              <p:cNvSpPr>
                <a:spLocks noChangeArrowheads="1"/>
              </p:cNvSpPr>
              <p:nvPr/>
            </p:nvSpPr>
            <p:spPr bwMode="auto">
              <a:xfrm>
                <a:off x="1124" y="2610"/>
                <a:ext cx="94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FF0000"/>
                    </a:solidFill>
                    <a:effectLst/>
                    <a:latin typeface="Arial" panose="020B0604020202020204" pitchFamily="34" charset="0"/>
                  </a:rPr>
                  <a:t>s=0.90, selfing</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168" name="Line 574"/>
              <p:cNvSpPr>
                <a:spLocks noChangeShapeType="1"/>
              </p:cNvSpPr>
              <p:nvPr/>
            </p:nvSpPr>
            <p:spPr bwMode="auto">
              <a:xfrm>
                <a:off x="821" y="2677"/>
                <a:ext cx="227" cy="0"/>
              </a:xfrm>
              <a:prstGeom prst="line">
                <a:avLst/>
              </a:prstGeom>
              <a:noFill/>
              <a:ln w="2698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9" name="Freeform 575"/>
              <p:cNvSpPr>
                <a:spLocks/>
              </p:cNvSpPr>
              <p:nvPr/>
            </p:nvSpPr>
            <p:spPr bwMode="auto">
              <a:xfrm>
                <a:off x="898" y="2635"/>
                <a:ext cx="72" cy="63"/>
              </a:xfrm>
              <a:custGeom>
                <a:avLst/>
                <a:gdLst>
                  <a:gd name="T0" fmla="*/ 73 w 146"/>
                  <a:gd name="T1" fmla="*/ 0 h 124"/>
                  <a:gd name="T2" fmla="*/ 146 w 146"/>
                  <a:gd name="T3" fmla="*/ 124 h 124"/>
                  <a:gd name="T4" fmla="*/ 0 w 146"/>
                  <a:gd name="T5" fmla="*/ 124 h 124"/>
                  <a:gd name="T6" fmla="*/ 73 w 146"/>
                  <a:gd name="T7" fmla="*/ 0 h 124"/>
                </a:gdLst>
                <a:ahLst/>
                <a:cxnLst>
                  <a:cxn ang="0">
                    <a:pos x="T0" y="T1"/>
                  </a:cxn>
                  <a:cxn ang="0">
                    <a:pos x="T2" y="T3"/>
                  </a:cxn>
                  <a:cxn ang="0">
                    <a:pos x="T4" y="T5"/>
                  </a:cxn>
                  <a:cxn ang="0">
                    <a:pos x="T6" y="T7"/>
                  </a:cxn>
                </a:cxnLst>
                <a:rect l="0" t="0" r="r" b="b"/>
                <a:pathLst>
                  <a:path w="146" h="124">
                    <a:moveTo>
                      <a:pt x="73" y="0"/>
                    </a:moveTo>
                    <a:lnTo>
                      <a:pt x="146" y="124"/>
                    </a:lnTo>
                    <a:lnTo>
                      <a:pt x="0" y="124"/>
                    </a:lnTo>
                    <a:lnTo>
                      <a:pt x="73"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70" name="Rectangle 576"/>
              <p:cNvSpPr>
                <a:spLocks noChangeArrowheads="1"/>
              </p:cNvSpPr>
              <p:nvPr/>
            </p:nvSpPr>
            <p:spPr bwMode="auto">
              <a:xfrm>
                <a:off x="1124" y="2761"/>
                <a:ext cx="94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FF0000"/>
                    </a:solidFill>
                    <a:effectLst/>
                    <a:latin typeface="Arial" panose="020B0604020202020204" pitchFamily="34" charset="0"/>
                  </a:rPr>
                  <a:t>s=1.00, selfing</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171" name="Line 577"/>
              <p:cNvSpPr>
                <a:spLocks noChangeShapeType="1"/>
              </p:cNvSpPr>
              <p:nvPr/>
            </p:nvSpPr>
            <p:spPr bwMode="auto">
              <a:xfrm>
                <a:off x="821" y="2828"/>
                <a:ext cx="227" cy="0"/>
              </a:xfrm>
              <a:prstGeom prst="line">
                <a:avLst/>
              </a:prstGeom>
              <a:noFill/>
              <a:ln w="26988">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2" name="Freeform 578"/>
              <p:cNvSpPr>
                <a:spLocks/>
              </p:cNvSpPr>
              <p:nvPr/>
            </p:nvSpPr>
            <p:spPr bwMode="auto">
              <a:xfrm>
                <a:off x="898" y="2787"/>
                <a:ext cx="72" cy="62"/>
              </a:xfrm>
              <a:custGeom>
                <a:avLst/>
                <a:gdLst>
                  <a:gd name="T0" fmla="*/ 73 w 146"/>
                  <a:gd name="T1" fmla="*/ 0 h 124"/>
                  <a:gd name="T2" fmla="*/ 146 w 146"/>
                  <a:gd name="T3" fmla="*/ 124 h 124"/>
                  <a:gd name="T4" fmla="*/ 0 w 146"/>
                  <a:gd name="T5" fmla="*/ 124 h 124"/>
                  <a:gd name="T6" fmla="*/ 73 w 146"/>
                  <a:gd name="T7" fmla="*/ 0 h 124"/>
                </a:gdLst>
                <a:ahLst/>
                <a:cxnLst>
                  <a:cxn ang="0">
                    <a:pos x="T0" y="T1"/>
                  </a:cxn>
                  <a:cxn ang="0">
                    <a:pos x="T2" y="T3"/>
                  </a:cxn>
                  <a:cxn ang="0">
                    <a:pos x="T4" y="T5"/>
                  </a:cxn>
                  <a:cxn ang="0">
                    <a:pos x="T6" y="T7"/>
                  </a:cxn>
                </a:cxnLst>
                <a:rect l="0" t="0" r="r" b="b"/>
                <a:pathLst>
                  <a:path w="146" h="124">
                    <a:moveTo>
                      <a:pt x="73" y="0"/>
                    </a:moveTo>
                    <a:lnTo>
                      <a:pt x="146" y="124"/>
                    </a:lnTo>
                    <a:lnTo>
                      <a:pt x="0" y="124"/>
                    </a:lnTo>
                    <a:lnTo>
                      <a:pt x="73" y="0"/>
                    </a:lnTo>
                    <a:close/>
                  </a:path>
                </a:pathLst>
              </a:custGeom>
              <a:solidFill>
                <a:srgbClr val="FF0000"/>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73" name="Line 579"/>
              <p:cNvSpPr>
                <a:spLocks noChangeShapeType="1"/>
              </p:cNvSpPr>
              <p:nvPr/>
            </p:nvSpPr>
            <p:spPr bwMode="auto">
              <a:xfrm flipV="1">
                <a:off x="2980" y="338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4" name="Line 580"/>
              <p:cNvSpPr>
                <a:spLocks noChangeShapeType="1"/>
              </p:cNvSpPr>
              <p:nvPr/>
            </p:nvSpPr>
            <p:spPr bwMode="auto">
              <a:xfrm flipV="1">
                <a:off x="2980" y="337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5" name="Line 581"/>
              <p:cNvSpPr>
                <a:spLocks noChangeShapeType="1"/>
              </p:cNvSpPr>
              <p:nvPr/>
            </p:nvSpPr>
            <p:spPr bwMode="auto">
              <a:xfrm flipV="1">
                <a:off x="2980" y="3371"/>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6" name="Line 582"/>
              <p:cNvSpPr>
                <a:spLocks noChangeShapeType="1"/>
              </p:cNvSpPr>
              <p:nvPr/>
            </p:nvSpPr>
            <p:spPr bwMode="auto">
              <a:xfrm flipV="1">
                <a:off x="2980" y="336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7" name="Line 583"/>
              <p:cNvSpPr>
                <a:spLocks noChangeShapeType="1"/>
              </p:cNvSpPr>
              <p:nvPr/>
            </p:nvSpPr>
            <p:spPr bwMode="auto">
              <a:xfrm flipV="1">
                <a:off x="2980" y="335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8" name="Line 584"/>
              <p:cNvSpPr>
                <a:spLocks noChangeShapeType="1"/>
              </p:cNvSpPr>
              <p:nvPr/>
            </p:nvSpPr>
            <p:spPr bwMode="auto">
              <a:xfrm flipV="1">
                <a:off x="2980" y="3348"/>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9" name="Line 585"/>
              <p:cNvSpPr>
                <a:spLocks noChangeShapeType="1"/>
              </p:cNvSpPr>
              <p:nvPr/>
            </p:nvSpPr>
            <p:spPr bwMode="auto">
              <a:xfrm flipV="1">
                <a:off x="2980" y="334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0" name="Line 586"/>
              <p:cNvSpPr>
                <a:spLocks noChangeShapeType="1"/>
              </p:cNvSpPr>
              <p:nvPr/>
            </p:nvSpPr>
            <p:spPr bwMode="auto">
              <a:xfrm flipV="1">
                <a:off x="2980" y="333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1" name="Line 587"/>
              <p:cNvSpPr>
                <a:spLocks noChangeShapeType="1"/>
              </p:cNvSpPr>
              <p:nvPr/>
            </p:nvSpPr>
            <p:spPr bwMode="auto">
              <a:xfrm flipV="1">
                <a:off x="2980" y="3325"/>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2" name="Line 588"/>
              <p:cNvSpPr>
                <a:spLocks noChangeShapeType="1"/>
              </p:cNvSpPr>
              <p:nvPr/>
            </p:nvSpPr>
            <p:spPr bwMode="auto">
              <a:xfrm flipV="1">
                <a:off x="2980" y="331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3" name="Line 589"/>
              <p:cNvSpPr>
                <a:spLocks noChangeShapeType="1"/>
              </p:cNvSpPr>
              <p:nvPr/>
            </p:nvSpPr>
            <p:spPr bwMode="auto">
              <a:xfrm flipV="1">
                <a:off x="2980" y="330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4" name="Line 590"/>
              <p:cNvSpPr>
                <a:spLocks noChangeShapeType="1"/>
              </p:cNvSpPr>
              <p:nvPr/>
            </p:nvSpPr>
            <p:spPr bwMode="auto">
              <a:xfrm flipV="1">
                <a:off x="2980" y="330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5" name="Line 591"/>
              <p:cNvSpPr>
                <a:spLocks noChangeShapeType="1"/>
              </p:cNvSpPr>
              <p:nvPr/>
            </p:nvSpPr>
            <p:spPr bwMode="auto">
              <a:xfrm flipV="1">
                <a:off x="2980" y="329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6" name="Line 592"/>
              <p:cNvSpPr>
                <a:spLocks noChangeShapeType="1"/>
              </p:cNvSpPr>
              <p:nvPr/>
            </p:nvSpPr>
            <p:spPr bwMode="auto">
              <a:xfrm flipV="1">
                <a:off x="2980" y="328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7" name="Line 593"/>
              <p:cNvSpPr>
                <a:spLocks noChangeShapeType="1"/>
              </p:cNvSpPr>
              <p:nvPr/>
            </p:nvSpPr>
            <p:spPr bwMode="auto">
              <a:xfrm flipV="1">
                <a:off x="2980" y="327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8" name="Line 594"/>
              <p:cNvSpPr>
                <a:spLocks noChangeShapeType="1"/>
              </p:cNvSpPr>
              <p:nvPr/>
            </p:nvSpPr>
            <p:spPr bwMode="auto">
              <a:xfrm flipV="1">
                <a:off x="2980" y="327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9" name="Line 595"/>
              <p:cNvSpPr>
                <a:spLocks noChangeShapeType="1"/>
              </p:cNvSpPr>
              <p:nvPr/>
            </p:nvSpPr>
            <p:spPr bwMode="auto">
              <a:xfrm flipV="1">
                <a:off x="2980" y="326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0" name="Line 596"/>
              <p:cNvSpPr>
                <a:spLocks noChangeShapeType="1"/>
              </p:cNvSpPr>
              <p:nvPr/>
            </p:nvSpPr>
            <p:spPr bwMode="auto">
              <a:xfrm flipV="1">
                <a:off x="2980" y="325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1" name="Line 597"/>
              <p:cNvSpPr>
                <a:spLocks noChangeShapeType="1"/>
              </p:cNvSpPr>
              <p:nvPr/>
            </p:nvSpPr>
            <p:spPr bwMode="auto">
              <a:xfrm flipV="1">
                <a:off x="2980" y="324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2" name="Line 598"/>
              <p:cNvSpPr>
                <a:spLocks noChangeShapeType="1"/>
              </p:cNvSpPr>
              <p:nvPr/>
            </p:nvSpPr>
            <p:spPr bwMode="auto">
              <a:xfrm flipV="1">
                <a:off x="2980" y="324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3" name="Line 599"/>
              <p:cNvSpPr>
                <a:spLocks noChangeShapeType="1"/>
              </p:cNvSpPr>
              <p:nvPr/>
            </p:nvSpPr>
            <p:spPr bwMode="auto">
              <a:xfrm flipV="1">
                <a:off x="2980" y="323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4" name="Line 600"/>
              <p:cNvSpPr>
                <a:spLocks noChangeShapeType="1"/>
              </p:cNvSpPr>
              <p:nvPr/>
            </p:nvSpPr>
            <p:spPr bwMode="auto">
              <a:xfrm flipV="1">
                <a:off x="2980" y="3225"/>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5" name="Line 601"/>
              <p:cNvSpPr>
                <a:spLocks noChangeShapeType="1"/>
              </p:cNvSpPr>
              <p:nvPr/>
            </p:nvSpPr>
            <p:spPr bwMode="auto">
              <a:xfrm flipV="1">
                <a:off x="2980" y="321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6" name="Line 602"/>
              <p:cNvSpPr>
                <a:spLocks noChangeShapeType="1"/>
              </p:cNvSpPr>
              <p:nvPr/>
            </p:nvSpPr>
            <p:spPr bwMode="auto">
              <a:xfrm flipV="1">
                <a:off x="2980" y="320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7" name="Line 603"/>
              <p:cNvSpPr>
                <a:spLocks noChangeShapeType="1"/>
              </p:cNvSpPr>
              <p:nvPr/>
            </p:nvSpPr>
            <p:spPr bwMode="auto">
              <a:xfrm flipV="1">
                <a:off x="2980" y="3202"/>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8" name="Line 604"/>
              <p:cNvSpPr>
                <a:spLocks noChangeShapeType="1"/>
              </p:cNvSpPr>
              <p:nvPr/>
            </p:nvSpPr>
            <p:spPr bwMode="auto">
              <a:xfrm flipV="1">
                <a:off x="2980" y="319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9" name="Line 605"/>
              <p:cNvSpPr>
                <a:spLocks noChangeShapeType="1"/>
              </p:cNvSpPr>
              <p:nvPr/>
            </p:nvSpPr>
            <p:spPr bwMode="auto">
              <a:xfrm flipV="1">
                <a:off x="2980" y="318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0" name="Line 606"/>
              <p:cNvSpPr>
                <a:spLocks noChangeShapeType="1"/>
              </p:cNvSpPr>
              <p:nvPr/>
            </p:nvSpPr>
            <p:spPr bwMode="auto">
              <a:xfrm flipV="1">
                <a:off x="2980" y="3179"/>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6" name="Group 808"/>
            <p:cNvGrpSpPr>
              <a:grpSpLocks/>
            </p:cNvGrpSpPr>
            <p:nvPr/>
          </p:nvGrpSpPr>
          <p:grpSpPr bwMode="auto">
            <a:xfrm>
              <a:off x="4730750" y="2606675"/>
              <a:ext cx="0" cy="2432050"/>
              <a:chOff x="2980" y="1642"/>
              <a:chExt cx="0" cy="1532"/>
            </a:xfrm>
          </p:grpSpPr>
          <p:sp>
            <p:nvSpPr>
              <p:cNvPr id="801" name="Line 608"/>
              <p:cNvSpPr>
                <a:spLocks noChangeShapeType="1"/>
              </p:cNvSpPr>
              <p:nvPr/>
            </p:nvSpPr>
            <p:spPr bwMode="auto">
              <a:xfrm flipV="1">
                <a:off x="2980" y="317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2" name="Line 609"/>
              <p:cNvSpPr>
                <a:spLocks noChangeShapeType="1"/>
              </p:cNvSpPr>
              <p:nvPr/>
            </p:nvSpPr>
            <p:spPr bwMode="auto">
              <a:xfrm flipV="1">
                <a:off x="2980" y="316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3" name="Line 610"/>
              <p:cNvSpPr>
                <a:spLocks noChangeShapeType="1"/>
              </p:cNvSpPr>
              <p:nvPr/>
            </p:nvSpPr>
            <p:spPr bwMode="auto">
              <a:xfrm flipV="1">
                <a:off x="2980" y="3156"/>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4" name="Line 611"/>
              <p:cNvSpPr>
                <a:spLocks noChangeShapeType="1"/>
              </p:cNvSpPr>
              <p:nvPr/>
            </p:nvSpPr>
            <p:spPr bwMode="auto">
              <a:xfrm flipV="1">
                <a:off x="2980" y="314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5" name="Line 612"/>
              <p:cNvSpPr>
                <a:spLocks noChangeShapeType="1"/>
              </p:cNvSpPr>
              <p:nvPr/>
            </p:nvSpPr>
            <p:spPr bwMode="auto">
              <a:xfrm flipV="1">
                <a:off x="2980" y="314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6" name="Line 613"/>
              <p:cNvSpPr>
                <a:spLocks noChangeShapeType="1"/>
              </p:cNvSpPr>
              <p:nvPr/>
            </p:nvSpPr>
            <p:spPr bwMode="auto">
              <a:xfrm flipV="1">
                <a:off x="2980" y="3133"/>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7" name="Line 614"/>
              <p:cNvSpPr>
                <a:spLocks noChangeShapeType="1"/>
              </p:cNvSpPr>
              <p:nvPr/>
            </p:nvSpPr>
            <p:spPr bwMode="auto">
              <a:xfrm flipV="1">
                <a:off x="2980" y="312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8" name="Line 615"/>
              <p:cNvSpPr>
                <a:spLocks noChangeShapeType="1"/>
              </p:cNvSpPr>
              <p:nvPr/>
            </p:nvSpPr>
            <p:spPr bwMode="auto">
              <a:xfrm flipV="1">
                <a:off x="2980" y="311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9" name="Line 616"/>
              <p:cNvSpPr>
                <a:spLocks noChangeShapeType="1"/>
              </p:cNvSpPr>
              <p:nvPr/>
            </p:nvSpPr>
            <p:spPr bwMode="auto">
              <a:xfrm flipV="1">
                <a:off x="2980" y="310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0" name="Line 617"/>
              <p:cNvSpPr>
                <a:spLocks noChangeShapeType="1"/>
              </p:cNvSpPr>
              <p:nvPr/>
            </p:nvSpPr>
            <p:spPr bwMode="auto">
              <a:xfrm flipV="1">
                <a:off x="2980" y="310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1" name="Line 618"/>
              <p:cNvSpPr>
                <a:spLocks noChangeShapeType="1"/>
              </p:cNvSpPr>
              <p:nvPr/>
            </p:nvSpPr>
            <p:spPr bwMode="auto">
              <a:xfrm flipV="1">
                <a:off x="2980" y="309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2" name="Line 619"/>
              <p:cNvSpPr>
                <a:spLocks noChangeShapeType="1"/>
              </p:cNvSpPr>
              <p:nvPr/>
            </p:nvSpPr>
            <p:spPr bwMode="auto">
              <a:xfrm flipV="1">
                <a:off x="2980" y="308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3" name="Line 620"/>
              <p:cNvSpPr>
                <a:spLocks noChangeShapeType="1"/>
              </p:cNvSpPr>
              <p:nvPr/>
            </p:nvSpPr>
            <p:spPr bwMode="auto">
              <a:xfrm flipV="1">
                <a:off x="2980" y="307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4" name="Line 621"/>
              <p:cNvSpPr>
                <a:spLocks noChangeShapeType="1"/>
              </p:cNvSpPr>
              <p:nvPr/>
            </p:nvSpPr>
            <p:spPr bwMode="auto">
              <a:xfrm flipV="1">
                <a:off x="2980" y="307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5" name="Line 622"/>
              <p:cNvSpPr>
                <a:spLocks noChangeShapeType="1"/>
              </p:cNvSpPr>
              <p:nvPr/>
            </p:nvSpPr>
            <p:spPr bwMode="auto">
              <a:xfrm flipV="1">
                <a:off x="2980" y="306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6" name="Line 623"/>
              <p:cNvSpPr>
                <a:spLocks noChangeShapeType="1"/>
              </p:cNvSpPr>
              <p:nvPr/>
            </p:nvSpPr>
            <p:spPr bwMode="auto">
              <a:xfrm flipV="1">
                <a:off x="2980" y="3056"/>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7" name="Line 624"/>
              <p:cNvSpPr>
                <a:spLocks noChangeShapeType="1"/>
              </p:cNvSpPr>
              <p:nvPr/>
            </p:nvSpPr>
            <p:spPr bwMode="auto">
              <a:xfrm flipV="1">
                <a:off x="2980" y="304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8" name="Line 625"/>
              <p:cNvSpPr>
                <a:spLocks noChangeShapeType="1"/>
              </p:cNvSpPr>
              <p:nvPr/>
            </p:nvSpPr>
            <p:spPr bwMode="auto">
              <a:xfrm flipV="1">
                <a:off x="2980" y="304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9" name="Line 626"/>
              <p:cNvSpPr>
                <a:spLocks noChangeShapeType="1"/>
              </p:cNvSpPr>
              <p:nvPr/>
            </p:nvSpPr>
            <p:spPr bwMode="auto">
              <a:xfrm flipV="1">
                <a:off x="2980" y="3033"/>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0" name="Line 627"/>
              <p:cNvSpPr>
                <a:spLocks noChangeShapeType="1"/>
              </p:cNvSpPr>
              <p:nvPr/>
            </p:nvSpPr>
            <p:spPr bwMode="auto">
              <a:xfrm flipV="1">
                <a:off x="2980" y="302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1" name="Line 628"/>
              <p:cNvSpPr>
                <a:spLocks noChangeShapeType="1"/>
              </p:cNvSpPr>
              <p:nvPr/>
            </p:nvSpPr>
            <p:spPr bwMode="auto">
              <a:xfrm flipV="1">
                <a:off x="2980" y="301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2" name="Line 629"/>
              <p:cNvSpPr>
                <a:spLocks noChangeShapeType="1"/>
              </p:cNvSpPr>
              <p:nvPr/>
            </p:nvSpPr>
            <p:spPr bwMode="auto">
              <a:xfrm flipV="1">
                <a:off x="2980" y="3010"/>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3" name="Line 630"/>
              <p:cNvSpPr>
                <a:spLocks noChangeShapeType="1"/>
              </p:cNvSpPr>
              <p:nvPr/>
            </p:nvSpPr>
            <p:spPr bwMode="auto">
              <a:xfrm flipV="1">
                <a:off x="2980" y="300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4" name="Line 631"/>
              <p:cNvSpPr>
                <a:spLocks noChangeShapeType="1"/>
              </p:cNvSpPr>
              <p:nvPr/>
            </p:nvSpPr>
            <p:spPr bwMode="auto">
              <a:xfrm flipV="1">
                <a:off x="2980" y="299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5" name="Line 632"/>
              <p:cNvSpPr>
                <a:spLocks noChangeShapeType="1"/>
              </p:cNvSpPr>
              <p:nvPr/>
            </p:nvSpPr>
            <p:spPr bwMode="auto">
              <a:xfrm flipV="1">
                <a:off x="2980" y="2987"/>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6" name="Line 633"/>
              <p:cNvSpPr>
                <a:spLocks noChangeShapeType="1"/>
              </p:cNvSpPr>
              <p:nvPr/>
            </p:nvSpPr>
            <p:spPr bwMode="auto">
              <a:xfrm flipV="1">
                <a:off x="2980" y="297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7" name="Line 634"/>
              <p:cNvSpPr>
                <a:spLocks noChangeShapeType="1"/>
              </p:cNvSpPr>
              <p:nvPr/>
            </p:nvSpPr>
            <p:spPr bwMode="auto">
              <a:xfrm flipV="1">
                <a:off x="2980" y="297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8" name="Line 635"/>
              <p:cNvSpPr>
                <a:spLocks noChangeShapeType="1"/>
              </p:cNvSpPr>
              <p:nvPr/>
            </p:nvSpPr>
            <p:spPr bwMode="auto">
              <a:xfrm flipV="1">
                <a:off x="2980" y="2964"/>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9" name="Line 636"/>
              <p:cNvSpPr>
                <a:spLocks noChangeShapeType="1"/>
              </p:cNvSpPr>
              <p:nvPr/>
            </p:nvSpPr>
            <p:spPr bwMode="auto">
              <a:xfrm flipV="1">
                <a:off x="2980" y="295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0" name="Line 637"/>
              <p:cNvSpPr>
                <a:spLocks noChangeShapeType="1"/>
              </p:cNvSpPr>
              <p:nvPr/>
            </p:nvSpPr>
            <p:spPr bwMode="auto">
              <a:xfrm flipV="1">
                <a:off x="2980" y="294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1" name="Line 638"/>
              <p:cNvSpPr>
                <a:spLocks noChangeShapeType="1"/>
              </p:cNvSpPr>
              <p:nvPr/>
            </p:nvSpPr>
            <p:spPr bwMode="auto">
              <a:xfrm flipV="1">
                <a:off x="2980" y="294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2" name="Line 639"/>
              <p:cNvSpPr>
                <a:spLocks noChangeShapeType="1"/>
              </p:cNvSpPr>
              <p:nvPr/>
            </p:nvSpPr>
            <p:spPr bwMode="auto">
              <a:xfrm flipV="1">
                <a:off x="2980" y="293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3" name="Line 640"/>
              <p:cNvSpPr>
                <a:spLocks noChangeShapeType="1"/>
              </p:cNvSpPr>
              <p:nvPr/>
            </p:nvSpPr>
            <p:spPr bwMode="auto">
              <a:xfrm flipV="1">
                <a:off x="2980" y="292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4" name="Line 641"/>
              <p:cNvSpPr>
                <a:spLocks noChangeShapeType="1"/>
              </p:cNvSpPr>
              <p:nvPr/>
            </p:nvSpPr>
            <p:spPr bwMode="auto">
              <a:xfrm flipV="1">
                <a:off x="2980" y="291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5" name="Line 642"/>
              <p:cNvSpPr>
                <a:spLocks noChangeShapeType="1"/>
              </p:cNvSpPr>
              <p:nvPr/>
            </p:nvSpPr>
            <p:spPr bwMode="auto">
              <a:xfrm flipV="1">
                <a:off x="2980" y="291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6" name="Line 643"/>
              <p:cNvSpPr>
                <a:spLocks noChangeShapeType="1"/>
              </p:cNvSpPr>
              <p:nvPr/>
            </p:nvSpPr>
            <p:spPr bwMode="auto">
              <a:xfrm flipV="1">
                <a:off x="2980" y="290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7" name="Line 644"/>
              <p:cNvSpPr>
                <a:spLocks noChangeShapeType="1"/>
              </p:cNvSpPr>
              <p:nvPr/>
            </p:nvSpPr>
            <p:spPr bwMode="auto">
              <a:xfrm flipV="1">
                <a:off x="2980" y="289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8" name="Line 645"/>
              <p:cNvSpPr>
                <a:spLocks noChangeShapeType="1"/>
              </p:cNvSpPr>
              <p:nvPr/>
            </p:nvSpPr>
            <p:spPr bwMode="auto">
              <a:xfrm flipV="1">
                <a:off x="2980" y="288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9" name="Line 646"/>
              <p:cNvSpPr>
                <a:spLocks noChangeShapeType="1"/>
              </p:cNvSpPr>
              <p:nvPr/>
            </p:nvSpPr>
            <p:spPr bwMode="auto">
              <a:xfrm flipV="1">
                <a:off x="2980" y="287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0" name="Line 647"/>
              <p:cNvSpPr>
                <a:spLocks noChangeShapeType="1"/>
              </p:cNvSpPr>
              <p:nvPr/>
            </p:nvSpPr>
            <p:spPr bwMode="auto">
              <a:xfrm flipV="1">
                <a:off x="2980" y="287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1" name="Line 648"/>
              <p:cNvSpPr>
                <a:spLocks noChangeShapeType="1"/>
              </p:cNvSpPr>
              <p:nvPr/>
            </p:nvSpPr>
            <p:spPr bwMode="auto">
              <a:xfrm flipV="1">
                <a:off x="2980" y="2864"/>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2" name="Line 649"/>
              <p:cNvSpPr>
                <a:spLocks noChangeShapeType="1"/>
              </p:cNvSpPr>
              <p:nvPr/>
            </p:nvSpPr>
            <p:spPr bwMode="auto">
              <a:xfrm flipV="1">
                <a:off x="2980" y="285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3" name="Line 650"/>
              <p:cNvSpPr>
                <a:spLocks noChangeShapeType="1"/>
              </p:cNvSpPr>
              <p:nvPr/>
            </p:nvSpPr>
            <p:spPr bwMode="auto">
              <a:xfrm flipV="1">
                <a:off x="2980" y="284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4" name="Line 651"/>
              <p:cNvSpPr>
                <a:spLocks noChangeShapeType="1"/>
              </p:cNvSpPr>
              <p:nvPr/>
            </p:nvSpPr>
            <p:spPr bwMode="auto">
              <a:xfrm flipV="1">
                <a:off x="2980" y="2841"/>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5" name="Line 652"/>
              <p:cNvSpPr>
                <a:spLocks noChangeShapeType="1"/>
              </p:cNvSpPr>
              <p:nvPr/>
            </p:nvSpPr>
            <p:spPr bwMode="auto">
              <a:xfrm flipV="1">
                <a:off x="2980" y="283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6" name="Line 653"/>
              <p:cNvSpPr>
                <a:spLocks noChangeShapeType="1"/>
              </p:cNvSpPr>
              <p:nvPr/>
            </p:nvSpPr>
            <p:spPr bwMode="auto">
              <a:xfrm flipV="1">
                <a:off x="2980" y="282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7" name="Line 654"/>
              <p:cNvSpPr>
                <a:spLocks noChangeShapeType="1"/>
              </p:cNvSpPr>
              <p:nvPr/>
            </p:nvSpPr>
            <p:spPr bwMode="auto">
              <a:xfrm flipV="1">
                <a:off x="2980" y="2818"/>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8" name="Line 655"/>
              <p:cNvSpPr>
                <a:spLocks noChangeShapeType="1"/>
              </p:cNvSpPr>
              <p:nvPr/>
            </p:nvSpPr>
            <p:spPr bwMode="auto">
              <a:xfrm flipV="1">
                <a:off x="2980" y="281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9" name="Line 656"/>
              <p:cNvSpPr>
                <a:spLocks noChangeShapeType="1"/>
              </p:cNvSpPr>
              <p:nvPr/>
            </p:nvSpPr>
            <p:spPr bwMode="auto">
              <a:xfrm flipV="1">
                <a:off x="2980" y="280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0" name="Line 657"/>
              <p:cNvSpPr>
                <a:spLocks noChangeShapeType="1"/>
              </p:cNvSpPr>
              <p:nvPr/>
            </p:nvSpPr>
            <p:spPr bwMode="auto">
              <a:xfrm flipV="1">
                <a:off x="2980" y="2795"/>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1" name="Line 658"/>
              <p:cNvSpPr>
                <a:spLocks noChangeShapeType="1"/>
              </p:cNvSpPr>
              <p:nvPr/>
            </p:nvSpPr>
            <p:spPr bwMode="auto">
              <a:xfrm flipV="1">
                <a:off x="2980" y="278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2" name="Line 659"/>
              <p:cNvSpPr>
                <a:spLocks noChangeShapeType="1"/>
              </p:cNvSpPr>
              <p:nvPr/>
            </p:nvSpPr>
            <p:spPr bwMode="auto">
              <a:xfrm flipV="1">
                <a:off x="2980" y="277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3" name="Line 660"/>
              <p:cNvSpPr>
                <a:spLocks noChangeShapeType="1"/>
              </p:cNvSpPr>
              <p:nvPr/>
            </p:nvSpPr>
            <p:spPr bwMode="auto">
              <a:xfrm flipV="1">
                <a:off x="2980" y="2772"/>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4" name="Line 661"/>
              <p:cNvSpPr>
                <a:spLocks noChangeShapeType="1"/>
              </p:cNvSpPr>
              <p:nvPr/>
            </p:nvSpPr>
            <p:spPr bwMode="auto">
              <a:xfrm flipV="1">
                <a:off x="2980" y="276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5" name="Line 662"/>
              <p:cNvSpPr>
                <a:spLocks noChangeShapeType="1"/>
              </p:cNvSpPr>
              <p:nvPr/>
            </p:nvSpPr>
            <p:spPr bwMode="auto">
              <a:xfrm flipV="1">
                <a:off x="2980" y="275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6" name="Line 663"/>
              <p:cNvSpPr>
                <a:spLocks noChangeShapeType="1"/>
              </p:cNvSpPr>
              <p:nvPr/>
            </p:nvSpPr>
            <p:spPr bwMode="auto">
              <a:xfrm flipV="1">
                <a:off x="2980" y="274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7" name="Line 664"/>
              <p:cNvSpPr>
                <a:spLocks noChangeShapeType="1"/>
              </p:cNvSpPr>
              <p:nvPr/>
            </p:nvSpPr>
            <p:spPr bwMode="auto">
              <a:xfrm flipV="1">
                <a:off x="2980" y="274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8" name="Line 665"/>
              <p:cNvSpPr>
                <a:spLocks noChangeShapeType="1"/>
              </p:cNvSpPr>
              <p:nvPr/>
            </p:nvSpPr>
            <p:spPr bwMode="auto">
              <a:xfrm flipV="1">
                <a:off x="2980" y="273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9" name="Line 666"/>
              <p:cNvSpPr>
                <a:spLocks noChangeShapeType="1"/>
              </p:cNvSpPr>
              <p:nvPr/>
            </p:nvSpPr>
            <p:spPr bwMode="auto">
              <a:xfrm flipV="1">
                <a:off x="2980" y="272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0" name="Line 667"/>
              <p:cNvSpPr>
                <a:spLocks noChangeShapeType="1"/>
              </p:cNvSpPr>
              <p:nvPr/>
            </p:nvSpPr>
            <p:spPr bwMode="auto">
              <a:xfrm flipV="1">
                <a:off x="2980" y="271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1" name="Line 668"/>
              <p:cNvSpPr>
                <a:spLocks noChangeShapeType="1"/>
              </p:cNvSpPr>
              <p:nvPr/>
            </p:nvSpPr>
            <p:spPr bwMode="auto">
              <a:xfrm flipV="1">
                <a:off x="2980" y="271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2" name="Line 669"/>
              <p:cNvSpPr>
                <a:spLocks noChangeShapeType="1"/>
              </p:cNvSpPr>
              <p:nvPr/>
            </p:nvSpPr>
            <p:spPr bwMode="auto">
              <a:xfrm flipV="1">
                <a:off x="2980" y="270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3" name="Line 670"/>
              <p:cNvSpPr>
                <a:spLocks noChangeShapeType="1"/>
              </p:cNvSpPr>
              <p:nvPr/>
            </p:nvSpPr>
            <p:spPr bwMode="auto">
              <a:xfrm flipV="1">
                <a:off x="2980" y="269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4" name="Line 671"/>
              <p:cNvSpPr>
                <a:spLocks noChangeShapeType="1"/>
              </p:cNvSpPr>
              <p:nvPr/>
            </p:nvSpPr>
            <p:spPr bwMode="auto">
              <a:xfrm flipV="1">
                <a:off x="2980" y="268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5" name="Line 672"/>
              <p:cNvSpPr>
                <a:spLocks noChangeShapeType="1"/>
              </p:cNvSpPr>
              <p:nvPr/>
            </p:nvSpPr>
            <p:spPr bwMode="auto">
              <a:xfrm flipV="1">
                <a:off x="2980" y="267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6" name="Line 673"/>
              <p:cNvSpPr>
                <a:spLocks noChangeShapeType="1"/>
              </p:cNvSpPr>
              <p:nvPr/>
            </p:nvSpPr>
            <p:spPr bwMode="auto">
              <a:xfrm flipV="1">
                <a:off x="2980" y="2672"/>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7" name="Line 674"/>
              <p:cNvSpPr>
                <a:spLocks noChangeShapeType="1"/>
              </p:cNvSpPr>
              <p:nvPr/>
            </p:nvSpPr>
            <p:spPr bwMode="auto">
              <a:xfrm flipV="1">
                <a:off x="2980" y="266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8" name="Line 675"/>
              <p:cNvSpPr>
                <a:spLocks noChangeShapeType="1"/>
              </p:cNvSpPr>
              <p:nvPr/>
            </p:nvSpPr>
            <p:spPr bwMode="auto">
              <a:xfrm flipV="1">
                <a:off x="2980" y="265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9" name="Line 676"/>
              <p:cNvSpPr>
                <a:spLocks noChangeShapeType="1"/>
              </p:cNvSpPr>
              <p:nvPr/>
            </p:nvSpPr>
            <p:spPr bwMode="auto">
              <a:xfrm flipV="1">
                <a:off x="2980" y="2649"/>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0" name="Line 677"/>
              <p:cNvSpPr>
                <a:spLocks noChangeShapeType="1"/>
              </p:cNvSpPr>
              <p:nvPr/>
            </p:nvSpPr>
            <p:spPr bwMode="auto">
              <a:xfrm flipV="1">
                <a:off x="2980" y="264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1" name="Line 678"/>
              <p:cNvSpPr>
                <a:spLocks noChangeShapeType="1"/>
              </p:cNvSpPr>
              <p:nvPr/>
            </p:nvSpPr>
            <p:spPr bwMode="auto">
              <a:xfrm flipV="1">
                <a:off x="2980" y="263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2" name="Line 679"/>
              <p:cNvSpPr>
                <a:spLocks noChangeShapeType="1"/>
              </p:cNvSpPr>
              <p:nvPr/>
            </p:nvSpPr>
            <p:spPr bwMode="auto">
              <a:xfrm flipV="1">
                <a:off x="2980" y="2626"/>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3" name="Line 680"/>
              <p:cNvSpPr>
                <a:spLocks noChangeShapeType="1"/>
              </p:cNvSpPr>
              <p:nvPr/>
            </p:nvSpPr>
            <p:spPr bwMode="auto">
              <a:xfrm flipV="1">
                <a:off x="2980" y="261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4" name="Line 681"/>
              <p:cNvSpPr>
                <a:spLocks noChangeShapeType="1"/>
              </p:cNvSpPr>
              <p:nvPr/>
            </p:nvSpPr>
            <p:spPr bwMode="auto">
              <a:xfrm flipV="1">
                <a:off x="2980" y="261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5" name="Line 682"/>
              <p:cNvSpPr>
                <a:spLocks noChangeShapeType="1"/>
              </p:cNvSpPr>
              <p:nvPr/>
            </p:nvSpPr>
            <p:spPr bwMode="auto">
              <a:xfrm flipV="1">
                <a:off x="2980" y="2603"/>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6" name="Line 683"/>
              <p:cNvSpPr>
                <a:spLocks noChangeShapeType="1"/>
              </p:cNvSpPr>
              <p:nvPr/>
            </p:nvSpPr>
            <p:spPr bwMode="auto">
              <a:xfrm flipV="1">
                <a:off x="2980" y="259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7" name="Line 684"/>
              <p:cNvSpPr>
                <a:spLocks noChangeShapeType="1"/>
              </p:cNvSpPr>
              <p:nvPr/>
            </p:nvSpPr>
            <p:spPr bwMode="auto">
              <a:xfrm flipV="1">
                <a:off x="2980" y="258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8" name="Line 685"/>
              <p:cNvSpPr>
                <a:spLocks noChangeShapeType="1"/>
              </p:cNvSpPr>
              <p:nvPr/>
            </p:nvSpPr>
            <p:spPr bwMode="auto">
              <a:xfrm flipV="1">
                <a:off x="2980" y="2580"/>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9" name="Line 686"/>
              <p:cNvSpPr>
                <a:spLocks noChangeShapeType="1"/>
              </p:cNvSpPr>
              <p:nvPr/>
            </p:nvSpPr>
            <p:spPr bwMode="auto">
              <a:xfrm flipV="1">
                <a:off x="2980" y="257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0" name="Line 687"/>
              <p:cNvSpPr>
                <a:spLocks noChangeShapeType="1"/>
              </p:cNvSpPr>
              <p:nvPr/>
            </p:nvSpPr>
            <p:spPr bwMode="auto">
              <a:xfrm flipV="1">
                <a:off x="2980" y="256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1" name="Line 688"/>
              <p:cNvSpPr>
                <a:spLocks noChangeShapeType="1"/>
              </p:cNvSpPr>
              <p:nvPr/>
            </p:nvSpPr>
            <p:spPr bwMode="auto">
              <a:xfrm flipV="1">
                <a:off x="2980" y="255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2" name="Line 689"/>
              <p:cNvSpPr>
                <a:spLocks noChangeShapeType="1"/>
              </p:cNvSpPr>
              <p:nvPr/>
            </p:nvSpPr>
            <p:spPr bwMode="auto">
              <a:xfrm flipV="1">
                <a:off x="2980" y="254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3" name="Line 690"/>
              <p:cNvSpPr>
                <a:spLocks noChangeShapeType="1"/>
              </p:cNvSpPr>
              <p:nvPr/>
            </p:nvSpPr>
            <p:spPr bwMode="auto">
              <a:xfrm flipV="1">
                <a:off x="2980" y="254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4" name="Line 691"/>
              <p:cNvSpPr>
                <a:spLocks noChangeShapeType="1"/>
              </p:cNvSpPr>
              <p:nvPr/>
            </p:nvSpPr>
            <p:spPr bwMode="auto">
              <a:xfrm flipV="1">
                <a:off x="2980" y="253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5" name="Line 692"/>
              <p:cNvSpPr>
                <a:spLocks noChangeShapeType="1"/>
              </p:cNvSpPr>
              <p:nvPr/>
            </p:nvSpPr>
            <p:spPr bwMode="auto">
              <a:xfrm flipV="1">
                <a:off x="2980" y="252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6" name="Line 693"/>
              <p:cNvSpPr>
                <a:spLocks noChangeShapeType="1"/>
              </p:cNvSpPr>
              <p:nvPr/>
            </p:nvSpPr>
            <p:spPr bwMode="auto">
              <a:xfrm flipV="1">
                <a:off x="2980" y="251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7" name="Line 694"/>
              <p:cNvSpPr>
                <a:spLocks noChangeShapeType="1"/>
              </p:cNvSpPr>
              <p:nvPr/>
            </p:nvSpPr>
            <p:spPr bwMode="auto">
              <a:xfrm flipV="1">
                <a:off x="2980" y="251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8" name="Line 695"/>
              <p:cNvSpPr>
                <a:spLocks noChangeShapeType="1"/>
              </p:cNvSpPr>
              <p:nvPr/>
            </p:nvSpPr>
            <p:spPr bwMode="auto">
              <a:xfrm flipV="1">
                <a:off x="2980" y="2503"/>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9" name="Line 696"/>
              <p:cNvSpPr>
                <a:spLocks noChangeShapeType="1"/>
              </p:cNvSpPr>
              <p:nvPr/>
            </p:nvSpPr>
            <p:spPr bwMode="auto">
              <a:xfrm flipV="1">
                <a:off x="2980" y="249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0" name="Line 697"/>
              <p:cNvSpPr>
                <a:spLocks noChangeShapeType="1"/>
              </p:cNvSpPr>
              <p:nvPr/>
            </p:nvSpPr>
            <p:spPr bwMode="auto">
              <a:xfrm flipV="1">
                <a:off x="2980" y="248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1" name="Line 698"/>
              <p:cNvSpPr>
                <a:spLocks noChangeShapeType="1"/>
              </p:cNvSpPr>
              <p:nvPr/>
            </p:nvSpPr>
            <p:spPr bwMode="auto">
              <a:xfrm flipV="1">
                <a:off x="2980" y="2480"/>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2" name="Line 699"/>
              <p:cNvSpPr>
                <a:spLocks noChangeShapeType="1"/>
              </p:cNvSpPr>
              <p:nvPr/>
            </p:nvSpPr>
            <p:spPr bwMode="auto">
              <a:xfrm flipV="1">
                <a:off x="2980" y="247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3" name="Line 700"/>
              <p:cNvSpPr>
                <a:spLocks noChangeShapeType="1"/>
              </p:cNvSpPr>
              <p:nvPr/>
            </p:nvSpPr>
            <p:spPr bwMode="auto">
              <a:xfrm flipV="1">
                <a:off x="2980" y="246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4" name="Line 701"/>
              <p:cNvSpPr>
                <a:spLocks noChangeShapeType="1"/>
              </p:cNvSpPr>
              <p:nvPr/>
            </p:nvSpPr>
            <p:spPr bwMode="auto">
              <a:xfrm flipV="1">
                <a:off x="2980" y="2457"/>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5" name="Line 702"/>
              <p:cNvSpPr>
                <a:spLocks noChangeShapeType="1"/>
              </p:cNvSpPr>
              <p:nvPr/>
            </p:nvSpPr>
            <p:spPr bwMode="auto">
              <a:xfrm flipV="1">
                <a:off x="2980" y="244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6" name="Line 703"/>
              <p:cNvSpPr>
                <a:spLocks noChangeShapeType="1"/>
              </p:cNvSpPr>
              <p:nvPr/>
            </p:nvSpPr>
            <p:spPr bwMode="auto">
              <a:xfrm flipV="1">
                <a:off x="2980" y="244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7" name="Line 704"/>
              <p:cNvSpPr>
                <a:spLocks noChangeShapeType="1"/>
              </p:cNvSpPr>
              <p:nvPr/>
            </p:nvSpPr>
            <p:spPr bwMode="auto">
              <a:xfrm flipV="1">
                <a:off x="2980" y="2434"/>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8" name="Line 705"/>
              <p:cNvSpPr>
                <a:spLocks noChangeShapeType="1"/>
              </p:cNvSpPr>
              <p:nvPr/>
            </p:nvSpPr>
            <p:spPr bwMode="auto">
              <a:xfrm flipV="1">
                <a:off x="2980" y="242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9" name="Line 706"/>
              <p:cNvSpPr>
                <a:spLocks noChangeShapeType="1"/>
              </p:cNvSpPr>
              <p:nvPr/>
            </p:nvSpPr>
            <p:spPr bwMode="auto">
              <a:xfrm flipV="1">
                <a:off x="2980" y="241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0" name="Line 707"/>
              <p:cNvSpPr>
                <a:spLocks noChangeShapeType="1"/>
              </p:cNvSpPr>
              <p:nvPr/>
            </p:nvSpPr>
            <p:spPr bwMode="auto">
              <a:xfrm flipV="1">
                <a:off x="2980" y="2411"/>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1" name="Line 708"/>
              <p:cNvSpPr>
                <a:spLocks noChangeShapeType="1"/>
              </p:cNvSpPr>
              <p:nvPr/>
            </p:nvSpPr>
            <p:spPr bwMode="auto">
              <a:xfrm flipV="1">
                <a:off x="2980" y="240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2" name="Line 709"/>
              <p:cNvSpPr>
                <a:spLocks noChangeShapeType="1"/>
              </p:cNvSpPr>
              <p:nvPr/>
            </p:nvSpPr>
            <p:spPr bwMode="auto">
              <a:xfrm flipV="1">
                <a:off x="2980" y="239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3" name="Line 710"/>
              <p:cNvSpPr>
                <a:spLocks noChangeShapeType="1"/>
              </p:cNvSpPr>
              <p:nvPr/>
            </p:nvSpPr>
            <p:spPr bwMode="auto">
              <a:xfrm flipV="1">
                <a:off x="2980" y="238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4" name="Line 711"/>
              <p:cNvSpPr>
                <a:spLocks noChangeShapeType="1"/>
              </p:cNvSpPr>
              <p:nvPr/>
            </p:nvSpPr>
            <p:spPr bwMode="auto">
              <a:xfrm flipV="1">
                <a:off x="2980" y="238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5" name="Line 712"/>
              <p:cNvSpPr>
                <a:spLocks noChangeShapeType="1"/>
              </p:cNvSpPr>
              <p:nvPr/>
            </p:nvSpPr>
            <p:spPr bwMode="auto">
              <a:xfrm flipV="1">
                <a:off x="2980" y="237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6" name="Line 713"/>
              <p:cNvSpPr>
                <a:spLocks noChangeShapeType="1"/>
              </p:cNvSpPr>
              <p:nvPr/>
            </p:nvSpPr>
            <p:spPr bwMode="auto">
              <a:xfrm flipV="1">
                <a:off x="2980" y="236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7" name="Line 714"/>
              <p:cNvSpPr>
                <a:spLocks noChangeShapeType="1"/>
              </p:cNvSpPr>
              <p:nvPr/>
            </p:nvSpPr>
            <p:spPr bwMode="auto">
              <a:xfrm flipV="1">
                <a:off x="2980" y="235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8" name="Line 715"/>
              <p:cNvSpPr>
                <a:spLocks noChangeShapeType="1"/>
              </p:cNvSpPr>
              <p:nvPr/>
            </p:nvSpPr>
            <p:spPr bwMode="auto">
              <a:xfrm flipV="1">
                <a:off x="2980" y="234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9" name="Line 716"/>
              <p:cNvSpPr>
                <a:spLocks noChangeShapeType="1"/>
              </p:cNvSpPr>
              <p:nvPr/>
            </p:nvSpPr>
            <p:spPr bwMode="auto">
              <a:xfrm flipV="1">
                <a:off x="2980" y="234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0" name="Line 717"/>
              <p:cNvSpPr>
                <a:spLocks noChangeShapeType="1"/>
              </p:cNvSpPr>
              <p:nvPr/>
            </p:nvSpPr>
            <p:spPr bwMode="auto">
              <a:xfrm flipV="1">
                <a:off x="2980" y="233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1" name="Line 718"/>
              <p:cNvSpPr>
                <a:spLocks noChangeShapeType="1"/>
              </p:cNvSpPr>
              <p:nvPr/>
            </p:nvSpPr>
            <p:spPr bwMode="auto">
              <a:xfrm flipV="1">
                <a:off x="2980" y="232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2" name="Line 719"/>
              <p:cNvSpPr>
                <a:spLocks noChangeShapeType="1"/>
              </p:cNvSpPr>
              <p:nvPr/>
            </p:nvSpPr>
            <p:spPr bwMode="auto">
              <a:xfrm flipV="1">
                <a:off x="2980" y="231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3" name="Line 720"/>
              <p:cNvSpPr>
                <a:spLocks noChangeShapeType="1"/>
              </p:cNvSpPr>
              <p:nvPr/>
            </p:nvSpPr>
            <p:spPr bwMode="auto">
              <a:xfrm flipV="1">
                <a:off x="2980" y="2311"/>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4" name="Line 721"/>
              <p:cNvSpPr>
                <a:spLocks noChangeShapeType="1"/>
              </p:cNvSpPr>
              <p:nvPr/>
            </p:nvSpPr>
            <p:spPr bwMode="auto">
              <a:xfrm flipV="1">
                <a:off x="2980" y="230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5" name="Line 722"/>
              <p:cNvSpPr>
                <a:spLocks noChangeShapeType="1"/>
              </p:cNvSpPr>
              <p:nvPr/>
            </p:nvSpPr>
            <p:spPr bwMode="auto">
              <a:xfrm flipV="1">
                <a:off x="2980" y="229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6" name="Line 723"/>
              <p:cNvSpPr>
                <a:spLocks noChangeShapeType="1"/>
              </p:cNvSpPr>
              <p:nvPr/>
            </p:nvSpPr>
            <p:spPr bwMode="auto">
              <a:xfrm flipV="1">
                <a:off x="2980" y="2288"/>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7" name="Line 724"/>
              <p:cNvSpPr>
                <a:spLocks noChangeShapeType="1"/>
              </p:cNvSpPr>
              <p:nvPr/>
            </p:nvSpPr>
            <p:spPr bwMode="auto">
              <a:xfrm flipV="1">
                <a:off x="2980" y="228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8" name="Line 725"/>
              <p:cNvSpPr>
                <a:spLocks noChangeShapeType="1"/>
              </p:cNvSpPr>
              <p:nvPr/>
            </p:nvSpPr>
            <p:spPr bwMode="auto">
              <a:xfrm flipV="1">
                <a:off x="2980" y="227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9" name="Line 726"/>
              <p:cNvSpPr>
                <a:spLocks noChangeShapeType="1"/>
              </p:cNvSpPr>
              <p:nvPr/>
            </p:nvSpPr>
            <p:spPr bwMode="auto">
              <a:xfrm flipV="1">
                <a:off x="2980" y="2265"/>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0" name="Line 727"/>
              <p:cNvSpPr>
                <a:spLocks noChangeShapeType="1"/>
              </p:cNvSpPr>
              <p:nvPr/>
            </p:nvSpPr>
            <p:spPr bwMode="auto">
              <a:xfrm flipV="1">
                <a:off x="2980" y="225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1" name="Line 728"/>
              <p:cNvSpPr>
                <a:spLocks noChangeShapeType="1"/>
              </p:cNvSpPr>
              <p:nvPr/>
            </p:nvSpPr>
            <p:spPr bwMode="auto">
              <a:xfrm flipV="1">
                <a:off x="2980" y="224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2" name="Line 729"/>
              <p:cNvSpPr>
                <a:spLocks noChangeShapeType="1"/>
              </p:cNvSpPr>
              <p:nvPr/>
            </p:nvSpPr>
            <p:spPr bwMode="auto">
              <a:xfrm flipV="1">
                <a:off x="2980" y="2242"/>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3" name="Line 730"/>
              <p:cNvSpPr>
                <a:spLocks noChangeShapeType="1"/>
              </p:cNvSpPr>
              <p:nvPr/>
            </p:nvSpPr>
            <p:spPr bwMode="auto">
              <a:xfrm flipV="1">
                <a:off x="2980" y="223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4" name="Line 731"/>
              <p:cNvSpPr>
                <a:spLocks noChangeShapeType="1"/>
              </p:cNvSpPr>
              <p:nvPr/>
            </p:nvSpPr>
            <p:spPr bwMode="auto">
              <a:xfrm flipV="1">
                <a:off x="2980" y="222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5" name="Line 732"/>
              <p:cNvSpPr>
                <a:spLocks noChangeShapeType="1"/>
              </p:cNvSpPr>
              <p:nvPr/>
            </p:nvSpPr>
            <p:spPr bwMode="auto">
              <a:xfrm flipV="1">
                <a:off x="2980" y="2219"/>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6" name="Line 733"/>
              <p:cNvSpPr>
                <a:spLocks noChangeShapeType="1"/>
              </p:cNvSpPr>
              <p:nvPr/>
            </p:nvSpPr>
            <p:spPr bwMode="auto">
              <a:xfrm flipV="1">
                <a:off x="2980" y="221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7" name="Line 734"/>
              <p:cNvSpPr>
                <a:spLocks noChangeShapeType="1"/>
              </p:cNvSpPr>
              <p:nvPr/>
            </p:nvSpPr>
            <p:spPr bwMode="auto">
              <a:xfrm flipV="1">
                <a:off x="2980" y="220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8" name="Line 735"/>
              <p:cNvSpPr>
                <a:spLocks noChangeShapeType="1"/>
              </p:cNvSpPr>
              <p:nvPr/>
            </p:nvSpPr>
            <p:spPr bwMode="auto">
              <a:xfrm flipV="1">
                <a:off x="2980" y="219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9" name="Line 736"/>
              <p:cNvSpPr>
                <a:spLocks noChangeShapeType="1"/>
              </p:cNvSpPr>
              <p:nvPr/>
            </p:nvSpPr>
            <p:spPr bwMode="auto">
              <a:xfrm flipV="1">
                <a:off x="2980" y="218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0" name="Line 737"/>
              <p:cNvSpPr>
                <a:spLocks noChangeShapeType="1"/>
              </p:cNvSpPr>
              <p:nvPr/>
            </p:nvSpPr>
            <p:spPr bwMode="auto">
              <a:xfrm flipV="1">
                <a:off x="2980" y="218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1" name="Line 738"/>
              <p:cNvSpPr>
                <a:spLocks noChangeShapeType="1"/>
              </p:cNvSpPr>
              <p:nvPr/>
            </p:nvSpPr>
            <p:spPr bwMode="auto">
              <a:xfrm flipV="1">
                <a:off x="2980" y="217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2" name="Line 739"/>
              <p:cNvSpPr>
                <a:spLocks noChangeShapeType="1"/>
              </p:cNvSpPr>
              <p:nvPr/>
            </p:nvSpPr>
            <p:spPr bwMode="auto">
              <a:xfrm flipV="1">
                <a:off x="2980" y="216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3" name="Line 740"/>
              <p:cNvSpPr>
                <a:spLocks noChangeShapeType="1"/>
              </p:cNvSpPr>
              <p:nvPr/>
            </p:nvSpPr>
            <p:spPr bwMode="auto">
              <a:xfrm flipV="1">
                <a:off x="2980" y="215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4" name="Line 741"/>
              <p:cNvSpPr>
                <a:spLocks noChangeShapeType="1"/>
              </p:cNvSpPr>
              <p:nvPr/>
            </p:nvSpPr>
            <p:spPr bwMode="auto">
              <a:xfrm flipV="1">
                <a:off x="2980" y="214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5" name="Line 742"/>
              <p:cNvSpPr>
                <a:spLocks noChangeShapeType="1"/>
              </p:cNvSpPr>
              <p:nvPr/>
            </p:nvSpPr>
            <p:spPr bwMode="auto">
              <a:xfrm flipV="1">
                <a:off x="2980" y="214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6" name="Line 743"/>
              <p:cNvSpPr>
                <a:spLocks noChangeShapeType="1"/>
              </p:cNvSpPr>
              <p:nvPr/>
            </p:nvSpPr>
            <p:spPr bwMode="auto">
              <a:xfrm flipV="1">
                <a:off x="2980" y="213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7" name="Line 744"/>
              <p:cNvSpPr>
                <a:spLocks noChangeShapeType="1"/>
              </p:cNvSpPr>
              <p:nvPr/>
            </p:nvSpPr>
            <p:spPr bwMode="auto">
              <a:xfrm flipV="1">
                <a:off x="2980" y="212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8" name="Line 745"/>
              <p:cNvSpPr>
                <a:spLocks noChangeShapeType="1"/>
              </p:cNvSpPr>
              <p:nvPr/>
            </p:nvSpPr>
            <p:spPr bwMode="auto">
              <a:xfrm flipV="1">
                <a:off x="2980" y="2119"/>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9" name="Line 746"/>
              <p:cNvSpPr>
                <a:spLocks noChangeShapeType="1"/>
              </p:cNvSpPr>
              <p:nvPr/>
            </p:nvSpPr>
            <p:spPr bwMode="auto">
              <a:xfrm flipV="1">
                <a:off x="2980" y="211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0" name="Line 747"/>
              <p:cNvSpPr>
                <a:spLocks noChangeShapeType="1"/>
              </p:cNvSpPr>
              <p:nvPr/>
            </p:nvSpPr>
            <p:spPr bwMode="auto">
              <a:xfrm flipV="1">
                <a:off x="2980" y="210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1" name="Line 748"/>
              <p:cNvSpPr>
                <a:spLocks noChangeShapeType="1"/>
              </p:cNvSpPr>
              <p:nvPr/>
            </p:nvSpPr>
            <p:spPr bwMode="auto">
              <a:xfrm flipV="1">
                <a:off x="2980" y="2096"/>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2" name="Line 749"/>
              <p:cNvSpPr>
                <a:spLocks noChangeShapeType="1"/>
              </p:cNvSpPr>
              <p:nvPr/>
            </p:nvSpPr>
            <p:spPr bwMode="auto">
              <a:xfrm flipV="1">
                <a:off x="2980" y="208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3" name="Line 750"/>
              <p:cNvSpPr>
                <a:spLocks noChangeShapeType="1"/>
              </p:cNvSpPr>
              <p:nvPr/>
            </p:nvSpPr>
            <p:spPr bwMode="auto">
              <a:xfrm flipV="1">
                <a:off x="2980" y="208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4" name="Line 751"/>
              <p:cNvSpPr>
                <a:spLocks noChangeShapeType="1"/>
              </p:cNvSpPr>
              <p:nvPr/>
            </p:nvSpPr>
            <p:spPr bwMode="auto">
              <a:xfrm flipV="1">
                <a:off x="2980" y="2073"/>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5" name="Line 752"/>
              <p:cNvSpPr>
                <a:spLocks noChangeShapeType="1"/>
              </p:cNvSpPr>
              <p:nvPr/>
            </p:nvSpPr>
            <p:spPr bwMode="auto">
              <a:xfrm flipV="1">
                <a:off x="2980" y="206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6" name="Line 753"/>
              <p:cNvSpPr>
                <a:spLocks noChangeShapeType="1"/>
              </p:cNvSpPr>
              <p:nvPr/>
            </p:nvSpPr>
            <p:spPr bwMode="auto">
              <a:xfrm flipV="1">
                <a:off x="2980" y="205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7" name="Line 754"/>
              <p:cNvSpPr>
                <a:spLocks noChangeShapeType="1"/>
              </p:cNvSpPr>
              <p:nvPr/>
            </p:nvSpPr>
            <p:spPr bwMode="auto">
              <a:xfrm flipV="1">
                <a:off x="2980" y="2050"/>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8" name="Line 755"/>
              <p:cNvSpPr>
                <a:spLocks noChangeShapeType="1"/>
              </p:cNvSpPr>
              <p:nvPr/>
            </p:nvSpPr>
            <p:spPr bwMode="auto">
              <a:xfrm flipV="1">
                <a:off x="2980" y="204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9" name="Line 756"/>
              <p:cNvSpPr>
                <a:spLocks noChangeShapeType="1"/>
              </p:cNvSpPr>
              <p:nvPr/>
            </p:nvSpPr>
            <p:spPr bwMode="auto">
              <a:xfrm flipV="1">
                <a:off x="2980" y="203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0" name="Line 757"/>
              <p:cNvSpPr>
                <a:spLocks noChangeShapeType="1"/>
              </p:cNvSpPr>
              <p:nvPr/>
            </p:nvSpPr>
            <p:spPr bwMode="auto">
              <a:xfrm flipV="1">
                <a:off x="2980" y="2027"/>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1" name="Line 758"/>
              <p:cNvSpPr>
                <a:spLocks noChangeShapeType="1"/>
              </p:cNvSpPr>
              <p:nvPr/>
            </p:nvSpPr>
            <p:spPr bwMode="auto">
              <a:xfrm flipV="1">
                <a:off x="2980" y="201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2" name="Line 759"/>
              <p:cNvSpPr>
                <a:spLocks noChangeShapeType="1"/>
              </p:cNvSpPr>
              <p:nvPr/>
            </p:nvSpPr>
            <p:spPr bwMode="auto">
              <a:xfrm flipV="1">
                <a:off x="2980" y="201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3" name="Line 760"/>
              <p:cNvSpPr>
                <a:spLocks noChangeShapeType="1"/>
              </p:cNvSpPr>
              <p:nvPr/>
            </p:nvSpPr>
            <p:spPr bwMode="auto">
              <a:xfrm flipV="1">
                <a:off x="2980" y="200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4" name="Line 761"/>
              <p:cNvSpPr>
                <a:spLocks noChangeShapeType="1"/>
              </p:cNvSpPr>
              <p:nvPr/>
            </p:nvSpPr>
            <p:spPr bwMode="auto">
              <a:xfrm flipV="1">
                <a:off x="2980" y="199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5" name="Line 762"/>
              <p:cNvSpPr>
                <a:spLocks noChangeShapeType="1"/>
              </p:cNvSpPr>
              <p:nvPr/>
            </p:nvSpPr>
            <p:spPr bwMode="auto">
              <a:xfrm flipV="1">
                <a:off x="2980" y="198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6" name="Line 763"/>
              <p:cNvSpPr>
                <a:spLocks noChangeShapeType="1"/>
              </p:cNvSpPr>
              <p:nvPr/>
            </p:nvSpPr>
            <p:spPr bwMode="auto">
              <a:xfrm flipV="1">
                <a:off x="2980" y="198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7" name="Line 764"/>
              <p:cNvSpPr>
                <a:spLocks noChangeShapeType="1"/>
              </p:cNvSpPr>
              <p:nvPr/>
            </p:nvSpPr>
            <p:spPr bwMode="auto">
              <a:xfrm flipV="1">
                <a:off x="2980" y="197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8" name="Line 765"/>
              <p:cNvSpPr>
                <a:spLocks noChangeShapeType="1"/>
              </p:cNvSpPr>
              <p:nvPr/>
            </p:nvSpPr>
            <p:spPr bwMode="auto">
              <a:xfrm flipV="1">
                <a:off x="2980" y="196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9" name="Line 766"/>
              <p:cNvSpPr>
                <a:spLocks noChangeShapeType="1"/>
              </p:cNvSpPr>
              <p:nvPr/>
            </p:nvSpPr>
            <p:spPr bwMode="auto">
              <a:xfrm flipV="1">
                <a:off x="2980" y="195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0" name="Line 767"/>
              <p:cNvSpPr>
                <a:spLocks noChangeShapeType="1"/>
              </p:cNvSpPr>
              <p:nvPr/>
            </p:nvSpPr>
            <p:spPr bwMode="auto">
              <a:xfrm flipV="1">
                <a:off x="2980" y="195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1" name="Line 768"/>
              <p:cNvSpPr>
                <a:spLocks noChangeShapeType="1"/>
              </p:cNvSpPr>
              <p:nvPr/>
            </p:nvSpPr>
            <p:spPr bwMode="auto">
              <a:xfrm flipV="1">
                <a:off x="2980" y="194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2" name="Line 769"/>
              <p:cNvSpPr>
                <a:spLocks noChangeShapeType="1"/>
              </p:cNvSpPr>
              <p:nvPr/>
            </p:nvSpPr>
            <p:spPr bwMode="auto">
              <a:xfrm flipV="1">
                <a:off x="2980" y="193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3" name="Line 770"/>
              <p:cNvSpPr>
                <a:spLocks noChangeShapeType="1"/>
              </p:cNvSpPr>
              <p:nvPr/>
            </p:nvSpPr>
            <p:spPr bwMode="auto">
              <a:xfrm flipV="1">
                <a:off x="2980" y="1927"/>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4" name="Line 771"/>
              <p:cNvSpPr>
                <a:spLocks noChangeShapeType="1"/>
              </p:cNvSpPr>
              <p:nvPr/>
            </p:nvSpPr>
            <p:spPr bwMode="auto">
              <a:xfrm flipV="1">
                <a:off x="2980" y="191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5" name="Line 772"/>
              <p:cNvSpPr>
                <a:spLocks noChangeShapeType="1"/>
              </p:cNvSpPr>
              <p:nvPr/>
            </p:nvSpPr>
            <p:spPr bwMode="auto">
              <a:xfrm flipV="1">
                <a:off x="2980" y="191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6" name="Line 773"/>
              <p:cNvSpPr>
                <a:spLocks noChangeShapeType="1"/>
              </p:cNvSpPr>
              <p:nvPr/>
            </p:nvSpPr>
            <p:spPr bwMode="auto">
              <a:xfrm flipV="1">
                <a:off x="2980" y="1904"/>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7" name="Line 774"/>
              <p:cNvSpPr>
                <a:spLocks noChangeShapeType="1"/>
              </p:cNvSpPr>
              <p:nvPr/>
            </p:nvSpPr>
            <p:spPr bwMode="auto">
              <a:xfrm flipV="1">
                <a:off x="2980" y="189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8" name="Line 775"/>
              <p:cNvSpPr>
                <a:spLocks noChangeShapeType="1"/>
              </p:cNvSpPr>
              <p:nvPr/>
            </p:nvSpPr>
            <p:spPr bwMode="auto">
              <a:xfrm flipV="1">
                <a:off x="2980" y="188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9" name="Line 776"/>
              <p:cNvSpPr>
                <a:spLocks noChangeShapeType="1"/>
              </p:cNvSpPr>
              <p:nvPr/>
            </p:nvSpPr>
            <p:spPr bwMode="auto">
              <a:xfrm flipV="1">
                <a:off x="2980" y="1881"/>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0" name="Line 777"/>
              <p:cNvSpPr>
                <a:spLocks noChangeShapeType="1"/>
              </p:cNvSpPr>
              <p:nvPr/>
            </p:nvSpPr>
            <p:spPr bwMode="auto">
              <a:xfrm flipV="1">
                <a:off x="2980" y="187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1" name="Line 778"/>
              <p:cNvSpPr>
                <a:spLocks noChangeShapeType="1"/>
              </p:cNvSpPr>
              <p:nvPr/>
            </p:nvSpPr>
            <p:spPr bwMode="auto">
              <a:xfrm flipV="1">
                <a:off x="2980" y="186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2" name="Line 779"/>
              <p:cNvSpPr>
                <a:spLocks noChangeShapeType="1"/>
              </p:cNvSpPr>
              <p:nvPr/>
            </p:nvSpPr>
            <p:spPr bwMode="auto">
              <a:xfrm flipV="1">
                <a:off x="2980" y="1858"/>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3" name="Line 780"/>
              <p:cNvSpPr>
                <a:spLocks noChangeShapeType="1"/>
              </p:cNvSpPr>
              <p:nvPr/>
            </p:nvSpPr>
            <p:spPr bwMode="auto">
              <a:xfrm flipV="1">
                <a:off x="2980" y="185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4" name="Line 781"/>
              <p:cNvSpPr>
                <a:spLocks noChangeShapeType="1"/>
              </p:cNvSpPr>
              <p:nvPr/>
            </p:nvSpPr>
            <p:spPr bwMode="auto">
              <a:xfrm flipV="1">
                <a:off x="2980" y="184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5" name="Line 782"/>
              <p:cNvSpPr>
                <a:spLocks noChangeShapeType="1"/>
              </p:cNvSpPr>
              <p:nvPr/>
            </p:nvSpPr>
            <p:spPr bwMode="auto">
              <a:xfrm flipV="1">
                <a:off x="2980" y="1835"/>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6" name="Line 783"/>
              <p:cNvSpPr>
                <a:spLocks noChangeShapeType="1"/>
              </p:cNvSpPr>
              <p:nvPr/>
            </p:nvSpPr>
            <p:spPr bwMode="auto">
              <a:xfrm flipV="1">
                <a:off x="2980" y="182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7" name="Line 784"/>
              <p:cNvSpPr>
                <a:spLocks noChangeShapeType="1"/>
              </p:cNvSpPr>
              <p:nvPr/>
            </p:nvSpPr>
            <p:spPr bwMode="auto">
              <a:xfrm flipV="1">
                <a:off x="2980" y="181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8" name="Line 785"/>
              <p:cNvSpPr>
                <a:spLocks noChangeShapeType="1"/>
              </p:cNvSpPr>
              <p:nvPr/>
            </p:nvSpPr>
            <p:spPr bwMode="auto">
              <a:xfrm flipV="1">
                <a:off x="2980" y="181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9" name="Line 786"/>
              <p:cNvSpPr>
                <a:spLocks noChangeShapeType="1"/>
              </p:cNvSpPr>
              <p:nvPr/>
            </p:nvSpPr>
            <p:spPr bwMode="auto">
              <a:xfrm flipV="1">
                <a:off x="2980" y="180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0" name="Line 787"/>
              <p:cNvSpPr>
                <a:spLocks noChangeShapeType="1"/>
              </p:cNvSpPr>
              <p:nvPr/>
            </p:nvSpPr>
            <p:spPr bwMode="auto">
              <a:xfrm flipV="1">
                <a:off x="2980" y="179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1" name="Line 788"/>
              <p:cNvSpPr>
                <a:spLocks noChangeShapeType="1"/>
              </p:cNvSpPr>
              <p:nvPr/>
            </p:nvSpPr>
            <p:spPr bwMode="auto">
              <a:xfrm flipV="1">
                <a:off x="2980" y="178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2" name="Line 789"/>
              <p:cNvSpPr>
                <a:spLocks noChangeShapeType="1"/>
              </p:cNvSpPr>
              <p:nvPr/>
            </p:nvSpPr>
            <p:spPr bwMode="auto">
              <a:xfrm flipV="1">
                <a:off x="2980" y="178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3" name="Line 790"/>
              <p:cNvSpPr>
                <a:spLocks noChangeShapeType="1"/>
              </p:cNvSpPr>
              <p:nvPr/>
            </p:nvSpPr>
            <p:spPr bwMode="auto">
              <a:xfrm flipV="1">
                <a:off x="2980" y="177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4" name="Line 791"/>
              <p:cNvSpPr>
                <a:spLocks noChangeShapeType="1"/>
              </p:cNvSpPr>
              <p:nvPr/>
            </p:nvSpPr>
            <p:spPr bwMode="auto">
              <a:xfrm flipV="1">
                <a:off x="2980" y="176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5" name="Line 792"/>
              <p:cNvSpPr>
                <a:spLocks noChangeShapeType="1"/>
              </p:cNvSpPr>
              <p:nvPr/>
            </p:nvSpPr>
            <p:spPr bwMode="auto">
              <a:xfrm flipV="1">
                <a:off x="2980" y="1758"/>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6" name="Line 793"/>
              <p:cNvSpPr>
                <a:spLocks noChangeShapeType="1"/>
              </p:cNvSpPr>
              <p:nvPr/>
            </p:nvSpPr>
            <p:spPr bwMode="auto">
              <a:xfrm flipV="1">
                <a:off x="2980" y="175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7" name="Line 794"/>
              <p:cNvSpPr>
                <a:spLocks noChangeShapeType="1"/>
              </p:cNvSpPr>
              <p:nvPr/>
            </p:nvSpPr>
            <p:spPr bwMode="auto">
              <a:xfrm flipV="1">
                <a:off x="2980" y="174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8" name="Line 795"/>
              <p:cNvSpPr>
                <a:spLocks noChangeShapeType="1"/>
              </p:cNvSpPr>
              <p:nvPr/>
            </p:nvSpPr>
            <p:spPr bwMode="auto">
              <a:xfrm flipV="1">
                <a:off x="2980" y="1735"/>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9" name="Line 796"/>
              <p:cNvSpPr>
                <a:spLocks noChangeShapeType="1"/>
              </p:cNvSpPr>
              <p:nvPr/>
            </p:nvSpPr>
            <p:spPr bwMode="auto">
              <a:xfrm flipV="1">
                <a:off x="2980" y="172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0" name="Line 797"/>
              <p:cNvSpPr>
                <a:spLocks noChangeShapeType="1"/>
              </p:cNvSpPr>
              <p:nvPr/>
            </p:nvSpPr>
            <p:spPr bwMode="auto">
              <a:xfrm flipV="1">
                <a:off x="2980" y="171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1" name="Line 798"/>
              <p:cNvSpPr>
                <a:spLocks noChangeShapeType="1"/>
              </p:cNvSpPr>
              <p:nvPr/>
            </p:nvSpPr>
            <p:spPr bwMode="auto">
              <a:xfrm flipV="1">
                <a:off x="2980" y="1712"/>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2" name="Line 799"/>
              <p:cNvSpPr>
                <a:spLocks noChangeShapeType="1"/>
              </p:cNvSpPr>
              <p:nvPr/>
            </p:nvSpPr>
            <p:spPr bwMode="auto">
              <a:xfrm flipV="1">
                <a:off x="2980" y="170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3" name="Line 800"/>
              <p:cNvSpPr>
                <a:spLocks noChangeShapeType="1"/>
              </p:cNvSpPr>
              <p:nvPr/>
            </p:nvSpPr>
            <p:spPr bwMode="auto">
              <a:xfrm flipV="1">
                <a:off x="2980" y="169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4" name="Line 801"/>
              <p:cNvSpPr>
                <a:spLocks noChangeShapeType="1"/>
              </p:cNvSpPr>
              <p:nvPr/>
            </p:nvSpPr>
            <p:spPr bwMode="auto">
              <a:xfrm flipV="1">
                <a:off x="2980" y="1689"/>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5" name="Line 802"/>
              <p:cNvSpPr>
                <a:spLocks noChangeShapeType="1"/>
              </p:cNvSpPr>
              <p:nvPr/>
            </p:nvSpPr>
            <p:spPr bwMode="auto">
              <a:xfrm flipV="1">
                <a:off x="2980" y="168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6" name="Line 803"/>
              <p:cNvSpPr>
                <a:spLocks noChangeShapeType="1"/>
              </p:cNvSpPr>
              <p:nvPr/>
            </p:nvSpPr>
            <p:spPr bwMode="auto">
              <a:xfrm flipV="1">
                <a:off x="2980" y="167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7" name="Line 804"/>
              <p:cNvSpPr>
                <a:spLocks noChangeShapeType="1"/>
              </p:cNvSpPr>
              <p:nvPr/>
            </p:nvSpPr>
            <p:spPr bwMode="auto">
              <a:xfrm flipV="1">
                <a:off x="2980" y="1666"/>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8" name="Line 805"/>
              <p:cNvSpPr>
                <a:spLocks noChangeShapeType="1"/>
              </p:cNvSpPr>
              <p:nvPr/>
            </p:nvSpPr>
            <p:spPr bwMode="auto">
              <a:xfrm flipV="1">
                <a:off x="2980" y="165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9" name="Line 806"/>
              <p:cNvSpPr>
                <a:spLocks noChangeShapeType="1"/>
              </p:cNvSpPr>
              <p:nvPr/>
            </p:nvSpPr>
            <p:spPr bwMode="auto">
              <a:xfrm flipV="1">
                <a:off x="2980" y="165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0" name="Line 807"/>
              <p:cNvSpPr>
                <a:spLocks noChangeShapeType="1"/>
              </p:cNvSpPr>
              <p:nvPr/>
            </p:nvSpPr>
            <p:spPr bwMode="auto">
              <a:xfrm flipV="1">
                <a:off x="2980" y="164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7" name="Group 1009"/>
            <p:cNvGrpSpPr>
              <a:grpSpLocks/>
            </p:cNvGrpSpPr>
            <p:nvPr/>
          </p:nvGrpSpPr>
          <p:grpSpPr bwMode="auto">
            <a:xfrm>
              <a:off x="3833813" y="839788"/>
              <a:ext cx="896938" cy="4540250"/>
              <a:chOff x="2415" y="529"/>
              <a:chExt cx="565" cy="2860"/>
            </a:xfrm>
          </p:grpSpPr>
          <p:sp>
            <p:nvSpPr>
              <p:cNvPr id="601" name="Line 809"/>
              <p:cNvSpPr>
                <a:spLocks noChangeShapeType="1"/>
              </p:cNvSpPr>
              <p:nvPr/>
            </p:nvSpPr>
            <p:spPr bwMode="auto">
              <a:xfrm flipV="1">
                <a:off x="2980" y="163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 name="Line 810"/>
              <p:cNvSpPr>
                <a:spLocks noChangeShapeType="1"/>
              </p:cNvSpPr>
              <p:nvPr/>
            </p:nvSpPr>
            <p:spPr bwMode="auto">
              <a:xfrm flipV="1">
                <a:off x="2980" y="162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 name="Line 811"/>
              <p:cNvSpPr>
                <a:spLocks noChangeShapeType="1"/>
              </p:cNvSpPr>
              <p:nvPr/>
            </p:nvSpPr>
            <p:spPr bwMode="auto">
              <a:xfrm flipV="1">
                <a:off x="2980" y="161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 name="Line 812"/>
              <p:cNvSpPr>
                <a:spLocks noChangeShapeType="1"/>
              </p:cNvSpPr>
              <p:nvPr/>
            </p:nvSpPr>
            <p:spPr bwMode="auto">
              <a:xfrm flipV="1">
                <a:off x="2980" y="161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 name="Line 813"/>
              <p:cNvSpPr>
                <a:spLocks noChangeShapeType="1"/>
              </p:cNvSpPr>
              <p:nvPr/>
            </p:nvSpPr>
            <p:spPr bwMode="auto">
              <a:xfrm flipV="1">
                <a:off x="2980" y="160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 name="Line 814"/>
              <p:cNvSpPr>
                <a:spLocks noChangeShapeType="1"/>
              </p:cNvSpPr>
              <p:nvPr/>
            </p:nvSpPr>
            <p:spPr bwMode="auto">
              <a:xfrm flipV="1">
                <a:off x="2980" y="159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 name="Line 815"/>
              <p:cNvSpPr>
                <a:spLocks noChangeShapeType="1"/>
              </p:cNvSpPr>
              <p:nvPr/>
            </p:nvSpPr>
            <p:spPr bwMode="auto">
              <a:xfrm flipV="1">
                <a:off x="2980" y="158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 name="Line 816"/>
              <p:cNvSpPr>
                <a:spLocks noChangeShapeType="1"/>
              </p:cNvSpPr>
              <p:nvPr/>
            </p:nvSpPr>
            <p:spPr bwMode="auto">
              <a:xfrm flipV="1">
                <a:off x="2980" y="158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 name="Line 817"/>
              <p:cNvSpPr>
                <a:spLocks noChangeShapeType="1"/>
              </p:cNvSpPr>
              <p:nvPr/>
            </p:nvSpPr>
            <p:spPr bwMode="auto">
              <a:xfrm flipV="1">
                <a:off x="2980" y="157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 name="Line 818"/>
              <p:cNvSpPr>
                <a:spLocks noChangeShapeType="1"/>
              </p:cNvSpPr>
              <p:nvPr/>
            </p:nvSpPr>
            <p:spPr bwMode="auto">
              <a:xfrm flipV="1">
                <a:off x="2980" y="1566"/>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1" name="Line 819"/>
              <p:cNvSpPr>
                <a:spLocks noChangeShapeType="1"/>
              </p:cNvSpPr>
              <p:nvPr/>
            </p:nvSpPr>
            <p:spPr bwMode="auto">
              <a:xfrm flipV="1">
                <a:off x="2980" y="155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 name="Line 820"/>
              <p:cNvSpPr>
                <a:spLocks noChangeShapeType="1"/>
              </p:cNvSpPr>
              <p:nvPr/>
            </p:nvSpPr>
            <p:spPr bwMode="auto">
              <a:xfrm flipV="1">
                <a:off x="2980" y="155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 name="Line 821"/>
              <p:cNvSpPr>
                <a:spLocks noChangeShapeType="1"/>
              </p:cNvSpPr>
              <p:nvPr/>
            </p:nvSpPr>
            <p:spPr bwMode="auto">
              <a:xfrm flipV="1">
                <a:off x="2980" y="1543"/>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 name="Line 822"/>
              <p:cNvSpPr>
                <a:spLocks noChangeShapeType="1"/>
              </p:cNvSpPr>
              <p:nvPr/>
            </p:nvSpPr>
            <p:spPr bwMode="auto">
              <a:xfrm flipV="1">
                <a:off x="2980" y="153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 name="Line 823"/>
              <p:cNvSpPr>
                <a:spLocks noChangeShapeType="1"/>
              </p:cNvSpPr>
              <p:nvPr/>
            </p:nvSpPr>
            <p:spPr bwMode="auto">
              <a:xfrm flipV="1">
                <a:off x="2980" y="152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 name="Line 824"/>
              <p:cNvSpPr>
                <a:spLocks noChangeShapeType="1"/>
              </p:cNvSpPr>
              <p:nvPr/>
            </p:nvSpPr>
            <p:spPr bwMode="auto">
              <a:xfrm flipV="1">
                <a:off x="2980" y="1520"/>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 name="Line 825"/>
              <p:cNvSpPr>
                <a:spLocks noChangeShapeType="1"/>
              </p:cNvSpPr>
              <p:nvPr/>
            </p:nvSpPr>
            <p:spPr bwMode="auto">
              <a:xfrm flipV="1">
                <a:off x="2980" y="151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 name="Line 826"/>
              <p:cNvSpPr>
                <a:spLocks noChangeShapeType="1"/>
              </p:cNvSpPr>
              <p:nvPr/>
            </p:nvSpPr>
            <p:spPr bwMode="auto">
              <a:xfrm flipV="1">
                <a:off x="2980" y="150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 name="Line 827"/>
              <p:cNvSpPr>
                <a:spLocks noChangeShapeType="1"/>
              </p:cNvSpPr>
              <p:nvPr/>
            </p:nvSpPr>
            <p:spPr bwMode="auto">
              <a:xfrm flipV="1">
                <a:off x="2980" y="1497"/>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 name="Line 828"/>
              <p:cNvSpPr>
                <a:spLocks noChangeShapeType="1"/>
              </p:cNvSpPr>
              <p:nvPr/>
            </p:nvSpPr>
            <p:spPr bwMode="auto">
              <a:xfrm flipV="1">
                <a:off x="2980" y="148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 name="Line 829"/>
              <p:cNvSpPr>
                <a:spLocks noChangeShapeType="1"/>
              </p:cNvSpPr>
              <p:nvPr/>
            </p:nvSpPr>
            <p:spPr bwMode="auto">
              <a:xfrm flipV="1">
                <a:off x="2980" y="148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 name="Line 830"/>
              <p:cNvSpPr>
                <a:spLocks noChangeShapeType="1"/>
              </p:cNvSpPr>
              <p:nvPr/>
            </p:nvSpPr>
            <p:spPr bwMode="auto">
              <a:xfrm flipV="1">
                <a:off x="2980" y="1474"/>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 name="Line 831"/>
              <p:cNvSpPr>
                <a:spLocks noChangeShapeType="1"/>
              </p:cNvSpPr>
              <p:nvPr/>
            </p:nvSpPr>
            <p:spPr bwMode="auto">
              <a:xfrm flipV="1">
                <a:off x="2980" y="146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 name="Line 832"/>
              <p:cNvSpPr>
                <a:spLocks noChangeShapeType="1"/>
              </p:cNvSpPr>
              <p:nvPr/>
            </p:nvSpPr>
            <p:spPr bwMode="auto">
              <a:xfrm flipV="1">
                <a:off x="2980" y="145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 name="Line 833"/>
              <p:cNvSpPr>
                <a:spLocks noChangeShapeType="1"/>
              </p:cNvSpPr>
              <p:nvPr/>
            </p:nvSpPr>
            <p:spPr bwMode="auto">
              <a:xfrm flipV="1">
                <a:off x="2980" y="145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 name="Line 834"/>
              <p:cNvSpPr>
                <a:spLocks noChangeShapeType="1"/>
              </p:cNvSpPr>
              <p:nvPr/>
            </p:nvSpPr>
            <p:spPr bwMode="auto">
              <a:xfrm flipV="1">
                <a:off x="2980" y="144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 name="Line 835"/>
              <p:cNvSpPr>
                <a:spLocks noChangeShapeType="1"/>
              </p:cNvSpPr>
              <p:nvPr/>
            </p:nvSpPr>
            <p:spPr bwMode="auto">
              <a:xfrm flipV="1">
                <a:off x="2980" y="143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 name="Line 836"/>
              <p:cNvSpPr>
                <a:spLocks noChangeShapeType="1"/>
              </p:cNvSpPr>
              <p:nvPr/>
            </p:nvSpPr>
            <p:spPr bwMode="auto">
              <a:xfrm flipV="1">
                <a:off x="2980" y="142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 name="Line 837"/>
              <p:cNvSpPr>
                <a:spLocks noChangeShapeType="1"/>
              </p:cNvSpPr>
              <p:nvPr/>
            </p:nvSpPr>
            <p:spPr bwMode="auto">
              <a:xfrm flipV="1">
                <a:off x="2980" y="142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 name="Line 838"/>
              <p:cNvSpPr>
                <a:spLocks noChangeShapeType="1"/>
              </p:cNvSpPr>
              <p:nvPr/>
            </p:nvSpPr>
            <p:spPr bwMode="auto">
              <a:xfrm flipV="1">
                <a:off x="2980" y="141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1" name="Line 839"/>
              <p:cNvSpPr>
                <a:spLocks noChangeShapeType="1"/>
              </p:cNvSpPr>
              <p:nvPr/>
            </p:nvSpPr>
            <p:spPr bwMode="auto">
              <a:xfrm flipV="1">
                <a:off x="2980" y="140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2" name="Line 840"/>
              <p:cNvSpPr>
                <a:spLocks noChangeShapeType="1"/>
              </p:cNvSpPr>
              <p:nvPr/>
            </p:nvSpPr>
            <p:spPr bwMode="auto">
              <a:xfrm flipV="1">
                <a:off x="2980" y="139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3" name="Line 841"/>
              <p:cNvSpPr>
                <a:spLocks noChangeShapeType="1"/>
              </p:cNvSpPr>
              <p:nvPr/>
            </p:nvSpPr>
            <p:spPr bwMode="auto">
              <a:xfrm flipV="1">
                <a:off x="2980" y="138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4" name="Line 842"/>
              <p:cNvSpPr>
                <a:spLocks noChangeShapeType="1"/>
              </p:cNvSpPr>
              <p:nvPr/>
            </p:nvSpPr>
            <p:spPr bwMode="auto">
              <a:xfrm flipV="1">
                <a:off x="2980" y="138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 name="Line 843"/>
              <p:cNvSpPr>
                <a:spLocks noChangeShapeType="1"/>
              </p:cNvSpPr>
              <p:nvPr/>
            </p:nvSpPr>
            <p:spPr bwMode="auto">
              <a:xfrm flipV="1">
                <a:off x="2980" y="1374"/>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 name="Line 844"/>
              <p:cNvSpPr>
                <a:spLocks noChangeShapeType="1"/>
              </p:cNvSpPr>
              <p:nvPr/>
            </p:nvSpPr>
            <p:spPr bwMode="auto">
              <a:xfrm flipV="1">
                <a:off x="2980" y="136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7" name="Line 845"/>
              <p:cNvSpPr>
                <a:spLocks noChangeShapeType="1"/>
              </p:cNvSpPr>
              <p:nvPr/>
            </p:nvSpPr>
            <p:spPr bwMode="auto">
              <a:xfrm flipV="1">
                <a:off x="2980" y="135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8" name="Line 846"/>
              <p:cNvSpPr>
                <a:spLocks noChangeShapeType="1"/>
              </p:cNvSpPr>
              <p:nvPr/>
            </p:nvSpPr>
            <p:spPr bwMode="auto">
              <a:xfrm flipV="1">
                <a:off x="2980" y="1351"/>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9" name="Line 847"/>
              <p:cNvSpPr>
                <a:spLocks noChangeShapeType="1"/>
              </p:cNvSpPr>
              <p:nvPr/>
            </p:nvSpPr>
            <p:spPr bwMode="auto">
              <a:xfrm flipV="1">
                <a:off x="2980" y="134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0" name="Line 848"/>
              <p:cNvSpPr>
                <a:spLocks noChangeShapeType="1"/>
              </p:cNvSpPr>
              <p:nvPr/>
            </p:nvSpPr>
            <p:spPr bwMode="auto">
              <a:xfrm flipV="1">
                <a:off x="2980" y="133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1" name="Line 849"/>
              <p:cNvSpPr>
                <a:spLocks noChangeShapeType="1"/>
              </p:cNvSpPr>
              <p:nvPr/>
            </p:nvSpPr>
            <p:spPr bwMode="auto">
              <a:xfrm flipV="1">
                <a:off x="2980" y="1328"/>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2" name="Line 850"/>
              <p:cNvSpPr>
                <a:spLocks noChangeShapeType="1"/>
              </p:cNvSpPr>
              <p:nvPr/>
            </p:nvSpPr>
            <p:spPr bwMode="auto">
              <a:xfrm flipV="1">
                <a:off x="2980" y="132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3" name="Line 851"/>
              <p:cNvSpPr>
                <a:spLocks noChangeShapeType="1"/>
              </p:cNvSpPr>
              <p:nvPr/>
            </p:nvSpPr>
            <p:spPr bwMode="auto">
              <a:xfrm flipV="1">
                <a:off x="2980" y="131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4" name="Line 852"/>
              <p:cNvSpPr>
                <a:spLocks noChangeShapeType="1"/>
              </p:cNvSpPr>
              <p:nvPr/>
            </p:nvSpPr>
            <p:spPr bwMode="auto">
              <a:xfrm flipV="1">
                <a:off x="2980" y="1305"/>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5" name="Line 853"/>
              <p:cNvSpPr>
                <a:spLocks noChangeShapeType="1"/>
              </p:cNvSpPr>
              <p:nvPr/>
            </p:nvSpPr>
            <p:spPr bwMode="auto">
              <a:xfrm flipV="1">
                <a:off x="2980" y="129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6" name="Line 854"/>
              <p:cNvSpPr>
                <a:spLocks noChangeShapeType="1"/>
              </p:cNvSpPr>
              <p:nvPr/>
            </p:nvSpPr>
            <p:spPr bwMode="auto">
              <a:xfrm flipV="1">
                <a:off x="2980" y="128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7" name="Line 855"/>
              <p:cNvSpPr>
                <a:spLocks noChangeShapeType="1"/>
              </p:cNvSpPr>
              <p:nvPr/>
            </p:nvSpPr>
            <p:spPr bwMode="auto">
              <a:xfrm flipV="1">
                <a:off x="2980" y="1282"/>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8" name="Line 856"/>
              <p:cNvSpPr>
                <a:spLocks noChangeShapeType="1"/>
              </p:cNvSpPr>
              <p:nvPr/>
            </p:nvSpPr>
            <p:spPr bwMode="auto">
              <a:xfrm flipV="1">
                <a:off x="2980" y="127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9" name="Line 857"/>
              <p:cNvSpPr>
                <a:spLocks noChangeShapeType="1"/>
              </p:cNvSpPr>
              <p:nvPr/>
            </p:nvSpPr>
            <p:spPr bwMode="auto">
              <a:xfrm flipV="1">
                <a:off x="2980" y="126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0" name="Line 858"/>
              <p:cNvSpPr>
                <a:spLocks noChangeShapeType="1"/>
              </p:cNvSpPr>
              <p:nvPr/>
            </p:nvSpPr>
            <p:spPr bwMode="auto">
              <a:xfrm flipV="1">
                <a:off x="2980" y="125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1" name="Line 859"/>
              <p:cNvSpPr>
                <a:spLocks noChangeShapeType="1"/>
              </p:cNvSpPr>
              <p:nvPr/>
            </p:nvSpPr>
            <p:spPr bwMode="auto">
              <a:xfrm flipV="1">
                <a:off x="2980" y="125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2" name="Line 860"/>
              <p:cNvSpPr>
                <a:spLocks noChangeShapeType="1"/>
              </p:cNvSpPr>
              <p:nvPr/>
            </p:nvSpPr>
            <p:spPr bwMode="auto">
              <a:xfrm flipV="1">
                <a:off x="2980" y="124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3" name="Line 861"/>
              <p:cNvSpPr>
                <a:spLocks noChangeShapeType="1"/>
              </p:cNvSpPr>
              <p:nvPr/>
            </p:nvSpPr>
            <p:spPr bwMode="auto">
              <a:xfrm flipV="1">
                <a:off x="2980" y="123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4" name="Line 862"/>
              <p:cNvSpPr>
                <a:spLocks noChangeShapeType="1"/>
              </p:cNvSpPr>
              <p:nvPr/>
            </p:nvSpPr>
            <p:spPr bwMode="auto">
              <a:xfrm flipV="1">
                <a:off x="2980" y="122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5" name="Line 863"/>
              <p:cNvSpPr>
                <a:spLocks noChangeShapeType="1"/>
              </p:cNvSpPr>
              <p:nvPr/>
            </p:nvSpPr>
            <p:spPr bwMode="auto">
              <a:xfrm flipV="1">
                <a:off x="2980" y="122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6" name="Line 864"/>
              <p:cNvSpPr>
                <a:spLocks noChangeShapeType="1"/>
              </p:cNvSpPr>
              <p:nvPr/>
            </p:nvSpPr>
            <p:spPr bwMode="auto">
              <a:xfrm flipV="1">
                <a:off x="2980" y="121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7" name="Line 865"/>
              <p:cNvSpPr>
                <a:spLocks noChangeShapeType="1"/>
              </p:cNvSpPr>
              <p:nvPr/>
            </p:nvSpPr>
            <p:spPr bwMode="auto">
              <a:xfrm flipV="1">
                <a:off x="2980" y="1205"/>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8" name="Line 866"/>
              <p:cNvSpPr>
                <a:spLocks noChangeShapeType="1"/>
              </p:cNvSpPr>
              <p:nvPr/>
            </p:nvSpPr>
            <p:spPr bwMode="auto">
              <a:xfrm flipV="1">
                <a:off x="2980" y="119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9" name="Line 867"/>
              <p:cNvSpPr>
                <a:spLocks noChangeShapeType="1"/>
              </p:cNvSpPr>
              <p:nvPr/>
            </p:nvSpPr>
            <p:spPr bwMode="auto">
              <a:xfrm flipV="1">
                <a:off x="2980" y="118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0" name="Line 868"/>
              <p:cNvSpPr>
                <a:spLocks noChangeShapeType="1"/>
              </p:cNvSpPr>
              <p:nvPr/>
            </p:nvSpPr>
            <p:spPr bwMode="auto">
              <a:xfrm flipV="1">
                <a:off x="2980" y="1182"/>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1" name="Line 869"/>
              <p:cNvSpPr>
                <a:spLocks noChangeShapeType="1"/>
              </p:cNvSpPr>
              <p:nvPr/>
            </p:nvSpPr>
            <p:spPr bwMode="auto">
              <a:xfrm flipV="1">
                <a:off x="2980" y="117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2" name="Line 870"/>
              <p:cNvSpPr>
                <a:spLocks noChangeShapeType="1"/>
              </p:cNvSpPr>
              <p:nvPr/>
            </p:nvSpPr>
            <p:spPr bwMode="auto">
              <a:xfrm flipV="1">
                <a:off x="2980" y="116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3" name="Line 871"/>
              <p:cNvSpPr>
                <a:spLocks noChangeShapeType="1"/>
              </p:cNvSpPr>
              <p:nvPr/>
            </p:nvSpPr>
            <p:spPr bwMode="auto">
              <a:xfrm flipV="1">
                <a:off x="2980" y="1159"/>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4" name="Line 872"/>
              <p:cNvSpPr>
                <a:spLocks noChangeShapeType="1"/>
              </p:cNvSpPr>
              <p:nvPr/>
            </p:nvSpPr>
            <p:spPr bwMode="auto">
              <a:xfrm flipV="1">
                <a:off x="2980" y="115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5" name="Line 873"/>
              <p:cNvSpPr>
                <a:spLocks noChangeShapeType="1"/>
              </p:cNvSpPr>
              <p:nvPr/>
            </p:nvSpPr>
            <p:spPr bwMode="auto">
              <a:xfrm flipV="1">
                <a:off x="2980" y="114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6" name="Line 874"/>
              <p:cNvSpPr>
                <a:spLocks noChangeShapeType="1"/>
              </p:cNvSpPr>
              <p:nvPr/>
            </p:nvSpPr>
            <p:spPr bwMode="auto">
              <a:xfrm flipV="1">
                <a:off x="2980" y="1136"/>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7" name="Line 875"/>
              <p:cNvSpPr>
                <a:spLocks noChangeShapeType="1"/>
              </p:cNvSpPr>
              <p:nvPr/>
            </p:nvSpPr>
            <p:spPr bwMode="auto">
              <a:xfrm flipV="1">
                <a:off x="2980" y="112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8" name="Line 876"/>
              <p:cNvSpPr>
                <a:spLocks noChangeShapeType="1"/>
              </p:cNvSpPr>
              <p:nvPr/>
            </p:nvSpPr>
            <p:spPr bwMode="auto">
              <a:xfrm flipV="1">
                <a:off x="2980" y="112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9" name="Line 877"/>
              <p:cNvSpPr>
                <a:spLocks noChangeShapeType="1"/>
              </p:cNvSpPr>
              <p:nvPr/>
            </p:nvSpPr>
            <p:spPr bwMode="auto">
              <a:xfrm flipV="1">
                <a:off x="2980" y="1113"/>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0" name="Line 878"/>
              <p:cNvSpPr>
                <a:spLocks noChangeShapeType="1"/>
              </p:cNvSpPr>
              <p:nvPr/>
            </p:nvSpPr>
            <p:spPr bwMode="auto">
              <a:xfrm flipV="1">
                <a:off x="2980" y="110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1" name="Line 879"/>
              <p:cNvSpPr>
                <a:spLocks noChangeShapeType="1"/>
              </p:cNvSpPr>
              <p:nvPr/>
            </p:nvSpPr>
            <p:spPr bwMode="auto">
              <a:xfrm flipV="1">
                <a:off x="2980" y="109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2" name="Line 880"/>
              <p:cNvSpPr>
                <a:spLocks noChangeShapeType="1"/>
              </p:cNvSpPr>
              <p:nvPr/>
            </p:nvSpPr>
            <p:spPr bwMode="auto">
              <a:xfrm flipV="1">
                <a:off x="2980" y="108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3" name="Line 881"/>
              <p:cNvSpPr>
                <a:spLocks noChangeShapeType="1"/>
              </p:cNvSpPr>
              <p:nvPr/>
            </p:nvSpPr>
            <p:spPr bwMode="auto">
              <a:xfrm flipV="1">
                <a:off x="2980" y="108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4" name="Line 882"/>
              <p:cNvSpPr>
                <a:spLocks noChangeShapeType="1"/>
              </p:cNvSpPr>
              <p:nvPr/>
            </p:nvSpPr>
            <p:spPr bwMode="auto">
              <a:xfrm flipV="1">
                <a:off x="2980" y="107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5" name="Line 883"/>
              <p:cNvSpPr>
                <a:spLocks noChangeShapeType="1"/>
              </p:cNvSpPr>
              <p:nvPr/>
            </p:nvSpPr>
            <p:spPr bwMode="auto">
              <a:xfrm flipV="1">
                <a:off x="2980" y="106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6" name="Line 884"/>
              <p:cNvSpPr>
                <a:spLocks noChangeShapeType="1"/>
              </p:cNvSpPr>
              <p:nvPr/>
            </p:nvSpPr>
            <p:spPr bwMode="auto">
              <a:xfrm flipV="1">
                <a:off x="2980" y="105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7" name="Line 885"/>
              <p:cNvSpPr>
                <a:spLocks noChangeShapeType="1"/>
              </p:cNvSpPr>
              <p:nvPr/>
            </p:nvSpPr>
            <p:spPr bwMode="auto">
              <a:xfrm flipV="1">
                <a:off x="2980" y="105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8" name="Line 886"/>
              <p:cNvSpPr>
                <a:spLocks noChangeShapeType="1"/>
              </p:cNvSpPr>
              <p:nvPr/>
            </p:nvSpPr>
            <p:spPr bwMode="auto">
              <a:xfrm flipV="1">
                <a:off x="2980" y="104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9" name="Line 887"/>
              <p:cNvSpPr>
                <a:spLocks noChangeShapeType="1"/>
              </p:cNvSpPr>
              <p:nvPr/>
            </p:nvSpPr>
            <p:spPr bwMode="auto">
              <a:xfrm flipV="1">
                <a:off x="2980" y="103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0" name="Line 888"/>
              <p:cNvSpPr>
                <a:spLocks noChangeShapeType="1"/>
              </p:cNvSpPr>
              <p:nvPr/>
            </p:nvSpPr>
            <p:spPr bwMode="auto">
              <a:xfrm flipV="1">
                <a:off x="2980" y="102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1" name="Line 889"/>
              <p:cNvSpPr>
                <a:spLocks noChangeShapeType="1"/>
              </p:cNvSpPr>
              <p:nvPr/>
            </p:nvSpPr>
            <p:spPr bwMode="auto">
              <a:xfrm flipV="1">
                <a:off x="2980" y="102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2" name="Line 890"/>
              <p:cNvSpPr>
                <a:spLocks noChangeShapeType="1"/>
              </p:cNvSpPr>
              <p:nvPr/>
            </p:nvSpPr>
            <p:spPr bwMode="auto">
              <a:xfrm flipV="1">
                <a:off x="2980" y="1013"/>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3" name="Line 891"/>
              <p:cNvSpPr>
                <a:spLocks noChangeShapeType="1"/>
              </p:cNvSpPr>
              <p:nvPr/>
            </p:nvSpPr>
            <p:spPr bwMode="auto">
              <a:xfrm flipV="1">
                <a:off x="2980" y="100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4" name="Line 892"/>
              <p:cNvSpPr>
                <a:spLocks noChangeShapeType="1"/>
              </p:cNvSpPr>
              <p:nvPr/>
            </p:nvSpPr>
            <p:spPr bwMode="auto">
              <a:xfrm flipV="1">
                <a:off x="2980" y="99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5" name="Line 893"/>
              <p:cNvSpPr>
                <a:spLocks noChangeShapeType="1"/>
              </p:cNvSpPr>
              <p:nvPr/>
            </p:nvSpPr>
            <p:spPr bwMode="auto">
              <a:xfrm flipV="1">
                <a:off x="2980" y="990"/>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6" name="Line 894"/>
              <p:cNvSpPr>
                <a:spLocks noChangeShapeType="1"/>
              </p:cNvSpPr>
              <p:nvPr/>
            </p:nvSpPr>
            <p:spPr bwMode="auto">
              <a:xfrm flipV="1">
                <a:off x="2980" y="98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7" name="Line 895"/>
              <p:cNvSpPr>
                <a:spLocks noChangeShapeType="1"/>
              </p:cNvSpPr>
              <p:nvPr/>
            </p:nvSpPr>
            <p:spPr bwMode="auto">
              <a:xfrm flipV="1">
                <a:off x="2980" y="97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8" name="Line 896"/>
              <p:cNvSpPr>
                <a:spLocks noChangeShapeType="1"/>
              </p:cNvSpPr>
              <p:nvPr/>
            </p:nvSpPr>
            <p:spPr bwMode="auto">
              <a:xfrm flipV="1">
                <a:off x="2980" y="967"/>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9" name="Line 897"/>
              <p:cNvSpPr>
                <a:spLocks noChangeShapeType="1"/>
              </p:cNvSpPr>
              <p:nvPr/>
            </p:nvSpPr>
            <p:spPr bwMode="auto">
              <a:xfrm flipV="1">
                <a:off x="2980" y="95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0" name="Line 898"/>
              <p:cNvSpPr>
                <a:spLocks noChangeShapeType="1"/>
              </p:cNvSpPr>
              <p:nvPr/>
            </p:nvSpPr>
            <p:spPr bwMode="auto">
              <a:xfrm flipV="1">
                <a:off x="2980" y="95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1" name="Line 899"/>
              <p:cNvSpPr>
                <a:spLocks noChangeShapeType="1"/>
              </p:cNvSpPr>
              <p:nvPr/>
            </p:nvSpPr>
            <p:spPr bwMode="auto">
              <a:xfrm flipV="1">
                <a:off x="2980" y="944"/>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2" name="Line 900"/>
              <p:cNvSpPr>
                <a:spLocks noChangeShapeType="1"/>
              </p:cNvSpPr>
              <p:nvPr/>
            </p:nvSpPr>
            <p:spPr bwMode="auto">
              <a:xfrm flipV="1">
                <a:off x="2980" y="93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3" name="Line 901"/>
              <p:cNvSpPr>
                <a:spLocks noChangeShapeType="1"/>
              </p:cNvSpPr>
              <p:nvPr/>
            </p:nvSpPr>
            <p:spPr bwMode="auto">
              <a:xfrm flipV="1">
                <a:off x="2980" y="92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4" name="Line 902"/>
              <p:cNvSpPr>
                <a:spLocks noChangeShapeType="1"/>
              </p:cNvSpPr>
              <p:nvPr/>
            </p:nvSpPr>
            <p:spPr bwMode="auto">
              <a:xfrm flipV="1">
                <a:off x="2980" y="921"/>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5" name="Line 903"/>
              <p:cNvSpPr>
                <a:spLocks noChangeShapeType="1"/>
              </p:cNvSpPr>
              <p:nvPr/>
            </p:nvSpPr>
            <p:spPr bwMode="auto">
              <a:xfrm flipV="1">
                <a:off x="2980" y="91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6" name="Line 904"/>
              <p:cNvSpPr>
                <a:spLocks noChangeShapeType="1"/>
              </p:cNvSpPr>
              <p:nvPr/>
            </p:nvSpPr>
            <p:spPr bwMode="auto">
              <a:xfrm flipV="1">
                <a:off x="2980" y="90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7" name="Line 905"/>
              <p:cNvSpPr>
                <a:spLocks noChangeShapeType="1"/>
              </p:cNvSpPr>
              <p:nvPr/>
            </p:nvSpPr>
            <p:spPr bwMode="auto">
              <a:xfrm flipV="1">
                <a:off x="2980" y="89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8" name="Line 906"/>
              <p:cNvSpPr>
                <a:spLocks noChangeShapeType="1"/>
              </p:cNvSpPr>
              <p:nvPr/>
            </p:nvSpPr>
            <p:spPr bwMode="auto">
              <a:xfrm flipV="1">
                <a:off x="2980" y="89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9" name="Line 907"/>
              <p:cNvSpPr>
                <a:spLocks noChangeShapeType="1"/>
              </p:cNvSpPr>
              <p:nvPr/>
            </p:nvSpPr>
            <p:spPr bwMode="auto">
              <a:xfrm flipV="1">
                <a:off x="2980" y="88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0" name="Line 908"/>
              <p:cNvSpPr>
                <a:spLocks noChangeShapeType="1"/>
              </p:cNvSpPr>
              <p:nvPr/>
            </p:nvSpPr>
            <p:spPr bwMode="auto">
              <a:xfrm flipV="1">
                <a:off x="2980" y="87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1" name="Line 909"/>
              <p:cNvSpPr>
                <a:spLocks noChangeShapeType="1"/>
              </p:cNvSpPr>
              <p:nvPr/>
            </p:nvSpPr>
            <p:spPr bwMode="auto">
              <a:xfrm flipV="1">
                <a:off x="2980" y="86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2" name="Line 910"/>
              <p:cNvSpPr>
                <a:spLocks noChangeShapeType="1"/>
              </p:cNvSpPr>
              <p:nvPr/>
            </p:nvSpPr>
            <p:spPr bwMode="auto">
              <a:xfrm flipV="1">
                <a:off x="2980" y="85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3" name="Line 911"/>
              <p:cNvSpPr>
                <a:spLocks noChangeShapeType="1"/>
              </p:cNvSpPr>
              <p:nvPr/>
            </p:nvSpPr>
            <p:spPr bwMode="auto">
              <a:xfrm flipV="1">
                <a:off x="2980" y="85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4" name="Line 912"/>
              <p:cNvSpPr>
                <a:spLocks noChangeShapeType="1"/>
              </p:cNvSpPr>
              <p:nvPr/>
            </p:nvSpPr>
            <p:spPr bwMode="auto">
              <a:xfrm flipV="1">
                <a:off x="2980" y="84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5" name="Line 913"/>
              <p:cNvSpPr>
                <a:spLocks noChangeShapeType="1"/>
              </p:cNvSpPr>
              <p:nvPr/>
            </p:nvSpPr>
            <p:spPr bwMode="auto">
              <a:xfrm flipV="1">
                <a:off x="2980" y="83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6" name="Line 914"/>
              <p:cNvSpPr>
                <a:spLocks noChangeShapeType="1"/>
              </p:cNvSpPr>
              <p:nvPr/>
            </p:nvSpPr>
            <p:spPr bwMode="auto">
              <a:xfrm flipV="1">
                <a:off x="2980" y="82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7" name="Line 915"/>
              <p:cNvSpPr>
                <a:spLocks noChangeShapeType="1"/>
              </p:cNvSpPr>
              <p:nvPr/>
            </p:nvSpPr>
            <p:spPr bwMode="auto">
              <a:xfrm flipV="1">
                <a:off x="2980" y="821"/>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8" name="Line 916"/>
              <p:cNvSpPr>
                <a:spLocks noChangeShapeType="1"/>
              </p:cNvSpPr>
              <p:nvPr/>
            </p:nvSpPr>
            <p:spPr bwMode="auto">
              <a:xfrm flipV="1">
                <a:off x="2980" y="81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9" name="Line 917"/>
              <p:cNvSpPr>
                <a:spLocks noChangeShapeType="1"/>
              </p:cNvSpPr>
              <p:nvPr/>
            </p:nvSpPr>
            <p:spPr bwMode="auto">
              <a:xfrm flipV="1">
                <a:off x="2980" y="80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0" name="Line 918"/>
              <p:cNvSpPr>
                <a:spLocks noChangeShapeType="1"/>
              </p:cNvSpPr>
              <p:nvPr/>
            </p:nvSpPr>
            <p:spPr bwMode="auto">
              <a:xfrm flipV="1">
                <a:off x="2980" y="798"/>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1" name="Line 919"/>
              <p:cNvSpPr>
                <a:spLocks noChangeShapeType="1"/>
              </p:cNvSpPr>
              <p:nvPr/>
            </p:nvSpPr>
            <p:spPr bwMode="auto">
              <a:xfrm flipV="1">
                <a:off x="2980" y="79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2" name="Line 920"/>
              <p:cNvSpPr>
                <a:spLocks noChangeShapeType="1"/>
              </p:cNvSpPr>
              <p:nvPr/>
            </p:nvSpPr>
            <p:spPr bwMode="auto">
              <a:xfrm flipV="1">
                <a:off x="2980" y="78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3" name="Line 921"/>
              <p:cNvSpPr>
                <a:spLocks noChangeShapeType="1"/>
              </p:cNvSpPr>
              <p:nvPr/>
            </p:nvSpPr>
            <p:spPr bwMode="auto">
              <a:xfrm flipV="1">
                <a:off x="2980" y="775"/>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4" name="Line 922"/>
              <p:cNvSpPr>
                <a:spLocks noChangeShapeType="1"/>
              </p:cNvSpPr>
              <p:nvPr/>
            </p:nvSpPr>
            <p:spPr bwMode="auto">
              <a:xfrm flipV="1">
                <a:off x="2980" y="76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5" name="Line 923"/>
              <p:cNvSpPr>
                <a:spLocks noChangeShapeType="1"/>
              </p:cNvSpPr>
              <p:nvPr/>
            </p:nvSpPr>
            <p:spPr bwMode="auto">
              <a:xfrm flipV="1">
                <a:off x="2980" y="75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6" name="Line 924"/>
              <p:cNvSpPr>
                <a:spLocks noChangeShapeType="1"/>
              </p:cNvSpPr>
              <p:nvPr/>
            </p:nvSpPr>
            <p:spPr bwMode="auto">
              <a:xfrm flipV="1">
                <a:off x="2980" y="752"/>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7" name="Line 925"/>
              <p:cNvSpPr>
                <a:spLocks noChangeShapeType="1"/>
              </p:cNvSpPr>
              <p:nvPr/>
            </p:nvSpPr>
            <p:spPr bwMode="auto">
              <a:xfrm flipV="1">
                <a:off x="2980" y="74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8" name="Line 926"/>
              <p:cNvSpPr>
                <a:spLocks noChangeShapeType="1"/>
              </p:cNvSpPr>
              <p:nvPr/>
            </p:nvSpPr>
            <p:spPr bwMode="auto">
              <a:xfrm flipV="1">
                <a:off x="2980" y="73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9" name="Line 927"/>
              <p:cNvSpPr>
                <a:spLocks noChangeShapeType="1"/>
              </p:cNvSpPr>
              <p:nvPr/>
            </p:nvSpPr>
            <p:spPr bwMode="auto">
              <a:xfrm flipV="1">
                <a:off x="2980" y="729"/>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0" name="Line 928"/>
              <p:cNvSpPr>
                <a:spLocks noChangeShapeType="1"/>
              </p:cNvSpPr>
              <p:nvPr/>
            </p:nvSpPr>
            <p:spPr bwMode="auto">
              <a:xfrm flipV="1">
                <a:off x="2980" y="72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1" name="Line 929"/>
              <p:cNvSpPr>
                <a:spLocks noChangeShapeType="1"/>
              </p:cNvSpPr>
              <p:nvPr/>
            </p:nvSpPr>
            <p:spPr bwMode="auto">
              <a:xfrm flipV="1">
                <a:off x="2980" y="71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2" name="Line 930"/>
              <p:cNvSpPr>
                <a:spLocks noChangeShapeType="1"/>
              </p:cNvSpPr>
              <p:nvPr/>
            </p:nvSpPr>
            <p:spPr bwMode="auto">
              <a:xfrm flipV="1">
                <a:off x="2980" y="70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3" name="Line 931"/>
              <p:cNvSpPr>
                <a:spLocks noChangeShapeType="1"/>
              </p:cNvSpPr>
              <p:nvPr/>
            </p:nvSpPr>
            <p:spPr bwMode="auto">
              <a:xfrm flipV="1">
                <a:off x="2980" y="69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4" name="Line 932"/>
              <p:cNvSpPr>
                <a:spLocks noChangeShapeType="1"/>
              </p:cNvSpPr>
              <p:nvPr/>
            </p:nvSpPr>
            <p:spPr bwMode="auto">
              <a:xfrm flipV="1">
                <a:off x="2980" y="69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5" name="Line 933"/>
              <p:cNvSpPr>
                <a:spLocks noChangeShapeType="1"/>
              </p:cNvSpPr>
              <p:nvPr/>
            </p:nvSpPr>
            <p:spPr bwMode="auto">
              <a:xfrm flipV="1">
                <a:off x="2980" y="68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6" name="Line 934"/>
              <p:cNvSpPr>
                <a:spLocks noChangeShapeType="1"/>
              </p:cNvSpPr>
              <p:nvPr/>
            </p:nvSpPr>
            <p:spPr bwMode="auto">
              <a:xfrm flipV="1">
                <a:off x="2980" y="67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7" name="Line 935"/>
              <p:cNvSpPr>
                <a:spLocks noChangeShapeType="1"/>
              </p:cNvSpPr>
              <p:nvPr/>
            </p:nvSpPr>
            <p:spPr bwMode="auto">
              <a:xfrm flipV="1">
                <a:off x="2980" y="66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8" name="Line 936"/>
              <p:cNvSpPr>
                <a:spLocks noChangeShapeType="1"/>
              </p:cNvSpPr>
              <p:nvPr/>
            </p:nvSpPr>
            <p:spPr bwMode="auto">
              <a:xfrm flipV="1">
                <a:off x="2980" y="65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9" name="Line 937"/>
              <p:cNvSpPr>
                <a:spLocks noChangeShapeType="1"/>
              </p:cNvSpPr>
              <p:nvPr/>
            </p:nvSpPr>
            <p:spPr bwMode="auto">
              <a:xfrm flipV="1">
                <a:off x="2980" y="652"/>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0" name="Line 938"/>
              <p:cNvSpPr>
                <a:spLocks noChangeShapeType="1"/>
              </p:cNvSpPr>
              <p:nvPr/>
            </p:nvSpPr>
            <p:spPr bwMode="auto">
              <a:xfrm flipV="1">
                <a:off x="2980" y="64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1" name="Line 939"/>
              <p:cNvSpPr>
                <a:spLocks noChangeShapeType="1"/>
              </p:cNvSpPr>
              <p:nvPr/>
            </p:nvSpPr>
            <p:spPr bwMode="auto">
              <a:xfrm flipV="1">
                <a:off x="2980" y="63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2" name="Line 940"/>
              <p:cNvSpPr>
                <a:spLocks noChangeShapeType="1"/>
              </p:cNvSpPr>
              <p:nvPr/>
            </p:nvSpPr>
            <p:spPr bwMode="auto">
              <a:xfrm flipV="1">
                <a:off x="2980" y="629"/>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3" name="Line 941"/>
              <p:cNvSpPr>
                <a:spLocks noChangeShapeType="1"/>
              </p:cNvSpPr>
              <p:nvPr/>
            </p:nvSpPr>
            <p:spPr bwMode="auto">
              <a:xfrm flipV="1">
                <a:off x="2980" y="621"/>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4" name="Line 942"/>
              <p:cNvSpPr>
                <a:spLocks noChangeShapeType="1"/>
              </p:cNvSpPr>
              <p:nvPr/>
            </p:nvSpPr>
            <p:spPr bwMode="auto">
              <a:xfrm flipV="1">
                <a:off x="2980" y="613"/>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5" name="Line 943"/>
              <p:cNvSpPr>
                <a:spLocks noChangeShapeType="1"/>
              </p:cNvSpPr>
              <p:nvPr/>
            </p:nvSpPr>
            <p:spPr bwMode="auto">
              <a:xfrm flipV="1">
                <a:off x="2980" y="606"/>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6" name="Line 944"/>
              <p:cNvSpPr>
                <a:spLocks noChangeShapeType="1"/>
              </p:cNvSpPr>
              <p:nvPr/>
            </p:nvSpPr>
            <p:spPr bwMode="auto">
              <a:xfrm flipV="1">
                <a:off x="2980" y="598"/>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7" name="Line 945"/>
              <p:cNvSpPr>
                <a:spLocks noChangeShapeType="1"/>
              </p:cNvSpPr>
              <p:nvPr/>
            </p:nvSpPr>
            <p:spPr bwMode="auto">
              <a:xfrm flipV="1">
                <a:off x="2980" y="590"/>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8" name="Line 946"/>
              <p:cNvSpPr>
                <a:spLocks noChangeShapeType="1"/>
              </p:cNvSpPr>
              <p:nvPr/>
            </p:nvSpPr>
            <p:spPr bwMode="auto">
              <a:xfrm flipV="1">
                <a:off x="2980" y="583"/>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9" name="Line 947"/>
              <p:cNvSpPr>
                <a:spLocks noChangeShapeType="1"/>
              </p:cNvSpPr>
              <p:nvPr/>
            </p:nvSpPr>
            <p:spPr bwMode="auto">
              <a:xfrm flipV="1">
                <a:off x="2980" y="575"/>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0" name="Line 948"/>
              <p:cNvSpPr>
                <a:spLocks noChangeShapeType="1"/>
              </p:cNvSpPr>
              <p:nvPr/>
            </p:nvSpPr>
            <p:spPr bwMode="auto">
              <a:xfrm flipV="1">
                <a:off x="2980" y="567"/>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1" name="Line 949"/>
              <p:cNvSpPr>
                <a:spLocks noChangeShapeType="1"/>
              </p:cNvSpPr>
              <p:nvPr/>
            </p:nvSpPr>
            <p:spPr bwMode="auto">
              <a:xfrm flipV="1">
                <a:off x="2980" y="560"/>
                <a:ext cx="0" cy="2"/>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2" name="Line 950"/>
              <p:cNvSpPr>
                <a:spLocks noChangeShapeType="1"/>
              </p:cNvSpPr>
              <p:nvPr/>
            </p:nvSpPr>
            <p:spPr bwMode="auto">
              <a:xfrm flipV="1">
                <a:off x="2980" y="552"/>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3" name="Line 951"/>
              <p:cNvSpPr>
                <a:spLocks noChangeShapeType="1"/>
              </p:cNvSpPr>
              <p:nvPr/>
            </p:nvSpPr>
            <p:spPr bwMode="auto">
              <a:xfrm flipV="1">
                <a:off x="2980" y="544"/>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4" name="Line 952"/>
              <p:cNvSpPr>
                <a:spLocks noChangeShapeType="1"/>
              </p:cNvSpPr>
              <p:nvPr/>
            </p:nvSpPr>
            <p:spPr bwMode="auto">
              <a:xfrm flipV="1">
                <a:off x="2980" y="536"/>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5" name="Line 953"/>
              <p:cNvSpPr>
                <a:spLocks noChangeShapeType="1"/>
              </p:cNvSpPr>
              <p:nvPr/>
            </p:nvSpPr>
            <p:spPr bwMode="auto">
              <a:xfrm flipV="1">
                <a:off x="2980" y="529"/>
                <a:ext cx="0" cy="3"/>
              </a:xfrm>
              <a:prstGeom prst="line">
                <a:avLst/>
              </a:prstGeom>
              <a:noFill/>
              <a:ln w="4763">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6" name="Line 954"/>
              <p:cNvSpPr>
                <a:spLocks noChangeShapeType="1"/>
              </p:cNvSpPr>
              <p:nvPr/>
            </p:nvSpPr>
            <p:spPr bwMode="auto">
              <a:xfrm flipV="1">
                <a:off x="2415" y="3378"/>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7" name="Line 955"/>
              <p:cNvSpPr>
                <a:spLocks noChangeShapeType="1"/>
              </p:cNvSpPr>
              <p:nvPr/>
            </p:nvSpPr>
            <p:spPr bwMode="auto">
              <a:xfrm flipV="1">
                <a:off x="2415" y="336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8" name="Line 956"/>
              <p:cNvSpPr>
                <a:spLocks noChangeShapeType="1"/>
              </p:cNvSpPr>
              <p:nvPr/>
            </p:nvSpPr>
            <p:spPr bwMode="auto">
              <a:xfrm flipV="1">
                <a:off x="2415" y="336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9" name="Line 957"/>
              <p:cNvSpPr>
                <a:spLocks noChangeShapeType="1"/>
              </p:cNvSpPr>
              <p:nvPr/>
            </p:nvSpPr>
            <p:spPr bwMode="auto">
              <a:xfrm flipV="1">
                <a:off x="2415" y="3345"/>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0" name="Line 958"/>
              <p:cNvSpPr>
                <a:spLocks noChangeShapeType="1"/>
              </p:cNvSpPr>
              <p:nvPr/>
            </p:nvSpPr>
            <p:spPr bwMode="auto">
              <a:xfrm flipV="1">
                <a:off x="2415" y="3336"/>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1" name="Line 959"/>
              <p:cNvSpPr>
                <a:spLocks noChangeShapeType="1"/>
              </p:cNvSpPr>
              <p:nvPr/>
            </p:nvSpPr>
            <p:spPr bwMode="auto">
              <a:xfrm flipV="1">
                <a:off x="2415" y="332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2" name="Line 960"/>
              <p:cNvSpPr>
                <a:spLocks noChangeShapeType="1"/>
              </p:cNvSpPr>
              <p:nvPr/>
            </p:nvSpPr>
            <p:spPr bwMode="auto">
              <a:xfrm flipV="1">
                <a:off x="2415" y="3312"/>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3" name="Line 961"/>
              <p:cNvSpPr>
                <a:spLocks noChangeShapeType="1"/>
              </p:cNvSpPr>
              <p:nvPr/>
            </p:nvSpPr>
            <p:spPr bwMode="auto">
              <a:xfrm flipV="1">
                <a:off x="2415" y="3304"/>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4" name="Line 962"/>
              <p:cNvSpPr>
                <a:spLocks noChangeShapeType="1"/>
              </p:cNvSpPr>
              <p:nvPr/>
            </p:nvSpPr>
            <p:spPr bwMode="auto">
              <a:xfrm flipV="1">
                <a:off x="2415" y="329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5" name="Line 963"/>
              <p:cNvSpPr>
                <a:spLocks noChangeShapeType="1"/>
              </p:cNvSpPr>
              <p:nvPr/>
            </p:nvSpPr>
            <p:spPr bwMode="auto">
              <a:xfrm flipV="1">
                <a:off x="2415" y="3279"/>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6" name="Line 964"/>
              <p:cNvSpPr>
                <a:spLocks noChangeShapeType="1"/>
              </p:cNvSpPr>
              <p:nvPr/>
            </p:nvSpPr>
            <p:spPr bwMode="auto">
              <a:xfrm flipV="1">
                <a:off x="2415" y="327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7" name="Line 965"/>
              <p:cNvSpPr>
                <a:spLocks noChangeShapeType="1"/>
              </p:cNvSpPr>
              <p:nvPr/>
            </p:nvSpPr>
            <p:spPr bwMode="auto">
              <a:xfrm flipV="1">
                <a:off x="2415" y="326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8" name="Line 966"/>
              <p:cNvSpPr>
                <a:spLocks noChangeShapeType="1"/>
              </p:cNvSpPr>
              <p:nvPr/>
            </p:nvSpPr>
            <p:spPr bwMode="auto">
              <a:xfrm flipV="1">
                <a:off x="2415" y="3246"/>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9" name="Line 967"/>
              <p:cNvSpPr>
                <a:spLocks noChangeShapeType="1"/>
              </p:cNvSpPr>
              <p:nvPr/>
            </p:nvSpPr>
            <p:spPr bwMode="auto">
              <a:xfrm flipV="1">
                <a:off x="2415" y="323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0" name="Line 968"/>
              <p:cNvSpPr>
                <a:spLocks noChangeShapeType="1"/>
              </p:cNvSpPr>
              <p:nvPr/>
            </p:nvSpPr>
            <p:spPr bwMode="auto">
              <a:xfrm flipV="1">
                <a:off x="2415" y="3230"/>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1" name="Line 969"/>
              <p:cNvSpPr>
                <a:spLocks noChangeShapeType="1"/>
              </p:cNvSpPr>
              <p:nvPr/>
            </p:nvSpPr>
            <p:spPr bwMode="auto">
              <a:xfrm flipV="1">
                <a:off x="2415" y="3214"/>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2" name="Line 970"/>
              <p:cNvSpPr>
                <a:spLocks noChangeShapeType="1"/>
              </p:cNvSpPr>
              <p:nvPr/>
            </p:nvSpPr>
            <p:spPr bwMode="auto">
              <a:xfrm flipV="1">
                <a:off x="2415" y="320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3" name="Line 971"/>
              <p:cNvSpPr>
                <a:spLocks noChangeShapeType="1"/>
              </p:cNvSpPr>
              <p:nvPr/>
            </p:nvSpPr>
            <p:spPr bwMode="auto">
              <a:xfrm flipV="1">
                <a:off x="2415" y="319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4" name="Line 972"/>
              <p:cNvSpPr>
                <a:spLocks noChangeShapeType="1"/>
              </p:cNvSpPr>
              <p:nvPr/>
            </p:nvSpPr>
            <p:spPr bwMode="auto">
              <a:xfrm flipV="1">
                <a:off x="2415" y="3181"/>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5" name="Line 973"/>
              <p:cNvSpPr>
                <a:spLocks noChangeShapeType="1"/>
              </p:cNvSpPr>
              <p:nvPr/>
            </p:nvSpPr>
            <p:spPr bwMode="auto">
              <a:xfrm flipV="1">
                <a:off x="2415" y="317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6" name="Line 974"/>
              <p:cNvSpPr>
                <a:spLocks noChangeShapeType="1"/>
              </p:cNvSpPr>
              <p:nvPr/>
            </p:nvSpPr>
            <p:spPr bwMode="auto">
              <a:xfrm flipV="1">
                <a:off x="2415" y="316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7" name="Line 975"/>
              <p:cNvSpPr>
                <a:spLocks noChangeShapeType="1"/>
              </p:cNvSpPr>
              <p:nvPr/>
            </p:nvSpPr>
            <p:spPr bwMode="auto">
              <a:xfrm flipV="1">
                <a:off x="2415" y="3148"/>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8" name="Line 976"/>
              <p:cNvSpPr>
                <a:spLocks noChangeShapeType="1"/>
              </p:cNvSpPr>
              <p:nvPr/>
            </p:nvSpPr>
            <p:spPr bwMode="auto">
              <a:xfrm flipV="1">
                <a:off x="2415" y="313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9" name="Line 977"/>
              <p:cNvSpPr>
                <a:spLocks noChangeShapeType="1"/>
              </p:cNvSpPr>
              <p:nvPr/>
            </p:nvSpPr>
            <p:spPr bwMode="auto">
              <a:xfrm flipV="1">
                <a:off x="2415" y="313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0" name="Line 978"/>
              <p:cNvSpPr>
                <a:spLocks noChangeShapeType="1"/>
              </p:cNvSpPr>
              <p:nvPr/>
            </p:nvSpPr>
            <p:spPr bwMode="auto">
              <a:xfrm flipV="1">
                <a:off x="2415" y="3115"/>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1" name="Line 979"/>
              <p:cNvSpPr>
                <a:spLocks noChangeShapeType="1"/>
              </p:cNvSpPr>
              <p:nvPr/>
            </p:nvSpPr>
            <p:spPr bwMode="auto">
              <a:xfrm flipV="1">
                <a:off x="2415" y="3107"/>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2" name="Line 980"/>
              <p:cNvSpPr>
                <a:spLocks noChangeShapeType="1"/>
              </p:cNvSpPr>
              <p:nvPr/>
            </p:nvSpPr>
            <p:spPr bwMode="auto">
              <a:xfrm flipV="1">
                <a:off x="2415" y="309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3" name="Line 981"/>
              <p:cNvSpPr>
                <a:spLocks noChangeShapeType="1"/>
              </p:cNvSpPr>
              <p:nvPr/>
            </p:nvSpPr>
            <p:spPr bwMode="auto">
              <a:xfrm flipV="1">
                <a:off x="2415" y="3082"/>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4" name="Line 982"/>
              <p:cNvSpPr>
                <a:spLocks noChangeShapeType="1"/>
              </p:cNvSpPr>
              <p:nvPr/>
            </p:nvSpPr>
            <p:spPr bwMode="auto">
              <a:xfrm flipV="1">
                <a:off x="2415" y="307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5" name="Line 983"/>
              <p:cNvSpPr>
                <a:spLocks noChangeShapeType="1"/>
              </p:cNvSpPr>
              <p:nvPr/>
            </p:nvSpPr>
            <p:spPr bwMode="auto">
              <a:xfrm flipV="1">
                <a:off x="2415" y="306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6" name="Line 984"/>
              <p:cNvSpPr>
                <a:spLocks noChangeShapeType="1"/>
              </p:cNvSpPr>
              <p:nvPr/>
            </p:nvSpPr>
            <p:spPr bwMode="auto">
              <a:xfrm flipV="1">
                <a:off x="2415" y="3049"/>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7" name="Line 985"/>
              <p:cNvSpPr>
                <a:spLocks noChangeShapeType="1"/>
              </p:cNvSpPr>
              <p:nvPr/>
            </p:nvSpPr>
            <p:spPr bwMode="auto">
              <a:xfrm flipV="1">
                <a:off x="2415" y="304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8" name="Line 986"/>
              <p:cNvSpPr>
                <a:spLocks noChangeShapeType="1"/>
              </p:cNvSpPr>
              <p:nvPr/>
            </p:nvSpPr>
            <p:spPr bwMode="auto">
              <a:xfrm flipV="1">
                <a:off x="2415" y="3033"/>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9" name="Line 987"/>
              <p:cNvSpPr>
                <a:spLocks noChangeShapeType="1"/>
              </p:cNvSpPr>
              <p:nvPr/>
            </p:nvSpPr>
            <p:spPr bwMode="auto">
              <a:xfrm flipV="1">
                <a:off x="2415" y="3017"/>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0" name="Line 988"/>
              <p:cNvSpPr>
                <a:spLocks noChangeShapeType="1"/>
              </p:cNvSpPr>
              <p:nvPr/>
            </p:nvSpPr>
            <p:spPr bwMode="auto">
              <a:xfrm flipV="1">
                <a:off x="2415" y="300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1" name="Line 989"/>
              <p:cNvSpPr>
                <a:spLocks noChangeShapeType="1"/>
              </p:cNvSpPr>
              <p:nvPr/>
            </p:nvSpPr>
            <p:spPr bwMode="auto">
              <a:xfrm flipV="1">
                <a:off x="2415" y="300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2" name="Line 990"/>
              <p:cNvSpPr>
                <a:spLocks noChangeShapeType="1"/>
              </p:cNvSpPr>
              <p:nvPr/>
            </p:nvSpPr>
            <p:spPr bwMode="auto">
              <a:xfrm flipV="1">
                <a:off x="2415" y="2984"/>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3" name="Line 991"/>
              <p:cNvSpPr>
                <a:spLocks noChangeShapeType="1"/>
              </p:cNvSpPr>
              <p:nvPr/>
            </p:nvSpPr>
            <p:spPr bwMode="auto">
              <a:xfrm flipV="1">
                <a:off x="2415" y="297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4" name="Line 992"/>
              <p:cNvSpPr>
                <a:spLocks noChangeShapeType="1"/>
              </p:cNvSpPr>
              <p:nvPr/>
            </p:nvSpPr>
            <p:spPr bwMode="auto">
              <a:xfrm flipV="1">
                <a:off x="2415" y="296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5" name="Line 993"/>
              <p:cNvSpPr>
                <a:spLocks noChangeShapeType="1"/>
              </p:cNvSpPr>
              <p:nvPr/>
            </p:nvSpPr>
            <p:spPr bwMode="auto">
              <a:xfrm flipV="1">
                <a:off x="2415" y="2951"/>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6" name="Line 994"/>
              <p:cNvSpPr>
                <a:spLocks noChangeShapeType="1"/>
              </p:cNvSpPr>
              <p:nvPr/>
            </p:nvSpPr>
            <p:spPr bwMode="auto">
              <a:xfrm flipV="1">
                <a:off x="2415" y="2943"/>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7" name="Line 995"/>
              <p:cNvSpPr>
                <a:spLocks noChangeShapeType="1"/>
              </p:cNvSpPr>
              <p:nvPr/>
            </p:nvSpPr>
            <p:spPr bwMode="auto">
              <a:xfrm flipV="1">
                <a:off x="2415" y="293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8" name="Line 996"/>
              <p:cNvSpPr>
                <a:spLocks noChangeShapeType="1"/>
              </p:cNvSpPr>
              <p:nvPr/>
            </p:nvSpPr>
            <p:spPr bwMode="auto">
              <a:xfrm flipV="1">
                <a:off x="2415" y="2918"/>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9" name="Line 997"/>
              <p:cNvSpPr>
                <a:spLocks noChangeShapeType="1"/>
              </p:cNvSpPr>
              <p:nvPr/>
            </p:nvSpPr>
            <p:spPr bwMode="auto">
              <a:xfrm flipV="1">
                <a:off x="2415" y="291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0" name="Line 998"/>
              <p:cNvSpPr>
                <a:spLocks noChangeShapeType="1"/>
              </p:cNvSpPr>
              <p:nvPr/>
            </p:nvSpPr>
            <p:spPr bwMode="auto">
              <a:xfrm flipV="1">
                <a:off x="2415" y="290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1" name="Line 999"/>
              <p:cNvSpPr>
                <a:spLocks noChangeShapeType="1"/>
              </p:cNvSpPr>
              <p:nvPr/>
            </p:nvSpPr>
            <p:spPr bwMode="auto">
              <a:xfrm flipV="1">
                <a:off x="2415" y="2885"/>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2" name="Line 1000"/>
              <p:cNvSpPr>
                <a:spLocks noChangeShapeType="1"/>
              </p:cNvSpPr>
              <p:nvPr/>
            </p:nvSpPr>
            <p:spPr bwMode="auto">
              <a:xfrm flipV="1">
                <a:off x="2415" y="287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3" name="Line 1001"/>
              <p:cNvSpPr>
                <a:spLocks noChangeShapeType="1"/>
              </p:cNvSpPr>
              <p:nvPr/>
            </p:nvSpPr>
            <p:spPr bwMode="auto">
              <a:xfrm flipV="1">
                <a:off x="2415" y="2869"/>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4" name="Line 1002"/>
              <p:cNvSpPr>
                <a:spLocks noChangeShapeType="1"/>
              </p:cNvSpPr>
              <p:nvPr/>
            </p:nvSpPr>
            <p:spPr bwMode="auto">
              <a:xfrm flipV="1">
                <a:off x="2415" y="2853"/>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5" name="Line 1003"/>
              <p:cNvSpPr>
                <a:spLocks noChangeShapeType="1"/>
              </p:cNvSpPr>
              <p:nvPr/>
            </p:nvSpPr>
            <p:spPr bwMode="auto">
              <a:xfrm flipV="1">
                <a:off x="2415" y="284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6" name="Line 1004"/>
              <p:cNvSpPr>
                <a:spLocks noChangeShapeType="1"/>
              </p:cNvSpPr>
              <p:nvPr/>
            </p:nvSpPr>
            <p:spPr bwMode="auto">
              <a:xfrm flipV="1">
                <a:off x="2415" y="2836"/>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7" name="Line 1005"/>
              <p:cNvSpPr>
                <a:spLocks noChangeShapeType="1"/>
              </p:cNvSpPr>
              <p:nvPr/>
            </p:nvSpPr>
            <p:spPr bwMode="auto">
              <a:xfrm flipV="1">
                <a:off x="2415" y="2820"/>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8" name="Line 1006"/>
              <p:cNvSpPr>
                <a:spLocks noChangeShapeType="1"/>
              </p:cNvSpPr>
              <p:nvPr/>
            </p:nvSpPr>
            <p:spPr bwMode="auto">
              <a:xfrm flipV="1">
                <a:off x="2415" y="281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9" name="Line 1007"/>
              <p:cNvSpPr>
                <a:spLocks noChangeShapeType="1"/>
              </p:cNvSpPr>
              <p:nvPr/>
            </p:nvSpPr>
            <p:spPr bwMode="auto">
              <a:xfrm flipV="1">
                <a:off x="2415" y="2803"/>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0" name="Line 1008"/>
              <p:cNvSpPr>
                <a:spLocks noChangeShapeType="1"/>
              </p:cNvSpPr>
              <p:nvPr/>
            </p:nvSpPr>
            <p:spPr bwMode="auto">
              <a:xfrm flipV="1">
                <a:off x="2415" y="2787"/>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8" name="Group 1210"/>
            <p:cNvGrpSpPr>
              <a:grpSpLocks/>
            </p:cNvGrpSpPr>
            <p:nvPr/>
          </p:nvGrpSpPr>
          <p:grpSpPr bwMode="auto">
            <a:xfrm>
              <a:off x="3833813" y="958850"/>
              <a:ext cx="0" cy="3455987"/>
              <a:chOff x="2415" y="604"/>
              <a:chExt cx="0" cy="2177"/>
            </a:xfrm>
          </p:grpSpPr>
          <p:sp>
            <p:nvSpPr>
              <p:cNvPr id="401" name="Line 1010"/>
              <p:cNvSpPr>
                <a:spLocks noChangeShapeType="1"/>
              </p:cNvSpPr>
              <p:nvPr/>
            </p:nvSpPr>
            <p:spPr bwMode="auto">
              <a:xfrm flipV="1">
                <a:off x="2415" y="2779"/>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1011"/>
              <p:cNvSpPr>
                <a:spLocks noChangeShapeType="1"/>
              </p:cNvSpPr>
              <p:nvPr/>
            </p:nvSpPr>
            <p:spPr bwMode="auto">
              <a:xfrm flipV="1">
                <a:off x="2415" y="277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1012"/>
              <p:cNvSpPr>
                <a:spLocks noChangeShapeType="1"/>
              </p:cNvSpPr>
              <p:nvPr/>
            </p:nvSpPr>
            <p:spPr bwMode="auto">
              <a:xfrm flipV="1">
                <a:off x="2415" y="2754"/>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1013"/>
              <p:cNvSpPr>
                <a:spLocks noChangeShapeType="1"/>
              </p:cNvSpPr>
              <p:nvPr/>
            </p:nvSpPr>
            <p:spPr bwMode="auto">
              <a:xfrm flipV="1">
                <a:off x="2415" y="2746"/>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1014"/>
              <p:cNvSpPr>
                <a:spLocks noChangeShapeType="1"/>
              </p:cNvSpPr>
              <p:nvPr/>
            </p:nvSpPr>
            <p:spPr bwMode="auto">
              <a:xfrm flipV="1">
                <a:off x="2415" y="273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1015"/>
              <p:cNvSpPr>
                <a:spLocks noChangeShapeType="1"/>
              </p:cNvSpPr>
              <p:nvPr/>
            </p:nvSpPr>
            <p:spPr bwMode="auto">
              <a:xfrm flipV="1">
                <a:off x="2415" y="2721"/>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1016"/>
              <p:cNvSpPr>
                <a:spLocks noChangeShapeType="1"/>
              </p:cNvSpPr>
              <p:nvPr/>
            </p:nvSpPr>
            <p:spPr bwMode="auto">
              <a:xfrm flipV="1">
                <a:off x="2415" y="2713"/>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1017"/>
              <p:cNvSpPr>
                <a:spLocks noChangeShapeType="1"/>
              </p:cNvSpPr>
              <p:nvPr/>
            </p:nvSpPr>
            <p:spPr bwMode="auto">
              <a:xfrm flipV="1">
                <a:off x="2415" y="270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1018"/>
              <p:cNvSpPr>
                <a:spLocks noChangeShapeType="1"/>
              </p:cNvSpPr>
              <p:nvPr/>
            </p:nvSpPr>
            <p:spPr bwMode="auto">
              <a:xfrm flipV="1">
                <a:off x="2415" y="2688"/>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1019"/>
              <p:cNvSpPr>
                <a:spLocks noChangeShapeType="1"/>
              </p:cNvSpPr>
              <p:nvPr/>
            </p:nvSpPr>
            <p:spPr bwMode="auto">
              <a:xfrm flipV="1">
                <a:off x="2415" y="268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1020"/>
              <p:cNvSpPr>
                <a:spLocks noChangeShapeType="1"/>
              </p:cNvSpPr>
              <p:nvPr/>
            </p:nvSpPr>
            <p:spPr bwMode="auto">
              <a:xfrm flipV="1">
                <a:off x="2415" y="2672"/>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1021"/>
              <p:cNvSpPr>
                <a:spLocks noChangeShapeType="1"/>
              </p:cNvSpPr>
              <p:nvPr/>
            </p:nvSpPr>
            <p:spPr bwMode="auto">
              <a:xfrm flipV="1">
                <a:off x="2415" y="2656"/>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1022"/>
              <p:cNvSpPr>
                <a:spLocks noChangeShapeType="1"/>
              </p:cNvSpPr>
              <p:nvPr/>
            </p:nvSpPr>
            <p:spPr bwMode="auto">
              <a:xfrm flipV="1">
                <a:off x="2415" y="264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1023"/>
              <p:cNvSpPr>
                <a:spLocks noChangeShapeType="1"/>
              </p:cNvSpPr>
              <p:nvPr/>
            </p:nvSpPr>
            <p:spPr bwMode="auto">
              <a:xfrm flipV="1">
                <a:off x="2415" y="263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1024"/>
              <p:cNvSpPr>
                <a:spLocks noChangeShapeType="1"/>
              </p:cNvSpPr>
              <p:nvPr/>
            </p:nvSpPr>
            <p:spPr bwMode="auto">
              <a:xfrm flipV="1">
                <a:off x="2415" y="2623"/>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1025"/>
              <p:cNvSpPr>
                <a:spLocks noChangeShapeType="1"/>
              </p:cNvSpPr>
              <p:nvPr/>
            </p:nvSpPr>
            <p:spPr bwMode="auto">
              <a:xfrm flipV="1">
                <a:off x="2415" y="261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1026"/>
              <p:cNvSpPr>
                <a:spLocks noChangeShapeType="1"/>
              </p:cNvSpPr>
              <p:nvPr/>
            </p:nvSpPr>
            <p:spPr bwMode="auto">
              <a:xfrm flipV="1">
                <a:off x="2415" y="2606"/>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1027"/>
              <p:cNvSpPr>
                <a:spLocks noChangeShapeType="1"/>
              </p:cNvSpPr>
              <p:nvPr/>
            </p:nvSpPr>
            <p:spPr bwMode="auto">
              <a:xfrm flipV="1">
                <a:off x="2415" y="2590"/>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1028"/>
              <p:cNvSpPr>
                <a:spLocks noChangeShapeType="1"/>
              </p:cNvSpPr>
              <p:nvPr/>
            </p:nvSpPr>
            <p:spPr bwMode="auto">
              <a:xfrm flipV="1">
                <a:off x="2415" y="2582"/>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1029"/>
              <p:cNvSpPr>
                <a:spLocks noChangeShapeType="1"/>
              </p:cNvSpPr>
              <p:nvPr/>
            </p:nvSpPr>
            <p:spPr bwMode="auto">
              <a:xfrm flipV="1">
                <a:off x="2415" y="2573"/>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1030"/>
              <p:cNvSpPr>
                <a:spLocks noChangeShapeType="1"/>
              </p:cNvSpPr>
              <p:nvPr/>
            </p:nvSpPr>
            <p:spPr bwMode="auto">
              <a:xfrm flipV="1">
                <a:off x="2415" y="2557"/>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1031"/>
              <p:cNvSpPr>
                <a:spLocks noChangeShapeType="1"/>
              </p:cNvSpPr>
              <p:nvPr/>
            </p:nvSpPr>
            <p:spPr bwMode="auto">
              <a:xfrm flipV="1">
                <a:off x="2415" y="254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1032"/>
              <p:cNvSpPr>
                <a:spLocks noChangeShapeType="1"/>
              </p:cNvSpPr>
              <p:nvPr/>
            </p:nvSpPr>
            <p:spPr bwMode="auto">
              <a:xfrm flipV="1">
                <a:off x="2415" y="254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1033"/>
              <p:cNvSpPr>
                <a:spLocks noChangeShapeType="1"/>
              </p:cNvSpPr>
              <p:nvPr/>
            </p:nvSpPr>
            <p:spPr bwMode="auto">
              <a:xfrm flipV="1">
                <a:off x="2415" y="2524"/>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1034"/>
              <p:cNvSpPr>
                <a:spLocks noChangeShapeType="1"/>
              </p:cNvSpPr>
              <p:nvPr/>
            </p:nvSpPr>
            <p:spPr bwMode="auto">
              <a:xfrm flipV="1">
                <a:off x="2415" y="2516"/>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1035"/>
              <p:cNvSpPr>
                <a:spLocks noChangeShapeType="1"/>
              </p:cNvSpPr>
              <p:nvPr/>
            </p:nvSpPr>
            <p:spPr bwMode="auto">
              <a:xfrm flipV="1">
                <a:off x="2415" y="2508"/>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1036"/>
              <p:cNvSpPr>
                <a:spLocks noChangeShapeType="1"/>
              </p:cNvSpPr>
              <p:nvPr/>
            </p:nvSpPr>
            <p:spPr bwMode="auto">
              <a:xfrm flipV="1">
                <a:off x="2415" y="2492"/>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1037"/>
              <p:cNvSpPr>
                <a:spLocks noChangeShapeType="1"/>
              </p:cNvSpPr>
              <p:nvPr/>
            </p:nvSpPr>
            <p:spPr bwMode="auto">
              <a:xfrm flipV="1">
                <a:off x="2415" y="2483"/>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1038"/>
              <p:cNvSpPr>
                <a:spLocks noChangeShapeType="1"/>
              </p:cNvSpPr>
              <p:nvPr/>
            </p:nvSpPr>
            <p:spPr bwMode="auto">
              <a:xfrm flipV="1">
                <a:off x="2415" y="247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1039"/>
              <p:cNvSpPr>
                <a:spLocks noChangeShapeType="1"/>
              </p:cNvSpPr>
              <p:nvPr/>
            </p:nvSpPr>
            <p:spPr bwMode="auto">
              <a:xfrm flipV="1">
                <a:off x="2415" y="2459"/>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1040"/>
              <p:cNvSpPr>
                <a:spLocks noChangeShapeType="1"/>
              </p:cNvSpPr>
              <p:nvPr/>
            </p:nvSpPr>
            <p:spPr bwMode="auto">
              <a:xfrm flipV="1">
                <a:off x="2415" y="245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1041"/>
              <p:cNvSpPr>
                <a:spLocks noChangeShapeType="1"/>
              </p:cNvSpPr>
              <p:nvPr/>
            </p:nvSpPr>
            <p:spPr bwMode="auto">
              <a:xfrm flipV="1">
                <a:off x="2415" y="244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Line 1042"/>
              <p:cNvSpPr>
                <a:spLocks noChangeShapeType="1"/>
              </p:cNvSpPr>
              <p:nvPr/>
            </p:nvSpPr>
            <p:spPr bwMode="auto">
              <a:xfrm flipV="1">
                <a:off x="2415" y="2426"/>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Line 1043"/>
              <p:cNvSpPr>
                <a:spLocks noChangeShapeType="1"/>
              </p:cNvSpPr>
              <p:nvPr/>
            </p:nvSpPr>
            <p:spPr bwMode="auto">
              <a:xfrm flipV="1">
                <a:off x="2415" y="2418"/>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Line 1044"/>
              <p:cNvSpPr>
                <a:spLocks noChangeShapeType="1"/>
              </p:cNvSpPr>
              <p:nvPr/>
            </p:nvSpPr>
            <p:spPr bwMode="auto">
              <a:xfrm flipV="1">
                <a:off x="2415" y="240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Line 1045"/>
              <p:cNvSpPr>
                <a:spLocks noChangeShapeType="1"/>
              </p:cNvSpPr>
              <p:nvPr/>
            </p:nvSpPr>
            <p:spPr bwMode="auto">
              <a:xfrm flipV="1">
                <a:off x="2415" y="2393"/>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Line 1046"/>
              <p:cNvSpPr>
                <a:spLocks noChangeShapeType="1"/>
              </p:cNvSpPr>
              <p:nvPr/>
            </p:nvSpPr>
            <p:spPr bwMode="auto">
              <a:xfrm flipV="1">
                <a:off x="2415" y="2385"/>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Line 1047"/>
              <p:cNvSpPr>
                <a:spLocks noChangeShapeType="1"/>
              </p:cNvSpPr>
              <p:nvPr/>
            </p:nvSpPr>
            <p:spPr bwMode="auto">
              <a:xfrm flipV="1">
                <a:off x="2415" y="2376"/>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Line 1048"/>
              <p:cNvSpPr>
                <a:spLocks noChangeShapeType="1"/>
              </p:cNvSpPr>
              <p:nvPr/>
            </p:nvSpPr>
            <p:spPr bwMode="auto">
              <a:xfrm flipV="1">
                <a:off x="2415" y="2360"/>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Line 1049"/>
              <p:cNvSpPr>
                <a:spLocks noChangeShapeType="1"/>
              </p:cNvSpPr>
              <p:nvPr/>
            </p:nvSpPr>
            <p:spPr bwMode="auto">
              <a:xfrm flipV="1">
                <a:off x="2415" y="235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Line 1050"/>
              <p:cNvSpPr>
                <a:spLocks noChangeShapeType="1"/>
              </p:cNvSpPr>
              <p:nvPr/>
            </p:nvSpPr>
            <p:spPr bwMode="auto">
              <a:xfrm flipV="1">
                <a:off x="2415" y="2344"/>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Line 1051"/>
              <p:cNvSpPr>
                <a:spLocks noChangeShapeType="1"/>
              </p:cNvSpPr>
              <p:nvPr/>
            </p:nvSpPr>
            <p:spPr bwMode="auto">
              <a:xfrm flipV="1">
                <a:off x="2415" y="2327"/>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Line 1052"/>
              <p:cNvSpPr>
                <a:spLocks noChangeShapeType="1"/>
              </p:cNvSpPr>
              <p:nvPr/>
            </p:nvSpPr>
            <p:spPr bwMode="auto">
              <a:xfrm flipV="1">
                <a:off x="2415" y="231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Line 1053"/>
              <p:cNvSpPr>
                <a:spLocks noChangeShapeType="1"/>
              </p:cNvSpPr>
              <p:nvPr/>
            </p:nvSpPr>
            <p:spPr bwMode="auto">
              <a:xfrm flipV="1">
                <a:off x="2415" y="2311"/>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1054"/>
              <p:cNvSpPr>
                <a:spLocks noChangeShapeType="1"/>
              </p:cNvSpPr>
              <p:nvPr/>
            </p:nvSpPr>
            <p:spPr bwMode="auto">
              <a:xfrm flipV="1">
                <a:off x="2415" y="2295"/>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Line 1055"/>
              <p:cNvSpPr>
                <a:spLocks noChangeShapeType="1"/>
              </p:cNvSpPr>
              <p:nvPr/>
            </p:nvSpPr>
            <p:spPr bwMode="auto">
              <a:xfrm flipV="1">
                <a:off x="2415" y="2286"/>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1056"/>
              <p:cNvSpPr>
                <a:spLocks noChangeShapeType="1"/>
              </p:cNvSpPr>
              <p:nvPr/>
            </p:nvSpPr>
            <p:spPr bwMode="auto">
              <a:xfrm flipV="1">
                <a:off x="2415" y="227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Line 1057"/>
              <p:cNvSpPr>
                <a:spLocks noChangeShapeType="1"/>
              </p:cNvSpPr>
              <p:nvPr/>
            </p:nvSpPr>
            <p:spPr bwMode="auto">
              <a:xfrm flipV="1">
                <a:off x="2415" y="2262"/>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Line 1058"/>
              <p:cNvSpPr>
                <a:spLocks noChangeShapeType="1"/>
              </p:cNvSpPr>
              <p:nvPr/>
            </p:nvSpPr>
            <p:spPr bwMode="auto">
              <a:xfrm flipV="1">
                <a:off x="2415" y="2253"/>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Line 1059"/>
              <p:cNvSpPr>
                <a:spLocks noChangeShapeType="1"/>
              </p:cNvSpPr>
              <p:nvPr/>
            </p:nvSpPr>
            <p:spPr bwMode="auto">
              <a:xfrm flipV="1">
                <a:off x="2415" y="224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Line 1060"/>
              <p:cNvSpPr>
                <a:spLocks noChangeShapeType="1"/>
              </p:cNvSpPr>
              <p:nvPr/>
            </p:nvSpPr>
            <p:spPr bwMode="auto">
              <a:xfrm flipV="1">
                <a:off x="2415" y="2229"/>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Line 1061"/>
              <p:cNvSpPr>
                <a:spLocks noChangeShapeType="1"/>
              </p:cNvSpPr>
              <p:nvPr/>
            </p:nvSpPr>
            <p:spPr bwMode="auto">
              <a:xfrm flipV="1">
                <a:off x="2415" y="2221"/>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Line 1062"/>
              <p:cNvSpPr>
                <a:spLocks noChangeShapeType="1"/>
              </p:cNvSpPr>
              <p:nvPr/>
            </p:nvSpPr>
            <p:spPr bwMode="auto">
              <a:xfrm flipV="1">
                <a:off x="2415" y="221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Line 1063"/>
              <p:cNvSpPr>
                <a:spLocks noChangeShapeType="1"/>
              </p:cNvSpPr>
              <p:nvPr/>
            </p:nvSpPr>
            <p:spPr bwMode="auto">
              <a:xfrm flipV="1">
                <a:off x="2415" y="2196"/>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Line 1064"/>
              <p:cNvSpPr>
                <a:spLocks noChangeShapeType="1"/>
              </p:cNvSpPr>
              <p:nvPr/>
            </p:nvSpPr>
            <p:spPr bwMode="auto">
              <a:xfrm flipV="1">
                <a:off x="2415" y="218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Line 1065"/>
              <p:cNvSpPr>
                <a:spLocks noChangeShapeType="1"/>
              </p:cNvSpPr>
              <p:nvPr/>
            </p:nvSpPr>
            <p:spPr bwMode="auto">
              <a:xfrm flipV="1">
                <a:off x="2415" y="217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Line 1066"/>
              <p:cNvSpPr>
                <a:spLocks noChangeShapeType="1"/>
              </p:cNvSpPr>
              <p:nvPr/>
            </p:nvSpPr>
            <p:spPr bwMode="auto">
              <a:xfrm flipV="1">
                <a:off x="2415" y="2163"/>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8" name="Line 1067"/>
              <p:cNvSpPr>
                <a:spLocks noChangeShapeType="1"/>
              </p:cNvSpPr>
              <p:nvPr/>
            </p:nvSpPr>
            <p:spPr bwMode="auto">
              <a:xfrm flipV="1">
                <a:off x="2415" y="215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1068"/>
              <p:cNvSpPr>
                <a:spLocks noChangeShapeType="1"/>
              </p:cNvSpPr>
              <p:nvPr/>
            </p:nvSpPr>
            <p:spPr bwMode="auto">
              <a:xfrm flipV="1">
                <a:off x="2415" y="2147"/>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Line 1069"/>
              <p:cNvSpPr>
                <a:spLocks noChangeShapeType="1"/>
              </p:cNvSpPr>
              <p:nvPr/>
            </p:nvSpPr>
            <p:spPr bwMode="auto">
              <a:xfrm flipV="1">
                <a:off x="2415" y="2131"/>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Line 1070"/>
              <p:cNvSpPr>
                <a:spLocks noChangeShapeType="1"/>
              </p:cNvSpPr>
              <p:nvPr/>
            </p:nvSpPr>
            <p:spPr bwMode="auto">
              <a:xfrm flipV="1">
                <a:off x="2415" y="212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2" name="Line 1071"/>
              <p:cNvSpPr>
                <a:spLocks noChangeShapeType="1"/>
              </p:cNvSpPr>
              <p:nvPr/>
            </p:nvSpPr>
            <p:spPr bwMode="auto">
              <a:xfrm flipV="1">
                <a:off x="2415" y="211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3" name="Line 1072"/>
              <p:cNvSpPr>
                <a:spLocks noChangeShapeType="1"/>
              </p:cNvSpPr>
              <p:nvPr/>
            </p:nvSpPr>
            <p:spPr bwMode="auto">
              <a:xfrm flipV="1">
                <a:off x="2415" y="2098"/>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4" name="Line 1073"/>
              <p:cNvSpPr>
                <a:spLocks noChangeShapeType="1"/>
              </p:cNvSpPr>
              <p:nvPr/>
            </p:nvSpPr>
            <p:spPr bwMode="auto">
              <a:xfrm flipV="1">
                <a:off x="2415" y="208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5" name="Line 1074"/>
              <p:cNvSpPr>
                <a:spLocks noChangeShapeType="1"/>
              </p:cNvSpPr>
              <p:nvPr/>
            </p:nvSpPr>
            <p:spPr bwMode="auto">
              <a:xfrm flipV="1">
                <a:off x="2415" y="208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6" name="Line 1075"/>
              <p:cNvSpPr>
                <a:spLocks noChangeShapeType="1"/>
              </p:cNvSpPr>
              <p:nvPr/>
            </p:nvSpPr>
            <p:spPr bwMode="auto">
              <a:xfrm flipV="1">
                <a:off x="2415" y="2065"/>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7" name="Line 1076"/>
              <p:cNvSpPr>
                <a:spLocks noChangeShapeType="1"/>
              </p:cNvSpPr>
              <p:nvPr/>
            </p:nvSpPr>
            <p:spPr bwMode="auto">
              <a:xfrm flipV="1">
                <a:off x="2415" y="2057"/>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8" name="Line 1077"/>
              <p:cNvSpPr>
                <a:spLocks noChangeShapeType="1"/>
              </p:cNvSpPr>
              <p:nvPr/>
            </p:nvSpPr>
            <p:spPr bwMode="auto">
              <a:xfrm flipV="1">
                <a:off x="2415" y="204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9" name="Line 1078"/>
              <p:cNvSpPr>
                <a:spLocks noChangeShapeType="1"/>
              </p:cNvSpPr>
              <p:nvPr/>
            </p:nvSpPr>
            <p:spPr bwMode="auto">
              <a:xfrm flipV="1">
                <a:off x="2415" y="2032"/>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0" name="Line 1079"/>
              <p:cNvSpPr>
                <a:spLocks noChangeShapeType="1"/>
              </p:cNvSpPr>
              <p:nvPr/>
            </p:nvSpPr>
            <p:spPr bwMode="auto">
              <a:xfrm flipV="1">
                <a:off x="2415" y="202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1" name="Line 1080"/>
              <p:cNvSpPr>
                <a:spLocks noChangeShapeType="1"/>
              </p:cNvSpPr>
              <p:nvPr/>
            </p:nvSpPr>
            <p:spPr bwMode="auto">
              <a:xfrm flipV="1">
                <a:off x="2415" y="201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2" name="Line 1081"/>
              <p:cNvSpPr>
                <a:spLocks noChangeShapeType="1"/>
              </p:cNvSpPr>
              <p:nvPr/>
            </p:nvSpPr>
            <p:spPr bwMode="auto">
              <a:xfrm flipV="1">
                <a:off x="2415" y="1999"/>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3" name="Line 1082"/>
              <p:cNvSpPr>
                <a:spLocks noChangeShapeType="1"/>
              </p:cNvSpPr>
              <p:nvPr/>
            </p:nvSpPr>
            <p:spPr bwMode="auto">
              <a:xfrm flipV="1">
                <a:off x="2415" y="199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4" name="Line 1083"/>
              <p:cNvSpPr>
                <a:spLocks noChangeShapeType="1"/>
              </p:cNvSpPr>
              <p:nvPr/>
            </p:nvSpPr>
            <p:spPr bwMode="auto">
              <a:xfrm flipV="1">
                <a:off x="2415" y="1983"/>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5" name="Line 1084"/>
              <p:cNvSpPr>
                <a:spLocks noChangeShapeType="1"/>
              </p:cNvSpPr>
              <p:nvPr/>
            </p:nvSpPr>
            <p:spPr bwMode="auto">
              <a:xfrm flipV="1">
                <a:off x="2415" y="1966"/>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6" name="Line 1085"/>
              <p:cNvSpPr>
                <a:spLocks noChangeShapeType="1"/>
              </p:cNvSpPr>
              <p:nvPr/>
            </p:nvSpPr>
            <p:spPr bwMode="auto">
              <a:xfrm flipV="1">
                <a:off x="2415" y="195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7" name="Line 1086"/>
              <p:cNvSpPr>
                <a:spLocks noChangeShapeType="1"/>
              </p:cNvSpPr>
              <p:nvPr/>
            </p:nvSpPr>
            <p:spPr bwMode="auto">
              <a:xfrm flipV="1">
                <a:off x="2415" y="195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8" name="Line 1087"/>
              <p:cNvSpPr>
                <a:spLocks noChangeShapeType="1"/>
              </p:cNvSpPr>
              <p:nvPr/>
            </p:nvSpPr>
            <p:spPr bwMode="auto">
              <a:xfrm flipV="1">
                <a:off x="2415" y="1934"/>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9" name="Line 1088"/>
              <p:cNvSpPr>
                <a:spLocks noChangeShapeType="1"/>
              </p:cNvSpPr>
              <p:nvPr/>
            </p:nvSpPr>
            <p:spPr bwMode="auto">
              <a:xfrm flipV="1">
                <a:off x="2415" y="192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0" name="Line 1089"/>
              <p:cNvSpPr>
                <a:spLocks noChangeShapeType="1"/>
              </p:cNvSpPr>
              <p:nvPr/>
            </p:nvSpPr>
            <p:spPr bwMode="auto">
              <a:xfrm flipV="1">
                <a:off x="2415" y="191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1" name="Line 1090"/>
              <p:cNvSpPr>
                <a:spLocks noChangeShapeType="1"/>
              </p:cNvSpPr>
              <p:nvPr/>
            </p:nvSpPr>
            <p:spPr bwMode="auto">
              <a:xfrm flipV="1">
                <a:off x="2415" y="1901"/>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2" name="Line 1091"/>
              <p:cNvSpPr>
                <a:spLocks noChangeShapeType="1"/>
              </p:cNvSpPr>
              <p:nvPr/>
            </p:nvSpPr>
            <p:spPr bwMode="auto">
              <a:xfrm flipV="1">
                <a:off x="2415" y="189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3" name="Line 1092"/>
              <p:cNvSpPr>
                <a:spLocks noChangeShapeType="1"/>
              </p:cNvSpPr>
              <p:nvPr/>
            </p:nvSpPr>
            <p:spPr bwMode="auto">
              <a:xfrm flipV="1">
                <a:off x="2415" y="188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4" name="Line 1093"/>
              <p:cNvSpPr>
                <a:spLocks noChangeShapeType="1"/>
              </p:cNvSpPr>
              <p:nvPr/>
            </p:nvSpPr>
            <p:spPr bwMode="auto">
              <a:xfrm flipV="1">
                <a:off x="2415" y="1868"/>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5" name="Line 1094"/>
              <p:cNvSpPr>
                <a:spLocks noChangeShapeType="1"/>
              </p:cNvSpPr>
              <p:nvPr/>
            </p:nvSpPr>
            <p:spPr bwMode="auto">
              <a:xfrm flipV="1">
                <a:off x="2415" y="1860"/>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6" name="Line 1095"/>
              <p:cNvSpPr>
                <a:spLocks noChangeShapeType="1"/>
              </p:cNvSpPr>
              <p:nvPr/>
            </p:nvSpPr>
            <p:spPr bwMode="auto">
              <a:xfrm flipV="1">
                <a:off x="2415" y="185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7" name="Line 1096"/>
              <p:cNvSpPr>
                <a:spLocks noChangeShapeType="1"/>
              </p:cNvSpPr>
              <p:nvPr/>
            </p:nvSpPr>
            <p:spPr bwMode="auto">
              <a:xfrm flipV="1">
                <a:off x="2415" y="1835"/>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8" name="Line 1097"/>
              <p:cNvSpPr>
                <a:spLocks noChangeShapeType="1"/>
              </p:cNvSpPr>
              <p:nvPr/>
            </p:nvSpPr>
            <p:spPr bwMode="auto">
              <a:xfrm flipV="1">
                <a:off x="2415" y="182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9" name="Line 1098"/>
              <p:cNvSpPr>
                <a:spLocks noChangeShapeType="1"/>
              </p:cNvSpPr>
              <p:nvPr/>
            </p:nvSpPr>
            <p:spPr bwMode="auto">
              <a:xfrm flipV="1">
                <a:off x="2415" y="181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0" name="Line 1099"/>
              <p:cNvSpPr>
                <a:spLocks noChangeShapeType="1"/>
              </p:cNvSpPr>
              <p:nvPr/>
            </p:nvSpPr>
            <p:spPr bwMode="auto">
              <a:xfrm flipV="1">
                <a:off x="2415" y="1802"/>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1" name="Line 1100"/>
              <p:cNvSpPr>
                <a:spLocks noChangeShapeType="1"/>
              </p:cNvSpPr>
              <p:nvPr/>
            </p:nvSpPr>
            <p:spPr bwMode="auto">
              <a:xfrm flipV="1">
                <a:off x="2415" y="179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2" name="Line 1101"/>
              <p:cNvSpPr>
                <a:spLocks noChangeShapeType="1"/>
              </p:cNvSpPr>
              <p:nvPr/>
            </p:nvSpPr>
            <p:spPr bwMode="auto">
              <a:xfrm flipV="1">
                <a:off x="2415" y="1786"/>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3" name="Line 1102"/>
              <p:cNvSpPr>
                <a:spLocks noChangeShapeType="1"/>
              </p:cNvSpPr>
              <p:nvPr/>
            </p:nvSpPr>
            <p:spPr bwMode="auto">
              <a:xfrm flipV="1">
                <a:off x="2415" y="1770"/>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4" name="Line 1103"/>
              <p:cNvSpPr>
                <a:spLocks noChangeShapeType="1"/>
              </p:cNvSpPr>
              <p:nvPr/>
            </p:nvSpPr>
            <p:spPr bwMode="auto">
              <a:xfrm flipV="1">
                <a:off x="2415" y="176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5" name="Line 1104"/>
              <p:cNvSpPr>
                <a:spLocks noChangeShapeType="1"/>
              </p:cNvSpPr>
              <p:nvPr/>
            </p:nvSpPr>
            <p:spPr bwMode="auto">
              <a:xfrm flipV="1">
                <a:off x="2415" y="1753"/>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6" name="Line 1105"/>
              <p:cNvSpPr>
                <a:spLocks noChangeShapeType="1"/>
              </p:cNvSpPr>
              <p:nvPr/>
            </p:nvSpPr>
            <p:spPr bwMode="auto">
              <a:xfrm flipV="1">
                <a:off x="2415" y="1737"/>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7" name="Line 1106"/>
              <p:cNvSpPr>
                <a:spLocks noChangeShapeType="1"/>
              </p:cNvSpPr>
              <p:nvPr/>
            </p:nvSpPr>
            <p:spPr bwMode="auto">
              <a:xfrm flipV="1">
                <a:off x="2415" y="172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8" name="Line 1107"/>
              <p:cNvSpPr>
                <a:spLocks noChangeShapeType="1"/>
              </p:cNvSpPr>
              <p:nvPr/>
            </p:nvSpPr>
            <p:spPr bwMode="auto">
              <a:xfrm flipV="1">
                <a:off x="2415" y="172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9" name="Line 1108"/>
              <p:cNvSpPr>
                <a:spLocks noChangeShapeType="1"/>
              </p:cNvSpPr>
              <p:nvPr/>
            </p:nvSpPr>
            <p:spPr bwMode="auto">
              <a:xfrm flipV="1">
                <a:off x="2415" y="1704"/>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0" name="Line 1109"/>
              <p:cNvSpPr>
                <a:spLocks noChangeShapeType="1"/>
              </p:cNvSpPr>
              <p:nvPr/>
            </p:nvSpPr>
            <p:spPr bwMode="auto">
              <a:xfrm flipV="1">
                <a:off x="2415" y="1696"/>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1" name="Line 1110"/>
              <p:cNvSpPr>
                <a:spLocks noChangeShapeType="1"/>
              </p:cNvSpPr>
              <p:nvPr/>
            </p:nvSpPr>
            <p:spPr bwMode="auto">
              <a:xfrm flipV="1">
                <a:off x="2415" y="168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2" name="Line 1111"/>
              <p:cNvSpPr>
                <a:spLocks noChangeShapeType="1"/>
              </p:cNvSpPr>
              <p:nvPr/>
            </p:nvSpPr>
            <p:spPr bwMode="auto">
              <a:xfrm flipV="1">
                <a:off x="2415" y="1671"/>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3" name="Line 1112"/>
              <p:cNvSpPr>
                <a:spLocks noChangeShapeType="1"/>
              </p:cNvSpPr>
              <p:nvPr/>
            </p:nvSpPr>
            <p:spPr bwMode="auto">
              <a:xfrm flipV="1">
                <a:off x="2415" y="1663"/>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4" name="Line 1113"/>
              <p:cNvSpPr>
                <a:spLocks noChangeShapeType="1"/>
              </p:cNvSpPr>
              <p:nvPr/>
            </p:nvSpPr>
            <p:spPr bwMode="auto">
              <a:xfrm flipV="1">
                <a:off x="2415" y="165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5" name="Line 1114"/>
              <p:cNvSpPr>
                <a:spLocks noChangeShapeType="1"/>
              </p:cNvSpPr>
              <p:nvPr/>
            </p:nvSpPr>
            <p:spPr bwMode="auto">
              <a:xfrm flipV="1">
                <a:off x="2415" y="1638"/>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6" name="Line 1115"/>
              <p:cNvSpPr>
                <a:spLocks noChangeShapeType="1"/>
              </p:cNvSpPr>
              <p:nvPr/>
            </p:nvSpPr>
            <p:spPr bwMode="auto">
              <a:xfrm flipV="1">
                <a:off x="2415" y="163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7" name="Line 1116"/>
              <p:cNvSpPr>
                <a:spLocks noChangeShapeType="1"/>
              </p:cNvSpPr>
              <p:nvPr/>
            </p:nvSpPr>
            <p:spPr bwMode="auto">
              <a:xfrm flipV="1">
                <a:off x="2415" y="1622"/>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8" name="Line 1117"/>
              <p:cNvSpPr>
                <a:spLocks noChangeShapeType="1"/>
              </p:cNvSpPr>
              <p:nvPr/>
            </p:nvSpPr>
            <p:spPr bwMode="auto">
              <a:xfrm flipV="1">
                <a:off x="2415" y="1605"/>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9" name="Line 1118"/>
              <p:cNvSpPr>
                <a:spLocks noChangeShapeType="1"/>
              </p:cNvSpPr>
              <p:nvPr/>
            </p:nvSpPr>
            <p:spPr bwMode="auto">
              <a:xfrm flipV="1">
                <a:off x="2415" y="159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0" name="Line 1119"/>
              <p:cNvSpPr>
                <a:spLocks noChangeShapeType="1"/>
              </p:cNvSpPr>
              <p:nvPr/>
            </p:nvSpPr>
            <p:spPr bwMode="auto">
              <a:xfrm flipV="1">
                <a:off x="2415" y="158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1" name="Line 1120"/>
              <p:cNvSpPr>
                <a:spLocks noChangeShapeType="1"/>
              </p:cNvSpPr>
              <p:nvPr/>
            </p:nvSpPr>
            <p:spPr bwMode="auto">
              <a:xfrm flipV="1">
                <a:off x="2415" y="1573"/>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 name="Line 1121"/>
              <p:cNvSpPr>
                <a:spLocks noChangeShapeType="1"/>
              </p:cNvSpPr>
              <p:nvPr/>
            </p:nvSpPr>
            <p:spPr bwMode="auto">
              <a:xfrm flipV="1">
                <a:off x="2415" y="156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 name="Line 1122"/>
              <p:cNvSpPr>
                <a:spLocks noChangeShapeType="1"/>
              </p:cNvSpPr>
              <p:nvPr/>
            </p:nvSpPr>
            <p:spPr bwMode="auto">
              <a:xfrm flipV="1">
                <a:off x="2415" y="1556"/>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 name="Line 1123"/>
              <p:cNvSpPr>
                <a:spLocks noChangeShapeType="1"/>
              </p:cNvSpPr>
              <p:nvPr/>
            </p:nvSpPr>
            <p:spPr bwMode="auto">
              <a:xfrm flipV="1">
                <a:off x="2415" y="1540"/>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 name="Line 1124"/>
              <p:cNvSpPr>
                <a:spLocks noChangeShapeType="1"/>
              </p:cNvSpPr>
              <p:nvPr/>
            </p:nvSpPr>
            <p:spPr bwMode="auto">
              <a:xfrm flipV="1">
                <a:off x="2415" y="153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 name="Line 1125"/>
              <p:cNvSpPr>
                <a:spLocks noChangeShapeType="1"/>
              </p:cNvSpPr>
              <p:nvPr/>
            </p:nvSpPr>
            <p:spPr bwMode="auto">
              <a:xfrm flipV="1">
                <a:off x="2415" y="1523"/>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 name="Line 1126"/>
              <p:cNvSpPr>
                <a:spLocks noChangeShapeType="1"/>
              </p:cNvSpPr>
              <p:nvPr/>
            </p:nvSpPr>
            <p:spPr bwMode="auto">
              <a:xfrm flipV="1">
                <a:off x="2415" y="1507"/>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 name="Line 1127"/>
              <p:cNvSpPr>
                <a:spLocks noChangeShapeType="1"/>
              </p:cNvSpPr>
              <p:nvPr/>
            </p:nvSpPr>
            <p:spPr bwMode="auto">
              <a:xfrm flipV="1">
                <a:off x="2415" y="1499"/>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 name="Line 1128"/>
              <p:cNvSpPr>
                <a:spLocks noChangeShapeType="1"/>
              </p:cNvSpPr>
              <p:nvPr/>
            </p:nvSpPr>
            <p:spPr bwMode="auto">
              <a:xfrm flipV="1">
                <a:off x="2415" y="149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 name="Line 1129"/>
              <p:cNvSpPr>
                <a:spLocks noChangeShapeType="1"/>
              </p:cNvSpPr>
              <p:nvPr/>
            </p:nvSpPr>
            <p:spPr bwMode="auto">
              <a:xfrm flipV="1">
                <a:off x="2415" y="1474"/>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 name="Line 1130"/>
              <p:cNvSpPr>
                <a:spLocks noChangeShapeType="1"/>
              </p:cNvSpPr>
              <p:nvPr/>
            </p:nvSpPr>
            <p:spPr bwMode="auto">
              <a:xfrm flipV="1">
                <a:off x="2415" y="1466"/>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 name="Line 1131"/>
              <p:cNvSpPr>
                <a:spLocks noChangeShapeType="1"/>
              </p:cNvSpPr>
              <p:nvPr/>
            </p:nvSpPr>
            <p:spPr bwMode="auto">
              <a:xfrm flipV="1">
                <a:off x="2415" y="145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 name="Line 1132"/>
              <p:cNvSpPr>
                <a:spLocks noChangeShapeType="1"/>
              </p:cNvSpPr>
              <p:nvPr/>
            </p:nvSpPr>
            <p:spPr bwMode="auto">
              <a:xfrm flipV="1">
                <a:off x="2415" y="1441"/>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 name="Line 1133"/>
              <p:cNvSpPr>
                <a:spLocks noChangeShapeType="1"/>
              </p:cNvSpPr>
              <p:nvPr/>
            </p:nvSpPr>
            <p:spPr bwMode="auto">
              <a:xfrm flipV="1">
                <a:off x="2415" y="1433"/>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 name="Line 1134"/>
              <p:cNvSpPr>
                <a:spLocks noChangeShapeType="1"/>
              </p:cNvSpPr>
              <p:nvPr/>
            </p:nvSpPr>
            <p:spPr bwMode="auto">
              <a:xfrm flipV="1">
                <a:off x="2415" y="1425"/>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 name="Line 1135"/>
              <p:cNvSpPr>
                <a:spLocks noChangeShapeType="1"/>
              </p:cNvSpPr>
              <p:nvPr/>
            </p:nvSpPr>
            <p:spPr bwMode="auto">
              <a:xfrm flipV="1">
                <a:off x="2415" y="1409"/>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 name="Line 1136"/>
              <p:cNvSpPr>
                <a:spLocks noChangeShapeType="1"/>
              </p:cNvSpPr>
              <p:nvPr/>
            </p:nvSpPr>
            <p:spPr bwMode="auto">
              <a:xfrm flipV="1">
                <a:off x="2415" y="140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 name="Line 1137"/>
              <p:cNvSpPr>
                <a:spLocks noChangeShapeType="1"/>
              </p:cNvSpPr>
              <p:nvPr/>
            </p:nvSpPr>
            <p:spPr bwMode="auto">
              <a:xfrm flipV="1">
                <a:off x="2415" y="139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 name="Line 1138"/>
              <p:cNvSpPr>
                <a:spLocks noChangeShapeType="1"/>
              </p:cNvSpPr>
              <p:nvPr/>
            </p:nvSpPr>
            <p:spPr bwMode="auto">
              <a:xfrm flipV="1">
                <a:off x="2415" y="1376"/>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 name="Line 1139"/>
              <p:cNvSpPr>
                <a:spLocks noChangeShapeType="1"/>
              </p:cNvSpPr>
              <p:nvPr/>
            </p:nvSpPr>
            <p:spPr bwMode="auto">
              <a:xfrm flipV="1">
                <a:off x="2415" y="136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 name="Line 1140"/>
              <p:cNvSpPr>
                <a:spLocks noChangeShapeType="1"/>
              </p:cNvSpPr>
              <p:nvPr/>
            </p:nvSpPr>
            <p:spPr bwMode="auto">
              <a:xfrm flipV="1">
                <a:off x="2415" y="135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 name="Line 1141"/>
              <p:cNvSpPr>
                <a:spLocks noChangeShapeType="1"/>
              </p:cNvSpPr>
              <p:nvPr/>
            </p:nvSpPr>
            <p:spPr bwMode="auto">
              <a:xfrm flipV="1">
                <a:off x="2415" y="1343"/>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 name="Line 1142"/>
              <p:cNvSpPr>
                <a:spLocks noChangeShapeType="1"/>
              </p:cNvSpPr>
              <p:nvPr/>
            </p:nvSpPr>
            <p:spPr bwMode="auto">
              <a:xfrm flipV="1">
                <a:off x="2415" y="1335"/>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 name="Line 1143"/>
              <p:cNvSpPr>
                <a:spLocks noChangeShapeType="1"/>
              </p:cNvSpPr>
              <p:nvPr/>
            </p:nvSpPr>
            <p:spPr bwMode="auto">
              <a:xfrm flipV="1">
                <a:off x="2415" y="1326"/>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 name="Line 1144"/>
              <p:cNvSpPr>
                <a:spLocks noChangeShapeType="1"/>
              </p:cNvSpPr>
              <p:nvPr/>
            </p:nvSpPr>
            <p:spPr bwMode="auto">
              <a:xfrm flipV="1">
                <a:off x="2415" y="1310"/>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 name="Line 1145"/>
              <p:cNvSpPr>
                <a:spLocks noChangeShapeType="1"/>
              </p:cNvSpPr>
              <p:nvPr/>
            </p:nvSpPr>
            <p:spPr bwMode="auto">
              <a:xfrm flipV="1">
                <a:off x="2415" y="130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 name="Line 1146"/>
              <p:cNvSpPr>
                <a:spLocks noChangeShapeType="1"/>
              </p:cNvSpPr>
              <p:nvPr/>
            </p:nvSpPr>
            <p:spPr bwMode="auto">
              <a:xfrm flipV="1">
                <a:off x="2415" y="1293"/>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 name="Line 1147"/>
              <p:cNvSpPr>
                <a:spLocks noChangeShapeType="1"/>
              </p:cNvSpPr>
              <p:nvPr/>
            </p:nvSpPr>
            <p:spPr bwMode="auto">
              <a:xfrm flipV="1">
                <a:off x="2415" y="1277"/>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 name="Line 1148"/>
              <p:cNvSpPr>
                <a:spLocks noChangeShapeType="1"/>
              </p:cNvSpPr>
              <p:nvPr/>
            </p:nvSpPr>
            <p:spPr bwMode="auto">
              <a:xfrm flipV="1">
                <a:off x="2415" y="126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 name="Line 1149"/>
              <p:cNvSpPr>
                <a:spLocks noChangeShapeType="1"/>
              </p:cNvSpPr>
              <p:nvPr/>
            </p:nvSpPr>
            <p:spPr bwMode="auto">
              <a:xfrm flipV="1">
                <a:off x="2415" y="1261"/>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 name="Line 1150"/>
              <p:cNvSpPr>
                <a:spLocks noChangeShapeType="1"/>
              </p:cNvSpPr>
              <p:nvPr/>
            </p:nvSpPr>
            <p:spPr bwMode="auto">
              <a:xfrm flipV="1">
                <a:off x="2415" y="1244"/>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 name="Line 1151"/>
              <p:cNvSpPr>
                <a:spLocks noChangeShapeType="1"/>
              </p:cNvSpPr>
              <p:nvPr/>
            </p:nvSpPr>
            <p:spPr bwMode="auto">
              <a:xfrm flipV="1">
                <a:off x="2415" y="1236"/>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 name="Line 1152"/>
              <p:cNvSpPr>
                <a:spLocks noChangeShapeType="1"/>
              </p:cNvSpPr>
              <p:nvPr/>
            </p:nvSpPr>
            <p:spPr bwMode="auto">
              <a:xfrm flipV="1">
                <a:off x="2415" y="122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 name="Line 1153"/>
              <p:cNvSpPr>
                <a:spLocks noChangeShapeType="1"/>
              </p:cNvSpPr>
              <p:nvPr/>
            </p:nvSpPr>
            <p:spPr bwMode="auto">
              <a:xfrm flipV="1">
                <a:off x="2415" y="1212"/>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 name="Line 1154"/>
              <p:cNvSpPr>
                <a:spLocks noChangeShapeType="1"/>
              </p:cNvSpPr>
              <p:nvPr/>
            </p:nvSpPr>
            <p:spPr bwMode="auto">
              <a:xfrm flipV="1">
                <a:off x="2415" y="1203"/>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 name="Line 1155"/>
              <p:cNvSpPr>
                <a:spLocks noChangeShapeType="1"/>
              </p:cNvSpPr>
              <p:nvPr/>
            </p:nvSpPr>
            <p:spPr bwMode="auto">
              <a:xfrm flipV="1">
                <a:off x="2415" y="119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 name="Line 1156"/>
              <p:cNvSpPr>
                <a:spLocks noChangeShapeType="1"/>
              </p:cNvSpPr>
              <p:nvPr/>
            </p:nvSpPr>
            <p:spPr bwMode="auto">
              <a:xfrm flipV="1">
                <a:off x="2415" y="1179"/>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 name="Line 1157"/>
              <p:cNvSpPr>
                <a:spLocks noChangeShapeType="1"/>
              </p:cNvSpPr>
              <p:nvPr/>
            </p:nvSpPr>
            <p:spPr bwMode="auto">
              <a:xfrm flipV="1">
                <a:off x="2415" y="117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 name="Line 1158"/>
              <p:cNvSpPr>
                <a:spLocks noChangeShapeType="1"/>
              </p:cNvSpPr>
              <p:nvPr/>
            </p:nvSpPr>
            <p:spPr bwMode="auto">
              <a:xfrm flipV="1">
                <a:off x="2415" y="116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 name="Line 1159"/>
              <p:cNvSpPr>
                <a:spLocks noChangeShapeType="1"/>
              </p:cNvSpPr>
              <p:nvPr/>
            </p:nvSpPr>
            <p:spPr bwMode="auto">
              <a:xfrm flipV="1">
                <a:off x="2415" y="1146"/>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 name="Line 1160"/>
              <p:cNvSpPr>
                <a:spLocks noChangeShapeType="1"/>
              </p:cNvSpPr>
              <p:nvPr/>
            </p:nvSpPr>
            <p:spPr bwMode="auto">
              <a:xfrm flipV="1">
                <a:off x="2415" y="1138"/>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 name="Line 1161"/>
              <p:cNvSpPr>
                <a:spLocks noChangeShapeType="1"/>
              </p:cNvSpPr>
              <p:nvPr/>
            </p:nvSpPr>
            <p:spPr bwMode="auto">
              <a:xfrm flipV="1">
                <a:off x="2415" y="112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 name="Line 1162"/>
              <p:cNvSpPr>
                <a:spLocks noChangeShapeType="1"/>
              </p:cNvSpPr>
              <p:nvPr/>
            </p:nvSpPr>
            <p:spPr bwMode="auto">
              <a:xfrm flipV="1">
                <a:off x="2415" y="1113"/>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 name="Line 1163"/>
              <p:cNvSpPr>
                <a:spLocks noChangeShapeType="1"/>
              </p:cNvSpPr>
              <p:nvPr/>
            </p:nvSpPr>
            <p:spPr bwMode="auto">
              <a:xfrm flipV="1">
                <a:off x="2415" y="110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 name="Line 1164"/>
              <p:cNvSpPr>
                <a:spLocks noChangeShapeType="1"/>
              </p:cNvSpPr>
              <p:nvPr/>
            </p:nvSpPr>
            <p:spPr bwMode="auto">
              <a:xfrm flipV="1">
                <a:off x="2415" y="1096"/>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 name="Line 1165"/>
              <p:cNvSpPr>
                <a:spLocks noChangeShapeType="1"/>
              </p:cNvSpPr>
              <p:nvPr/>
            </p:nvSpPr>
            <p:spPr bwMode="auto">
              <a:xfrm flipV="1">
                <a:off x="2415" y="1080"/>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 name="Line 1166"/>
              <p:cNvSpPr>
                <a:spLocks noChangeShapeType="1"/>
              </p:cNvSpPr>
              <p:nvPr/>
            </p:nvSpPr>
            <p:spPr bwMode="auto">
              <a:xfrm flipV="1">
                <a:off x="2415" y="107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 name="Line 1167"/>
              <p:cNvSpPr>
                <a:spLocks noChangeShapeType="1"/>
              </p:cNvSpPr>
              <p:nvPr/>
            </p:nvSpPr>
            <p:spPr bwMode="auto">
              <a:xfrm flipV="1">
                <a:off x="2415" y="1064"/>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 name="Line 1168"/>
              <p:cNvSpPr>
                <a:spLocks noChangeShapeType="1"/>
              </p:cNvSpPr>
              <p:nvPr/>
            </p:nvSpPr>
            <p:spPr bwMode="auto">
              <a:xfrm flipV="1">
                <a:off x="2415" y="1048"/>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 name="Line 1169"/>
              <p:cNvSpPr>
                <a:spLocks noChangeShapeType="1"/>
              </p:cNvSpPr>
              <p:nvPr/>
            </p:nvSpPr>
            <p:spPr bwMode="auto">
              <a:xfrm flipV="1">
                <a:off x="2415" y="1039"/>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 name="Line 1170"/>
              <p:cNvSpPr>
                <a:spLocks noChangeShapeType="1"/>
              </p:cNvSpPr>
              <p:nvPr/>
            </p:nvSpPr>
            <p:spPr bwMode="auto">
              <a:xfrm flipV="1">
                <a:off x="2415" y="103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 name="Line 1171"/>
              <p:cNvSpPr>
                <a:spLocks noChangeShapeType="1"/>
              </p:cNvSpPr>
              <p:nvPr/>
            </p:nvSpPr>
            <p:spPr bwMode="auto">
              <a:xfrm flipV="1">
                <a:off x="2415" y="1015"/>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 name="Line 1172"/>
              <p:cNvSpPr>
                <a:spLocks noChangeShapeType="1"/>
              </p:cNvSpPr>
              <p:nvPr/>
            </p:nvSpPr>
            <p:spPr bwMode="auto">
              <a:xfrm flipV="1">
                <a:off x="2415" y="1006"/>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 name="Line 1173"/>
              <p:cNvSpPr>
                <a:spLocks noChangeShapeType="1"/>
              </p:cNvSpPr>
              <p:nvPr/>
            </p:nvSpPr>
            <p:spPr bwMode="auto">
              <a:xfrm flipV="1">
                <a:off x="2415" y="99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 name="Line 1174"/>
              <p:cNvSpPr>
                <a:spLocks noChangeShapeType="1"/>
              </p:cNvSpPr>
              <p:nvPr/>
            </p:nvSpPr>
            <p:spPr bwMode="auto">
              <a:xfrm flipV="1">
                <a:off x="2415" y="982"/>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 name="Line 1175"/>
              <p:cNvSpPr>
                <a:spLocks noChangeShapeType="1"/>
              </p:cNvSpPr>
              <p:nvPr/>
            </p:nvSpPr>
            <p:spPr bwMode="auto">
              <a:xfrm flipV="1">
                <a:off x="2415" y="974"/>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 name="Line 1176"/>
              <p:cNvSpPr>
                <a:spLocks noChangeShapeType="1"/>
              </p:cNvSpPr>
              <p:nvPr/>
            </p:nvSpPr>
            <p:spPr bwMode="auto">
              <a:xfrm flipV="1">
                <a:off x="2415" y="96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 name="Line 1177"/>
              <p:cNvSpPr>
                <a:spLocks noChangeShapeType="1"/>
              </p:cNvSpPr>
              <p:nvPr/>
            </p:nvSpPr>
            <p:spPr bwMode="auto">
              <a:xfrm flipV="1">
                <a:off x="2415" y="949"/>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 name="Line 1178"/>
              <p:cNvSpPr>
                <a:spLocks noChangeShapeType="1"/>
              </p:cNvSpPr>
              <p:nvPr/>
            </p:nvSpPr>
            <p:spPr bwMode="auto">
              <a:xfrm flipV="1">
                <a:off x="2415" y="94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 name="Line 1179"/>
              <p:cNvSpPr>
                <a:spLocks noChangeShapeType="1"/>
              </p:cNvSpPr>
              <p:nvPr/>
            </p:nvSpPr>
            <p:spPr bwMode="auto">
              <a:xfrm flipV="1">
                <a:off x="2415" y="93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 name="Line 1180"/>
              <p:cNvSpPr>
                <a:spLocks noChangeShapeType="1"/>
              </p:cNvSpPr>
              <p:nvPr/>
            </p:nvSpPr>
            <p:spPr bwMode="auto">
              <a:xfrm flipV="1">
                <a:off x="2415" y="916"/>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 name="Line 1181"/>
              <p:cNvSpPr>
                <a:spLocks noChangeShapeType="1"/>
              </p:cNvSpPr>
              <p:nvPr/>
            </p:nvSpPr>
            <p:spPr bwMode="auto">
              <a:xfrm flipV="1">
                <a:off x="2415" y="90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 name="Line 1182"/>
              <p:cNvSpPr>
                <a:spLocks noChangeShapeType="1"/>
              </p:cNvSpPr>
              <p:nvPr/>
            </p:nvSpPr>
            <p:spPr bwMode="auto">
              <a:xfrm flipV="1">
                <a:off x="2415" y="900"/>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 name="Line 1183"/>
              <p:cNvSpPr>
                <a:spLocks noChangeShapeType="1"/>
              </p:cNvSpPr>
              <p:nvPr/>
            </p:nvSpPr>
            <p:spPr bwMode="auto">
              <a:xfrm flipV="1">
                <a:off x="2415" y="884"/>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 name="Line 1184"/>
              <p:cNvSpPr>
                <a:spLocks noChangeShapeType="1"/>
              </p:cNvSpPr>
              <p:nvPr/>
            </p:nvSpPr>
            <p:spPr bwMode="auto">
              <a:xfrm flipV="1">
                <a:off x="2415" y="87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 name="Line 1185"/>
              <p:cNvSpPr>
                <a:spLocks noChangeShapeType="1"/>
              </p:cNvSpPr>
              <p:nvPr/>
            </p:nvSpPr>
            <p:spPr bwMode="auto">
              <a:xfrm flipV="1">
                <a:off x="2415" y="86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 name="Line 1186"/>
              <p:cNvSpPr>
                <a:spLocks noChangeShapeType="1"/>
              </p:cNvSpPr>
              <p:nvPr/>
            </p:nvSpPr>
            <p:spPr bwMode="auto">
              <a:xfrm flipV="1">
                <a:off x="2415" y="851"/>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 name="Line 1187"/>
              <p:cNvSpPr>
                <a:spLocks noChangeShapeType="1"/>
              </p:cNvSpPr>
              <p:nvPr/>
            </p:nvSpPr>
            <p:spPr bwMode="auto">
              <a:xfrm flipV="1">
                <a:off x="2415" y="842"/>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 name="Line 1188"/>
              <p:cNvSpPr>
                <a:spLocks noChangeShapeType="1"/>
              </p:cNvSpPr>
              <p:nvPr/>
            </p:nvSpPr>
            <p:spPr bwMode="auto">
              <a:xfrm flipV="1">
                <a:off x="2415" y="83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 name="Line 1189"/>
              <p:cNvSpPr>
                <a:spLocks noChangeShapeType="1"/>
              </p:cNvSpPr>
              <p:nvPr/>
            </p:nvSpPr>
            <p:spPr bwMode="auto">
              <a:xfrm flipV="1">
                <a:off x="2415" y="818"/>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 name="Line 1190"/>
              <p:cNvSpPr>
                <a:spLocks noChangeShapeType="1"/>
              </p:cNvSpPr>
              <p:nvPr/>
            </p:nvSpPr>
            <p:spPr bwMode="auto">
              <a:xfrm flipV="1">
                <a:off x="2415" y="810"/>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 name="Line 1191"/>
              <p:cNvSpPr>
                <a:spLocks noChangeShapeType="1"/>
              </p:cNvSpPr>
              <p:nvPr/>
            </p:nvSpPr>
            <p:spPr bwMode="auto">
              <a:xfrm flipV="1">
                <a:off x="2415" y="80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 name="Line 1192"/>
              <p:cNvSpPr>
                <a:spLocks noChangeShapeType="1"/>
              </p:cNvSpPr>
              <p:nvPr/>
            </p:nvSpPr>
            <p:spPr bwMode="auto">
              <a:xfrm flipV="1">
                <a:off x="2415" y="785"/>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 name="Line 1193"/>
              <p:cNvSpPr>
                <a:spLocks noChangeShapeType="1"/>
              </p:cNvSpPr>
              <p:nvPr/>
            </p:nvSpPr>
            <p:spPr bwMode="auto">
              <a:xfrm flipV="1">
                <a:off x="2415" y="777"/>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 name="Line 1194"/>
              <p:cNvSpPr>
                <a:spLocks noChangeShapeType="1"/>
              </p:cNvSpPr>
              <p:nvPr/>
            </p:nvSpPr>
            <p:spPr bwMode="auto">
              <a:xfrm flipV="1">
                <a:off x="2415" y="76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 name="Line 1195"/>
              <p:cNvSpPr>
                <a:spLocks noChangeShapeType="1"/>
              </p:cNvSpPr>
              <p:nvPr/>
            </p:nvSpPr>
            <p:spPr bwMode="auto">
              <a:xfrm flipV="1">
                <a:off x="2415" y="752"/>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 name="Line 1196"/>
              <p:cNvSpPr>
                <a:spLocks noChangeShapeType="1"/>
              </p:cNvSpPr>
              <p:nvPr/>
            </p:nvSpPr>
            <p:spPr bwMode="auto">
              <a:xfrm flipV="1">
                <a:off x="2415" y="74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 name="Line 1197"/>
              <p:cNvSpPr>
                <a:spLocks noChangeShapeType="1"/>
              </p:cNvSpPr>
              <p:nvPr/>
            </p:nvSpPr>
            <p:spPr bwMode="auto">
              <a:xfrm flipV="1">
                <a:off x="2415" y="73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 name="Line 1198"/>
              <p:cNvSpPr>
                <a:spLocks noChangeShapeType="1"/>
              </p:cNvSpPr>
              <p:nvPr/>
            </p:nvSpPr>
            <p:spPr bwMode="auto">
              <a:xfrm flipV="1">
                <a:off x="2415" y="719"/>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 name="Line 1199"/>
              <p:cNvSpPr>
                <a:spLocks noChangeShapeType="1"/>
              </p:cNvSpPr>
              <p:nvPr/>
            </p:nvSpPr>
            <p:spPr bwMode="auto">
              <a:xfrm flipV="1">
                <a:off x="2415" y="71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 name="Line 1200"/>
              <p:cNvSpPr>
                <a:spLocks noChangeShapeType="1"/>
              </p:cNvSpPr>
              <p:nvPr/>
            </p:nvSpPr>
            <p:spPr bwMode="auto">
              <a:xfrm flipV="1">
                <a:off x="2415" y="703"/>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 name="Line 1201"/>
              <p:cNvSpPr>
                <a:spLocks noChangeShapeType="1"/>
              </p:cNvSpPr>
              <p:nvPr/>
            </p:nvSpPr>
            <p:spPr bwMode="auto">
              <a:xfrm flipV="1">
                <a:off x="2415" y="687"/>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 name="Line 1202"/>
              <p:cNvSpPr>
                <a:spLocks noChangeShapeType="1"/>
              </p:cNvSpPr>
              <p:nvPr/>
            </p:nvSpPr>
            <p:spPr bwMode="auto">
              <a:xfrm flipV="1">
                <a:off x="2415" y="678"/>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 name="Line 1203"/>
              <p:cNvSpPr>
                <a:spLocks noChangeShapeType="1"/>
              </p:cNvSpPr>
              <p:nvPr/>
            </p:nvSpPr>
            <p:spPr bwMode="auto">
              <a:xfrm flipV="1">
                <a:off x="2415" y="67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 name="Line 1204"/>
              <p:cNvSpPr>
                <a:spLocks noChangeShapeType="1"/>
              </p:cNvSpPr>
              <p:nvPr/>
            </p:nvSpPr>
            <p:spPr bwMode="auto">
              <a:xfrm flipV="1">
                <a:off x="2415" y="654"/>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 name="Line 1205"/>
              <p:cNvSpPr>
                <a:spLocks noChangeShapeType="1"/>
              </p:cNvSpPr>
              <p:nvPr/>
            </p:nvSpPr>
            <p:spPr bwMode="auto">
              <a:xfrm flipV="1">
                <a:off x="2415" y="645"/>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 name="Line 1206"/>
              <p:cNvSpPr>
                <a:spLocks noChangeShapeType="1"/>
              </p:cNvSpPr>
              <p:nvPr/>
            </p:nvSpPr>
            <p:spPr bwMode="auto">
              <a:xfrm flipV="1">
                <a:off x="2415" y="63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 name="Line 1207"/>
              <p:cNvSpPr>
                <a:spLocks noChangeShapeType="1"/>
              </p:cNvSpPr>
              <p:nvPr/>
            </p:nvSpPr>
            <p:spPr bwMode="auto">
              <a:xfrm flipV="1">
                <a:off x="2415" y="621"/>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 name="Line 1208"/>
              <p:cNvSpPr>
                <a:spLocks noChangeShapeType="1"/>
              </p:cNvSpPr>
              <p:nvPr/>
            </p:nvSpPr>
            <p:spPr bwMode="auto">
              <a:xfrm flipV="1">
                <a:off x="2415" y="613"/>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 name="Line 1209"/>
              <p:cNvSpPr>
                <a:spLocks noChangeShapeType="1"/>
              </p:cNvSpPr>
              <p:nvPr/>
            </p:nvSpPr>
            <p:spPr bwMode="auto">
              <a:xfrm flipV="1">
                <a:off x="2415" y="604"/>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9" name="Group 1411"/>
            <p:cNvGrpSpPr>
              <a:grpSpLocks/>
            </p:cNvGrpSpPr>
            <p:nvPr/>
          </p:nvGrpSpPr>
          <p:grpSpPr bwMode="auto">
            <a:xfrm>
              <a:off x="3833813" y="839788"/>
              <a:ext cx="1385888" cy="2346325"/>
              <a:chOff x="2415" y="529"/>
              <a:chExt cx="873" cy="1478"/>
            </a:xfrm>
          </p:grpSpPr>
          <p:sp>
            <p:nvSpPr>
              <p:cNvPr id="201" name="Line 1211"/>
              <p:cNvSpPr>
                <a:spLocks noChangeShapeType="1"/>
              </p:cNvSpPr>
              <p:nvPr/>
            </p:nvSpPr>
            <p:spPr bwMode="auto">
              <a:xfrm flipV="1">
                <a:off x="2415" y="588"/>
                <a:ext cx="0" cy="11"/>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212"/>
              <p:cNvSpPr>
                <a:spLocks noChangeShapeType="1"/>
              </p:cNvSpPr>
              <p:nvPr/>
            </p:nvSpPr>
            <p:spPr bwMode="auto">
              <a:xfrm flipV="1">
                <a:off x="2415" y="580"/>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213"/>
              <p:cNvSpPr>
                <a:spLocks noChangeShapeType="1"/>
              </p:cNvSpPr>
              <p:nvPr/>
            </p:nvSpPr>
            <p:spPr bwMode="auto">
              <a:xfrm flipV="1">
                <a:off x="2415" y="571"/>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214"/>
              <p:cNvSpPr>
                <a:spLocks noChangeShapeType="1"/>
              </p:cNvSpPr>
              <p:nvPr/>
            </p:nvSpPr>
            <p:spPr bwMode="auto">
              <a:xfrm flipV="1">
                <a:off x="2415" y="555"/>
                <a:ext cx="0" cy="1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215"/>
              <p:cNvSpPr>
                <a:spLocks noChangeShapeType="1"/>
              </p:cNvSpPr>
              <p:nvPr/>
            </p:nvSpPr>
            <p:spPr bwMode="auto">
              <a:xfrm flipV="1">
                <a:off x="2415" y="547"/>
                <a:ext cx="0" cy="3"/>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216"/>
              <p:cNvSpPr>
                <a:spLocks noChangeShapeType="1"/>
              </p:cNvSpPr>
              <p:nvPr/>
            </p:nvSpPr>
            <p:spPr bwMode="auto">
              <a:xfrm flipV="1">
                <a:off x="2415" y="539"/>
                <a:ext cx="0" cy="2"/>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1217"/>
              <p:cNvSpPr>
                <a:spLocks noChangeShapeType="1"/>
              </p:cNvSpPr>
              <p:nvPr/>
            </p:nvSpPr>
            <p:spPr bwMode="auto">
              <a:xfrm flipV="1">
                <a:off x="2415" y="529"/>
                <a:ext cx="0" cy="5"/>
              </a:xfrm>
              <a:prstGeom prst="line">
                <a:avLst/>
              </a:prstGeom>
              <a:noFill/>
              <a:ln w="4763">
                <a:solidFill>
                  <a:srgbClr val="FF0000"/>
                </a:solidFill>
                <a:prstDash val="sys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1218"/>
              <p:cNvSpPr>
                <a:spLocks noChangeShapeType="1"/>
              </p:cNvSpPr>
              <p:nvPr/>
            </p:nvSpPr>
            <p:spPr bwMode="auto">
              <a:xfrm>
                <a:off x="2419" y="530"/>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219"/>
              <p:cNvSpPr>
                <a:spLocks noChangeShapeType="1"/>
              </p:cNvSpPr>
              <p:nvPr/>
            </p:nvSpPr>
            <p:spPr bwMode="auto">
              <a:xfrm>
                <a:off x="2423" y="537"/>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1220"/>
              <p:cNvSpPr>
                <a:spLocks noChangeShapeType="1"/>
              </p:cNvSpPr>
              <p:nvPr/>
            </p:nvSpPr>
            <p:spPr bwMode="auto">
              <a:xfrm>
                <a:off x="2428" y="545"/>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1221"/>
              <p:cNvSpPr>
                <a:spLocks noChangeShapeType="1"/>
              </p:cNvSpPr>
              <p:nvPr/>
            </p:nvSpPr>
            <p:spPr bwMode="auto">
              <a:xfrm>
                <a:off x="2432" y="553"/>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1222"/>
              <p:cNvSpPr>
                <a:spLocks noChangeShapeType="1"/>
              </p:cNvSpPr>
              <p:nvPr/>
            </p:nvSpPr>
            <p:spPr bwMode="auto">
              <a:xfrm>
                <a:off x="2437" y="560"/>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1223"/>
              <p:cNvSpPr>
                <a:spLocks noChangeShapeType="1"/>
              </p:cNvSpPr>
              <p:nvPr/>
            </p:nvSpPr>
            <p:spPr bwMode="auto">
              <a:xfrm>
                <a:off x="2441" y="568"/>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1224"/>
              <p:cNvSpPr>
                <a:spLocks noChangeShapeType="1"/>
              </p:cNvSpPr>
              <p:nvPr/>
            </p:nvSpPr>
            <p:spPr bwMode="auto">
              <a:xfrm>
                <a:off x="2446" y="576"/>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1225"/>
              <p:cNvSpPr>
                <a:spLocks noChangeShapeType="1"/>
              </p:cNvSpPr>
              <p:nvPr/>
            </p:nvSpPr>
            <p:spPr bwMode="auto">
              <a:xfrm>
                <a:off x="2450" y="583"/>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1226"/>
              <p:cNvSpPr>
                <a:spLocks noChangeShapeType="1"/>
              </p:cNvSpPr>
              <p:nvPr/>
            </p:nvSpPr>
            <p:spPr bwMode="auto">
              <a:xfrm>
                <a:off x="2455" y="591"/>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1227"/>
              <p:cNvSpPr>
                <a:spLocks noChangeShapeType="1"/>
              </p:cNvSpPr>
              <p:nvPr/>
            </p:nvSpPr>
            <p:spPr bwMode="auto">
              <a:xfrm>
                <a:off x="2459" y="599"/>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1228"/>
              <p:cNvSpPr>
                <a:spLocks noChangeShapeType="1"/>
              </p:cNvSpPr>
              <p:nvPr/>
            </p:nvSpPr>
            <p:spPr bwMode="auto">
              <a:xfrm>
                <a:off x="2464" y="606"/>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1229"/>
              <p:cNvSpPr>
                <a:spLocks noChangeShapeType="1"/>
              </p:cNvSpPr>
              <p:nvPr/>
            </p:nvSpPr>
            <p:spPr bwMode="auto">
              <a:xfrm>
                <a:off x="2468" y="614"/>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1230"/>
              <p:cNvSpPr>
                <a:spLocks noChangeShapeType="1"/>
              </p:cNvSpPr>
              <p:nvPr/>
            </p:nvSpPr>
            <p:spPr bwMode="auto">
              <a:xfrm>
                <a:off x="2473" y="622"/>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1231"/>
              <p:cNvSpPr>
                <a:spLocks noChangeShapeType="1"/>
              </p:cNvSpPr>
              <p:nvPr/>
            </p:nvSpPr>
            <p:spPr bwMode="auto">
              <a:xfrm>
                <a:off x="2477" y="629"/>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1232"/>
              <p:cNvSpPr>
                <a:spLocks noChangeShapeType="1"/>
              </p:cNvSpPr>
              <p:nvPr/>
            </p:nvSpPr>
            <p:spPr bwMode="auto">
              <a:xfrm>
                <a:off x="2482" y="637"/>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1233"/>
              <p:cNvSpPr>
                <a:spLocks noChangeShapeType="1"/>
              </p:cNvSpPr>
              <p:nvPr/>
            </p:nvSpPr>
            <p:spPr bwMode="auto">
              <a:xfrm>
                <a:off x="2487" y="645"/>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1234"/>
              <p:cNvSpPr>
                <a:spLocks noChangeShapeType="1"/>
              </p:cNvSpPr>
              <p:nvPr/>
            </p:nvSpPr>
            <p:spPr bwMode="auto">
              <a:xfrm>
                <a:off x="2491" y="652"/>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1235"/>
              <p:cNvSpPr>
                <a:spLocks noChangeShapeType="1"/>
              </p:cNvSpPr>
              <p:nvPr/>
            </p:nvSpPr>
            <p:spPr bwMode="auto">
              <a:xfrm>
                <a:off x="2496" y="660"/>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1236"/>
              <p:cNvSpPr>
                <a:spLocks noChangeShapeType="1"/>
              </p:cNvSpPr>
              <p:nvPr/>
            </p:nvSpPr>
            <p:spPr bwMode="auto">
              <a:xfrm>
                <a:off x="2500" y="668"/>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1237"/>
              <p:cNvSpPr>
                <a:spLocks noChangeShapeType="1"/>
              </p:cNvSpPr>
              <p:nvPr/>
            </p:nvSpPr>
            <p:spPr bwMode="auto">
              <a:xfrm>
                <a:off x="2505" y="675"/>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1238"/>
              <p:cNvSpPr>
                <a:spLocks noChangeShapeType="1"/>
              </p:cNvSpPr>
              <p:nvPr/>
            </p:nvSpPr>
            <p:spPr bwMode="auto">
              <a:xfrm>
                <a:off x="2509" y="683"/>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1239"/>
              <p:cNvSpPr>
                <a:spLocks noChangeShapeType="1"/>
              </p:cNvSpPr>
              <p:nvPr/>
            </p:nvSpPr>
            <p:spPr bwMode="auto">
              <a:xfrm>
                <a:off x="2514" y="691"/>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1240"/>
              <p:cNvSpPr>
                <a:spLocks noChangeShapeType="1"/>
              </p:cNvSpPr>
              <p:nvPr/>
            </p:nvSpPr>
            <p:spPr bwMode="auto">
              <a:xfrm>
                <a:off x="2518" y="698"/>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1241"/>
              <p:cNvSpPr>
                <a:spLocks noChangeShapeType="1"/>
              </p:cNvSpPr>
              <p:nvPr/>
            </p:nvSpPr>
            <p:spPr bwMode="auto">
              <a:xfrm>
                <a:off x="2523" y="706"/>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1242"/>
              <p:cNvSpPr>
                <a:spLocks noChangeShapeType="1"/>
              </p:cNvSpPr>
              <p:nvPr/>
            </p:nvSpPr>
            <p:spPr bwMode="auto">
              <a:xfrm>
                <a:off x="2527" y="714"/>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1243"/>
              <p:cNvSpPr>
                <a:spLocks noChangeShapeType="1"/>
              </p:cNvSpPr>
              <p:nvPr/>
            </p:nvSpPr>
            <p:spPr bwMode="auto">
              <a:xfrm>
                <a:off x="2532" y="722"/>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1244"/>
              <p:cNvSpPr>
                <a:spLocks noChangeShapeType="1"/>
              </p:cNvSpPr>
              <p:nvPr/>
            </p:nvSpPr>
            <p:spPr bwMode="auto">
              <a:xfrm>
                <a:off x="2536" y="729"/>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1245"/>
              <p:cNvSpPr>
                <a:spLocks noChangeShapeType="1"/>
              </p:cNvSpPr>
              <p:nvPr/>
            </p:nvSpPr>
            <p:spPr bwMode="auto">
              <a:xfrm>
                <a:off x="2541" y="737"/>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1246"/>
              <p:cNvSpPr>
                <a:spLocks noChangeShapeType="1"/>
              </p:cNvSpPr>
              <p:nvPr/>
            </p:nvSpPr>
            <p:spPr bwMode="auto">
              <a:xfrm>
                <a:off x="2545" y="745"/>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1247"/>
              <p:cNvSpPr>
                <a:spLocks noChangeShapeType="1"/>
              </p:cNvSpPr>
              <p:nvPr/>
            </p:nvSpPr>
            <p:spPr bwMode="auto">
              <a:xfrm>
                <a:off x="2550" y="752"/>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1248"/>
              <p:cNvSpPr>
                <a:spLocks noChangeShapeType="1"/>
              </p:cNvSpPr>
              <p:nvPr/>
            </p:nvSpPr>
            <p:spPr bwMode="auto">
              <a:xfrm>
                <a:off x="2554" y="760"/>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1249"/>
              <p:cNvSpPr>
                <a:spLocks noChangeShapeType="1"/>
              </p:cNvSpPr>
              <p:nvPr/>
            </p:nvSpPr>
            <p:spPr bwMode="auto">
              <a:xfrm>
                <a:off x="2559" y="768"/>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1250"/>
              <p:cNvSpPr>
                <a:spLocks noChangeShapeType="1"/>
              </p:cNvSpPr>
              <p:nvPr/>
            </p:nvSpPr>
            <p:spPr bwMode="auto">
              <a:xfrm>
                <a:off x="2563" y="775"/>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1251"/>
              <p:cNvSpPr>
                <a:spLocks noChangeShapeType="1"/>
              </p:cNvSpPr>
              <p:nvPr/>
            </p:nvSpPr>
            <p:spPr bwMode="auto">
              <a:xfrm>
                <a:off x="2568" y="783"/>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1252"/>
              <p:cNvSpPr>
                <a:spLocks noChangeShapeType="1"/>
              </p:cNvSpPr>
              <p:nvPr/>
            </p:nvSpPr>
            <p:spPr bwMode="auto">
              <a:xfrm>
                <a:off x="2572" y="791"/>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1253"/>
              <p:cNvSpPr>
                <a:spLocks noChangeShapeType="1"/>
              </p:cNvSpPr>
              <p:nvPr/>
            </p:nvSpPr>
            <p:spPr bwMode="auto">
              <a:xfrm>
                <a:off x="2577" y="798"/>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1254"/>
              <p:cNvSpPr>
                <a:spLocks noChangeShapeType="1"/>
              </p:cNvSpPr>
              <p:nvPr/>
            </p:nvSpPr>
            <p:spPr bwMode="auto">
              <a:xfrm>
                <a:off x="2581" y="806"/>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1255"/>
              <p:cNvSpPr>
                <a:spLocks noChangeShapeType="1"/>
              </p:cNvSpPr>
              <p:nvPr/>
            </p:nvSpPr>
            <p:spPr bwMode="auto">
              <a:xfrm>
                <a:off x="2586" y="814"/>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1256"/>
              <p:cNvSpPr>
                <a:spLocks noChangeShapeType="1"/>
              </p:cNvSpPr>
              <p:nvPr/>
            </p:nvSpPr>
            <p:spPr bwMode="auto">
              <a:xfrm>
                <a:off x="2591" y="821"/>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1257"/>
              <p:cNvSpPr>
                <a:spLocks noChangeShapeType="1"/>
              </p:cNvSpPr>
              <p:nvPr/>
            </p:nvSpPr>
            <p:spPr bwMode="auto">
              <a:xfrm>
                <a:off x="2595" y="829"/>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1258"/>
              <p:cNvSpPr>
                <a:spLocks noChangeShapeType="1"/>
              </p:cNvSpPr>
              <p:nvPr/>
            </p:nvSpPr>
            <p:spPr bwMode="auto">
              <a:xfrm>
                <a:off x="2600" y="837"/>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1259"/>
              <p:cNvSpPr>
                <a:spLocks noChangeShapeType="1"/>
              </p:cNvSpPr>
              <p:nvPr/>
            </p:nvSpPr>
            <p:spPr bwMode="auto">
              <a:xfrm>
                <a:off x="2604" y="844"/>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1260"/>
              <p:cNvSpPr>
                <a:spLocks noChangeShapeType="1"/>
              </p:cNvSpPr>
              <p:nvPr/>
            </p:nvSpPr>
            <p:spPr bwMode="auto">
              <a:xfrm>
                <a:off x="2609" y="852"/>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1261"/>
              <p:cNvSpPr>
                <a:spLocks noChangeShapeType="1"/>
              </p:cNvSpPr>
              <p:nvPr/>
            </p:nvSpPr>
            <p:spPr bwMode="auto">
              <a:xfrm>
                <a:off x="2613" y="860"/>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1262"/>
              <p:cNvSpPr>
                <a:spLocks noChangeShapeType="1"/>
              </p:cNvSpPr>
              <p:nvPr/>
            </p:nvSpPr>
            <p:spPr bwMode="auto">
              <a:xfrm>
                <a:off x="2618" y="867"/>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1263"/>
              <p:cNvSpPr>
                <a:spLocks noChangeShapeType="1"/>
              </p:cNvSpPr>
              <p:nvPr/>
            </p:nvSpPr>
            <p:spPr bwMode="auto">
              <a:xfrm>
                <a:off x="2622" y="875"/>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1264"/>
              <p:cNvSpPr>
                <a:spLocks noChangeShapeType="1"/>
              </p:cNvSpPr>
              <p:nvPr/>
            </p:nvSpPr>
            <p:spPr bwMode="auto">
              <a:xfrm>
                <a:off x="2627" y="883"/>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1265"/>
              <p:cNvSpPr>
                <a:spLocks noChangeShapeType="1"/>
              </p:cNvSpPr>
              <p:nvPr/>
            </p:nvSpPr>
            <p:spPr bwMode="auto">
              <a:xfrm>
                <a:off x="2631" y="890"/>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1266"/>
              <p:cNvSpPr>
                <a:spLocks noChangeShapeType="1"/>
              </p:cNvSpPr>
              <p:nvPr/>
            </p:nvSpPr>
            <p:spPr bwMode="auto">
              <a:xfrm>
                <a:off x="2636" y="898"/>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1267"/>
              <p:cNvSpPr>
                <a:spLocks noChangeShapeType="1"/>
              </p:cNvSpPr>
              <p:nvPr/>
            </p:nvSpPr>
            <p:spPr bwMode="auto">
              <a:xfrm>
                <a:off x="2640" y="906"/>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1268"/>
              <p:cNvSpPr>
                <a:spLocks noChangeShapeType="1"/>
              </p:cNvSpPr>
              <p:nvPr/>
            </p:nvSpPr>
            <p:spPr bwMode="auto">
              <a:xfrm>
                <a:off x="2645" y="914"/>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1269"/>
              <p:cNvSpPr>
                <a:spLocks noChangeShapeType="1"/>
              </p:cNvSpPr>
              <p:nvPr/>
            </p:nvSpPr>
            <p:spPr bwMode="auto">
              <a:xfrm>
                <a:off x="2649" y="921"/>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1270"/>
              <p:cNvSpPr>
                <a:spLocks noChangeShapeType="1"/>
              </p:cNvSpPr>
              <p:nvPr/>
            </p:nvSpPr>
            <p:spPr bwMode="auto">
              <a:xfrm>
                <a:off x="2653" y="929"/>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1271"/>
              <p:cNvSpPr>
                <a:spLocks noChangeShapeType="1"/>
              </p:cNvSpPr>
              <p:nvPr/>
            </p:nvSpPr>
            <p:spPr bwMode="auto">
              <a:xfrm>
                <a:off x="2658" y="937"/>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1272"/>
              <p:cNvSpPr>
                <a:spLocks noChangeShapeType="1"/>
              </p:cNvSpPr>
              <p:nvPr/>
            </p:nvSpPr>
            <p:spPr bwMode="auto">
              <a:xfrm>
                <a:off x="2662" y="944"/>
                <a:ext cx="3"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1273"/>
              <p:cNvSpPr>
                <a:spLocks noChangeShapeType="1"/>
              </p:cNvSpPr>
              <p:nvPr/>
            </p:nvSpPr>
            <p:spPr bwMode="auto">
              <a:xfrm>
                <a:off x="2667" y="952"/>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1274"/>
              <p:cNvSpPr>
                <a:spLocks noChangeShapeType="1"/>
              </p:cNvSpPr>
              <p:nvPr/>
            </p:nvSpPr>
            <p:spPr bwMode="auto">
              <a:xfrm>
                <a:off x="2672" y="960"/>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1275"/>
              <p:cNvSpPr>
                <a:spLocks noChangeShapeType="1"/>
              </p:cNvSpPr>
              <p:nvPr/>
            </p:nvSpPr>
            <p:spPr bwMode="auto">
              <a:xfrm>
                <a:off x="2676" y="967"/>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1276"/>
              <p:cNvSpPr>
                <a:spLocks noChangeShapeType="1"/>
              </p:cNvSpPr>
              <p:nvPr/>
            </p:nvSpPr>
            <p:spPr bwMode="auto">
              <a:xfrm>
                <a:off x="2681" y="975"/>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1277"/>
              <p:cNvSpPr>
                <a:spLocks noChangeShapeType="1"/>
              </p:cNvSpPr>
              <p:nvPr/>
            </p:nvSpPr>
            <p:spPr bwMode="auto">
              <a:xfrm>
                <a:off x="2685" y="983"/>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1278"/>
              <p:cNvSpPr>
                <a:spLocks noChangeShapeType="1"/>
              </p:cNvSpPr>
              <p:nvPr/>
            </p:nvSpPr>
            <p:spPr bwMode="auto">
              <a:xfrm>
                <a:off x="2690" y="990"/>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1279"/>
              <p:cNvSpPr>
                <a:spLocks noChangeShapeType="1"/>
              </p:cNvSpPr>
              <p:nvPr/>
            </p:nvSpPr>
            <p:spPr bwMode="auto">
              <a:xfrm>
                <a:off x="2695" y="998"/>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1280"/>
              <p:cNvSpPr>
                <a:spLocks noChangeShapeType="1"/>
              </p:cNvSpPr>
              <p:nvPr/>
            </p:nvSpPr>
            <p:spPr bwMode="auto">
              <a:xfrm>
                <a:off x="2699" y="1006"/>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1281"/>
              <p:cNvSpPr>
                <a:spLocks noChangeShapeType="1"/>
              </p:cNvSpPr>
              <p:nvPr/>
            </p:nvSpPr>
            <p:spPr bwMode="auto">
              <a:xfrm>
                <a:off x="2704" y="1013"/>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1282"/>
              <p:cNvSpPr>
                <a:spLocks noChangeShapeType="1"/>
              </p:cNvSpPr>
              <p:nvPr/>
            </p:nvSpPr>
            <p:spPr bwMode="auto">
              <a:xfrm>
                <a:off x="2708" y="1021"/>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1283"/>
              <p:cNvSpPr>
                <a:spLocks noChangeShapeType="1"/>
              </p:cNvSpPr>
              <p:nvPr/>
            </p:nvSpPr>
            <p:spPr bwMode="auto">
              <a:xfrm>
                <a:off x="2713" y="1029"/>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1284"/>
              <p:cNvSpPr>
                <a:spLocks noChangeShapeType="1"/>
              </p:cNvSpPr>
              <p:nvPr/>
            </p:nvSpPr>
            <p:spPr bwMode="auto">
              <a:xfrm>
                <a:off x="2717" y="1036"/>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1285"/>
              <p:cNvSpPr>
                <a:spLocks noChangeShapeType="1"/>
              </p:cNvSpPr>
              <p:nvPr/>
            </p:nvSpPr>
            <p:spPr bwMode="auto">
              <a:xfrm>
                <a:off x="2722" y="1044"/>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1286"/>
              <p:cNvSpPr>
                <a:spLocks noChangeShapeType="1"/>
              </p:cNvSpPr>
              <p:nvPr/>
            </p:nvSpPr>
            <p:spPr bwMode="auto">
              <a:xfrm>
                <a:off x="2726" y="1052"/>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1287"/>
              <p:cNvSpPr>
                <a:spLocks noChangeShapeType="1"/>
              </p:cNvSpPr>
              <p:nvPr/>
            </p:nvSpPr>
            <p:spPr bwMode="auto">
              <a:xfrm>
                <a:off x="2730" y="1059"/>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1288"/>
              <p:cNvSpPr>
                <a:spLocks noChangeShapeType="1"/>
              </p:cNvSpPr>
              <p:nvPr/>
            </p:nvSpPr>
            <p:spPr bwMode="auto">
              <a:xfrm>
                <a:off x="2735" y="1067"/>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1289"/>
              <p:cNvSpPr>
                <a:spLocks noChangeShapeType="1"/>
              </p:cNvSpPr>
              <p:nvPr/>
            </p:nvSpPr>
            <p:spPr bwMode="auto">
              <a:xfrm>
                <a:off x="2739" y="1075"/>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1290"/>
              <p:cNvSpPr>
                <a:spLocks noChangeShapeType="1"/>
              </p:cNvSpPr>
              <p:nvPr/>
            </p:nvSpPr>
            <p:spPr bwMode="auto">
              <a:xfrm>
                <a:off x="2744" y="1083"/>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1291"/>
              <p:cNvSpPr>
                <a:spLocks noChangeShapeType="1"/>
              </p:cNvSpPr>
              <p:nvPr/>
            </p:nvSpPr>
            <p:spPr bwMode="auto">
              <a:xfrm>
                <a:off x="2748" y="1090"/>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1292"/>
              <p:cNvSpPr>
                <a:spLocks noChangeShapeType="1"/>
              </p:cNvSpPr>
              <p:nvPr/>
            </p:nvSpPr>
            <p:spPr bwMode="auto">
              <a:xfrm>
                <a:off x="2753" y="1098"/>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1293"/>
              <p:cNvSpPr>
                <a:spLocks noChangeShapeType="1"/>
              </p:cNvSpPr>
              <p:nvPr/>
            </p:nvSpPr>
            <p:spPr bwMode="auto">
              <a:xfrm>
                <a:off x="2757" y="1106"/>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1294"/>
              <p:cNvSpPr>
                <a:spLocks noChangeShapeType="1"/>
              </p:cNvSpPr>
              <p:nvPr/>
            </p:nvSpPr>
            <p:spPr bwMode="auto">
              <a:xfrm>
                <a:off x="2762" y="1113"/>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1295"/>
              <p:cNvSpPr>
                <a:spLocks noChangeShapeType="1"/>
              </p:cNvSpPr>
              <p:nvPr/>
            </p:nvSpPr>
            <p:spPr bwMode="auto">
              <a:xfrm>
                <a:off x="2766" y="1121"/>
                <a:ext cx="3"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1296"/>
              <p:cNvSpPr>
                <a:spLocks noChangeShapeType="1"/>
              </p:cNvSpPr>
              <p:nvPr/>
            </p:nvSpPr>
            <p:spPr bwMode="auto">
              <a:xfrm>
                <a:off x="2771" y="1129"/>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 name="Line 1297"/>
              <p:cNvSpPr>
                <a:spLocks noChangeShapeType="1"/>
              </p:cNvSpPr>
              <p:nvPr/>
            </p:nvSpPr>
            <p:spPr bwMode="auto">
              <a:xfrm>
                <a:off x="2776" y="1136"/>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 name="Line 1298"/>
              <p:cNvSpPr>
                <a:spLocks noChangeShapeType="1"/>
              </p:cNvSpPr>
              <p:nvPr/>
            </p:nvSpPr>
            <p:spPr bwMode="auto">
              <a:xfrm>
                <a:off x="2780" y="1144"/>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1299"/>
              <p:cNvSpPr>
                <a:spLocks noChangeShapeType="1"/>
              </p:cNvSpPr>
              <p:nvPr/>
            </p:nvSpPr>
            <p:spPr bwMode="auto">
              <a:xfrm>
                <a:off x="2785" y="1152"/>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Line 1300"/>
              <p:cNvSpPr>
                <a:spLocks noChangeShapeType="1"/>
              </p:cNvSpPr>
              <p:nvPr/>
            </p:nvSpPr>
            <p:spPr bwMode="auto">
              <a:xfrm>
                <a:off x="2789" y="1159"/>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Line 1301"/>
              <p:cNvSpPr>
                <a:spLocks noChangeShapeType="1"/>
              </p:cNvSpPr>
              <p:nvPr/>
            </p:nvSpPr>
            <p:spPr bwMode="auto">
              <a:xfrm>
                <a:off x="2794" y="1167"/>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1302"/>
              <p:cNvSpPr>
                <a:spLocks noChangeShapeType="1"/>
              </p:cNvSpPr>
              <p:nvPr/>
            </p:nvSpPr>
            <p:spPr bwMode="auto">
              <a:xfrm>
                <a:off x="2799" y="1175"/>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Line 1303"/>
              <p:cNvSpPr>
                <a:spLocks noChangeShapeType="1"/>
              </p:cNvSpPr>
              <p:nvPr/>
            </p:nvSpPr>
            <p:spPr bwMode="auto">
              <a:xfrm>
                <a:off x="2803" y="1182"/>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Line 1304"/>
              <p:cNvSpPr>
                <a:spLocks noChangeShapeType="1"/>
              </p:cNvSpPr>
              <p:nvPr/>
            </p:nvSpPr>
            <p:spPr bwMode="auto">
              <a:xfrm>
                <a:off x="2807" y="1190"/>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 name="Line 1305"/>
              <p:cNvSpPr>
                <a:spLocks noChangeShapeType="1"/>
              </p:cNvSpPr>
              <p:nvPr/>
            </p:nvSpPr>
            <p:spPr bwMode="auto">
              <a:xfrm>
                <a:off x="2812" y="1198"/>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 name="Line 1306"/>
              <p:cNvSpPr>
                <a:spLocks noChangeShapeType="1"/>
              </p:cNvSpPr>
              <p:nvPr/>
            </p:nvSpPr>
            <p:spPr bwMode="auto">
              <a:xfrm>
                <a:off x="2816" y="1205"/>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Line 1307"/>
              <p:cNvSpPr>
                <a:spLocks noChangeShapeType="1"/>
              </p:cNvSpPr>
              <p:nvPr/>
            </p:nvSpPr>
            <p:spPr bwMode="auto">
              <a:xfrm>
                <a:off x="2821" y="1213"/>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1308"/>
              <p:cNvSpPr>
                <a:spLocks noChangeShapeType="1"/>
              </p:cNvSpPr>
              <p:nvPr/>
            </p:nvSpPr>
            <p:spPr bwMode="auto">
              <a:xfrm>
                <a:off x="2825" y="1221"/>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Line 1309"/>
              <p:cNvSpPr>
                <a:spLocks noChangeShapeType="1"/>
              </p:cNvSpPr>
              <p:nvPr/>
            </p:nvSpPr>
            <p:spPr bwMode="auto">
              <a:xfrm>
                <a:off x="2830" y="1228"/>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Line 1310"/>
              <p:cNvSpPr>
                <a:spLocks noChangeShapeType="1"/>
              </p:cNvSpPr>
              <p:nvPr/>
            </p:nvSpPr>
            <p:spPr bwMode="auto">
              <a:xfrm>
                <a:off x="2834" y="1236"/>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Line 1311"/>
              <p:cNvSpPr>
                <a:spLocks noChangeShapeType="1"/>
              </p:cNvSpPr>
              <p:nvPr/>
            </p:nvSpPr>
            <p:spPr bwMode="auto">
              <a:xfrm>
                <a:off x="2839" y="1244"/>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Line 1312"/>
              <p:cNvSpPr>
                <a:spLocks noChangeShapeType="1"/>
              </p:cNvSpPr>
              <p:nvPr/>
            </p:nvSpPr>
            <p:spPr bwMode="auto">
              <a:xfrm>
                <a:off x="2843" y="1251"/>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Line 1313"/>
              <p:cNvSpPr>
                <a:spLocks noChangeShapeType="1"/>
              </p:cNvSpPr>
              <p:nvPr/>
            </p:nvSpPr>
            <p:spPr bwMode="auto">
              <a:xfrm>
                <a:off x="2848" y="1259"/>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Line 1314"/>
              <p:cNvSpPr>
                <a:spLocks noChangeShapeType="1"/>
              </p:cNvSpPr>
              <p:nvPr/>
            </p:nvSpPr>
            <p:spPr bwMode="auto">
              <a:xfrm>
                <a:off x="2852" y="1267"/>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Line 1315"/>
              <p:cNvSpPr>
                <a:spLocks noChangeShapeType="1"/>
              </p:cNvSpPr>
              <p:nvPr/>
            </p:nvSpPr>
            <p:spPr bwMode="auto">
              <a:xfrm>
                <a:off x="2857" y="1275"/>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1316"/>
              <p:cNvSpPr>
                <a:spLocks noChangeShapeType="1"/>
              </p:cNvSpPr>
              <p:nvPr/>
            </p:nvSpPr>
            <p:spPr bwMode="auto">
              <a:xfrm>
                <a:off x="2861" y="1282"/>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1317"/>
              <p:cNvSpPr>
                <a:spLocks noChangeShapeType="1"/>
              </p:cNvSpPr>
              <p:nvPr/>
            </p:nvSpPr>
            <p:spPr bwMode="auto">
              <a:xfrm>
                <a:off x="2866" y="1290"/>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Line 1318"/>
              <p:cNvSpPr>
                <a:spLocks noChangeShapeType="1"/>
              </p:cNvSpPr>
              <p:nvPr/>
            </p:nvSpPr>
            <p:spPr bwMode="auto">
              <a:xfrm>
                <a:off x="2870" y="1298"/>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1319"/>
              <p:cNvSpPr>
                <a:spLocks noChangeShapeType="1"/>
              </p:cNvSpPr>
              <p:nvPr/>
            </p:nvSpPr>
            <p:spPr bwMode="auto">
              <a:xfrm>
                <a:off x="2875" y="1305"/>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1320"/>
              <p:cNvSpPr>
                <a:spLocks noChangeShapeType="1"/>
              </p:cNvSpPr>
              <p:nvPr/>
            </p:nvSpPr>
            <p:spPr bwMode="auto">
              <a:xfrm>
                <a:off x="2880" y="1313"/>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 name="Line 1321"/>
              <p:cNvSpPr>
                <a:spLocks noChangeShapeType="1"/>
              </p:cNvSpPr>
              <p:nvPr/>
            </p:nvSpPr>
            <p:spPr bwMode="auto">
              <a:xfrm>
                <a:off x="2884" y="1321"/>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2" name="Line 1322"/>
              <p:cNvSpPr>
                <a:spLocks noChangeShapeType="1"/>
              </p:cNvSpPr>
              <p:nvPr/>
            </p:nvSpPr>
            <p:spPr bwMode="auto">
              <a:xfrm>
                <a:off x="2889" y="1328"/>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Line 1323"/>
              <p:cNvSpPr>
                <a:spLocks noChangeShapeType="1"/>
              </p:cNvSpPr>
              <p:nvPr/>
            </p:nvSpPr>
            <p:spPr bwMode="auto">
              <a:xfrm>
                <a:off x="2893" y="1336"/>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 name="Line 1324"/>
              <p:cNvSpPr>
                <a:spLocks noChangeShapeType="1"/>
              </p:cNvSpPr>
              <p:nvPr/>
            </p:nvSpPr>
            <p:spPr bwMode="auto">
              <a:xfrm>
                <a:off x="2898" y="1344"/>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Line 1325"/>
              <p:cNvSpPr>
                <a:spLocks noChangeShapeType="1"/>
              </p:cNvSpPr>
              <p:nvPr/>
            </p:nvSpPr>
            <p:spPr bwMode="auto">
              <a:xfrm>
                <a:off x="2902" y="1351"/>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Line 1326"/>
              <p:cNvSpPr>
                <a:spLocks noChangeShapeType="1"/>
              </p:cNvSpPr>
              <p:nvPr/>
            </p:nvSpPr>
            <p:spPr bwMode="auto">
              <a:xfrm>
                <a:off x="2907" y="1359"/>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1327"/>
              <p:cNvSpPr>
                <a:spLocks noChangeShapeType="1"/>
              </p:cNvSpPr>
              <p:nvPr/>
            </p:nvSpPr>
            <p:spPr bwMode="auto">
              <a:xfrm>
                <a:off x="2911" y="1367"/>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1328"/>
              <p:cNvSpPr>
                <a:spLocks noChangeShapeType="1"/>
              </p:cNvSpPr>
              <p:nvPr/>
            </p:nvSpPr>
            <p:spPr bwMode="auto">
              <a:xfrm>
                <a:off x="2916" y="1374"/>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1329"/>
              <p:cNvSpPr>
                <a:spLocks noChangeShapeType="1"/>
              </p:cNvSpPr>
              <p:nvPr/>
            </p:nvSpPr>
            <p:spPr bwMode="auto">
              <a:xfrm>
                <a:off x="2920" y="1382"/>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1330"/>
              <p:cNvSpPr>
                <a:spLocks noChangeShapeType="1"/>
              </p:cNvSpPr>
              <p:nvPr/>
            </p:nvSpPr>
            <p:spPr bwMode="auto">
              <a:xfrm>
                <a:off x="2925" y="1390"/>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1331"/>
              <p:cNvSpPr>
                <a:spLocks noChangeShapeType="1"/>
              </p:cNvSpPr>
              <p:nvPr/>
            </p:nvSpPr>
            <p:spPr bwMode="auto">
              <a:xfrm>
                <a:off x="2929" y="1397"/>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1332"/>
              <p:cNvSpPr>
                <a:spLocks noChangeShapeType="1"/>
              </p:cNvSpPr>
              <p:nvPr/>
            </p:nvSpPr>
            <p:spPr bwMode="auto">
              <a:xfrm>
                <a:off x="2934" y="1405"/>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1333"/>
              <p:cNvSpPr>
                <a:spLocks noChangeShapeType="1"/>
              </p:cNvSpPr>
              <p:nvPr/>
            </p:nvSpPr>
            <p:spPr bwMode="auto">
              <a:xfrm>
                <a:off x="2938" y="1413"/>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1334"/>
              <p:cNvSpPr>
                <a:spLocks noChangeShapeType="1"/>
              </p:cNvSpPr>
              <p:nvPr/>
            </p:nvSpPr>
            <p:spPr bwMode="auto">
              <a:xfrm>
                <a:off x="2943" y="1420"/>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1335"/>
              <p:cNvSpPr>
                <a:spLocks noChangeShapeType="1"/>
              </p:cNvSpPr>
              <p:nvPr/>
            </p:nvSpPr>
            <p:spPr bwMode="auto">
              <a:xfrm>
                <a:off x="2947" y="1428"/>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1336"/>
              <p:cNvSpPr>
                <a:spLocks noChangeShapeType="1"/>
              </p:cNvSpPr>
              <p:nvPr/>
            </p:nvSpPr>
            <p:spPr bwMode="auto">
              <a:xfrm>
                <a:off x="2952" y="1436"/>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1337"/>
              <p:cNvSpPr>
                <a:spLocks noChangeShapeType="1"/>
              </p:cNvSpPr>
              <p:nvPr/>
            </p:nvSpPr>
            <p:spPr bwMode="auto">
              <a:xfrm>
                <a:off x="2956" y="1443"/>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1338"/>
              <p:cNvSpPr>
                <a:spLocks noChangeShapeType="1"/>
              </p:cNvSpPr>
              <p:nvPr/>
            </p:nvSpPr>
            <p:spPr bwMode="auto">
              <a:xfrm>
                <a:off x="2961" y="1451"/>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1339"/>
              <p:cNvSpPr>
                <a:spLocks noChangeShapeType="1"/>
              </p:cNvSpPr>
              <p:nvPr/>
            </p:nvSpPr>
            <p:spPr bwMode="auto">
              <a:xfrm>
                <a:off x="2965" y="1459"/>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1340"/>
              <p:cNvSpPr>
                <a:spLocks noChangeShapeType="1"/>
              </p:cNvSpPr>
              <p:nvPr/>
            </p:nvSpPr>
            <p:spPr bwMode="auto">
              <a:xfrm>
                <a:off x="2970" y="1467"/>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1341"/>
              <p:cNvSpPr>
                <a:spLocks noChangeShapeType="1"/>
              </p:cNvSpPr>
              <p:nvPr/>
            </p:nvSpPr>
            <p:spPr bwMode="auto">
              <a:xfrm>
                <a:off x="2974" y="1474"/>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1342"/>
              <p:cNvSpPr>
                <a:spLocks noChangeShapeType="1"/>
              </p:cNvSpPr>
              <p:nvPr/>
            </p:nvSpPr>
            <p:spPr bwMode="auto">
              <a:xfrm>
                <a:off x="2979" y="1482"/>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1343"/>
              <p:cNvSpPr>
                <a:spLocks noChangeShapeType="1"/>
              </p:cNvSpPr>
              <p:nvPr/>
            </p:nvSpPr>
            <p:spPr bwMode="auto">
              <a:xfrm>
                <a:off x="2984" y="1490"/>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1344"/>
              <p:cNvSpPr>
                <a:spLocks noChangeShapeType="1"/>
              </p:cNvSpPr>
              <p:nvPr/>
            </p:nvSpPr>
            <p:spPr bwMode="auto">
              <a:xfrm>
                <a:off x="2988" y="1497"/>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1345"/>
              <p:cNvSpPr>
                <a:spLocks noChangeShapeType="1"/>
              </p:cNvSpPr>
              <p:nvPr/>
            </p:nvSpPr>
            <p:spPr bwMode="auto">
              <a:xfrm>
                <a:off x="2993" y="1505"/>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1346"/>
              <p:cNvSpPr>
                <a:spLocks noChangeShapeType="1"/>
              </p:cNvSpPr>
              <p:nvPr/>
            </p:nvSpPr>
            <p:spPr bwMode="auto">
              <a:xfrm>
                <a:off x="2997" y="1513"/>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1347"/>
              <p:cNvSpPr>
                <a:spLocks noChangeShapeType="1"/>
              </p:cNvSpPr>
              <p:nvPr/>
            </p:nvSpPr>
            <p:spPr bwMode="auto">
              <a:xfrm>
                <a:off x="3002" y="1520"/>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1348"/>
              <p:cNvSpPr>
                <a:spLocks noChangeShapeType="1"/>
              </p:cNvSpPr>
              <p:nvPr/>
            </p:nvSpPr>
            <p:spPr bwMode="auto">
              <a:xfrm>
                <a:off x="3006" y="1528"/>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1349"/>
              <p:cNvSpPr>
                <a:spLocks noChangeShapeType="1"/>
              </p:cNvSpPr>
              <p:nvPr/>
            </p:nvSpPr>
            <p:spPr bwMode="auto">
              <a:xfrm>
                <a:off x="3011" y="1536"/>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1350"/>
              <p:cNvSpPr>
                <a:spLocks noChangeShapeType="1"/>
              </p:cNvSpPr>
              <p:nvPr/>
            </p:nvSpPr>
            <p:spPr bwMode="auto">
              <a:xfrm>
                <a:off x="3015" y="1543"/>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1351"/>
              <p:cNvSpPr>
                <a:spLocks noChangeShapeType="1"/>
              </p:cNvSpPr>
              <p:nvPr/>
            </p:nvSpPr>
            <p:spPr bwMode="auto">
              <a:xfrm>
                <a:off x="3020" y="1551"/>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1352"/>
              <p:cNvSpPr>
                <a:spLocks noChangeShapeType="1"/>
              </p:cNvSpPr>
              <p:nvPr/>
            </p:nvSpPr>
            <p:spPr bwMode="auto">
              <a:xfrm>
                <a:off x="3024" y="1559"/>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1353"/>
              <p:cNvSpPr>
                <a:spLocks noChangeShapeType="1"/>
              </p:cNvSpPr>
              <p:nvPr/>
            </p:nvSpPr>
            <p:spPr bwMode="auto">
              <a:xfrm>
                <a:off x="3029" y="1566"/>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1354"/>
              <p:cNvSpPr>
                <a:spLocks noChangeShapeType="1"/>
              </p:cNvSpPr>
              <p:nvPr/>
            </p:nvSpPr>
            <p:spPr bwMode="auto">
              <a:xfrm>
                <a:off x="3033" y="1574"/>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1355"/>
              <p:cNvSpPr>
                <a:spLocks noChangeShapeType="1"/>
              </p:cNvSpPr>
              <p:nvPr/>
            </p:nvSpPr>
            <p:spPr bwMode="auto">
              <a:xfrm>
                <a:off x="3037" y="1582"/>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1356"/>
              <p:cNvSpPr>
                <a:spLocks noChangeShapeType="1"/>
              </p:cNvSpPr>
              <p:nvPr/>
            </p:nvSpPr>
            <p:spPr bwMode="auto">
              <a:xfrm>
                <a:off x="3042" y="1589"/>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1357"/>
              <p:cNvSpPr>
                <a:spLocks noChangeShapeType="1"/>
              </p:cNvSpPr>
              <p:nvPr/>
            </p:nvSpPr>
            <p:spPr bwMode="auto">
              <a:xfrm>
                <a:off x="3046" y="1597"/>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1358"/>
              <p:cNvSpPr>
                <a:spLocks noChangeShapeType="1"/>
              </p:cNvSpPr>
              <p:nvPr/>
            </p:nvSpPr>
            <p:spPr bwMode="auto">
              <a:xfrm>
                <a:off x="3051" y="1605"/>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1359"/>
              <p:cNvSpPr>
                <a:spLocks noChangeShapeType="1"/>
              </p:cNvSpPr>
              <p:nvPr/>
            </p:nvSpPr>
            <p:spPr bwMode="auto">
              <a:xfrm>
                <a:off x="3055" y="1612"/>
                <a:ext cx="3"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1360"/>
              <p:cNvSpPr>
                <a:spLocks noChangeShapeType="1"/>
              </p:cNvSpPr>
              <p:nvPr/>
            </p:nvSpPr>
            <p:spPr bwMode="auto">
              <a:xfrm>
                <a:off x="3060" y="1620"/>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1361"/>
              <p:cNvSpPr>
                <a:spLocks noChangeShapeType="1"/>
              </p:cNvSpPr>
              <p:nvPr/>
            </p:nvSpPr>
            <p:spPr bwMode="auto">
              <a:xfrm>
                <a:off x="3065" y="1628"/>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1362"/>
              <p:cNvSpPr>
                <a:spLocks noChangeShapeType="1"/>
              </p:cNvSpPr>
              <p:nvPr/>
            </p:nvSpPr>
            <p:spPr bwMode="auto">
              <a:xfrm>
                <a:off x="3069" y="1636"/>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Line 1363"/>
              <p:cNvSpPr>
                <a:spLocks noChangeShapeType="1"/>
              </p:cNvSpPr>
              <p:nvPr/>
            </p:nvSpPr>
            <p:spPr bwMode="auto">
              <a:xfrm>
                <a:off x="3074" y="1643"/>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Line 1364"/>
              <p:cNvSpPr>
                <a:spLocks noChangeShapeType="1"/>
              </p:cNvSpPr>
              <p:nvPr/>
            </p:nvSpPr>
            <p:spPr bwMode="auto">
              <a:xfrm>
                <a:off x="3078" y="1651"/>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Line 1365"/>
              <p:cNvSpPr>
                <a:spLocks noChangeShapeType="1"/>
              </p:cNvSpPr>
              <p:nvPr/>
            </p:nvSpPr>
            <p:spPr bwMode="auto">
              <a:xfrm>
                <a:off x="3083" y="1659"/>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1366"/>
              <p:cNvSpPr>
                <a:spLocks noChangeShapeType="1"/>
              </p:cNvSpPr>
              <p:nvPr/>
            </p:nvSpPr>
            <p:spPr bwMode="auto">
              <a:xfrm>
                <a:off x="3088" y="1666"/>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1367"/>
              <p:cNvSpPr>
                <a:spLocks noChangeShapeType="1"/>
              </p:cNvSpPr>
              <p:nvPr/>
            </p:nvSpPr>
            <p:spPr bwMode="auto">
              <a:xfrm>
                <a:off x="3092" y="1674"/>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1368"/>
              <p:cNvSpPr>
                <a:spLocks noChangeShapeType="1"/>
              </p:cNvSpPr>
              <p:nvPr/>
            </p:nvSpPr>
            <p:spPr bwMode="auto">
              <a:xfrm>
                <a:off x="3097" y="1682"/>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1369"/>
              <p:cNvSpPr>
                <a:spLocks noChangeShapeType="1"/>
              </p:cNvSpPr>
              <p:nvPr/>
            </p:nvSpPr>
            <p:spPr bwMode="auto">
              <a:xfrm>
                <a:off x="3101" y="1689"/>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1370"/>
              <p:cNvSpPr>
                <a:spLocks noChangeShapeType="1"/>
              </p:cNvSpPr>
              <p:nvPr/>
            </p:nvSpPr>
            <p:spPr bwMode="auto">
              <a:xfrm>
                <a:off x="3106" y="1697"/>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1371"/>
              <p:cNvSpPr>
                <a:spLocks noChangeShapeType="1"/>
              </p:cNvSpPr>
              <p:nvPr/>
            </p:nvSpPr>
            <p:spPr bwMode="auto">
              <a:xfrm>
                <a:off x="3110" y="1705"/>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1372"/>
              <p:cNvSpPr>
                <a:spLocks noChangeShapeType="1"/>
              </p:cNvSpPr>
              <p:nvPr/>
            </p:nvSpPr>
            <p:spPr bwMode="auto">
              <a:xfrm>
                <a:off x="3114" y="1712"/>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1373"/>
              <p:cNvSpPr>
                <a:spLocks noChangeShapeType="1"/>
              </p:cNvSpPr>
              <p:nvPr/>
            </p:nvSpPr>
            <p:spPr bwMode="auto">
              <a:xfrm>
                <a:off x="3119" y="1720"/>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1374"/>
              <p:cNvSpPr>
                <a:spLocks noChangeShapeType="1"/>
              </p:cNvSpPr>
              <p:nvPr/>
            </p:nvSpPr>
            <p:spPr bwMode="auto">
              <a:xfrm>
                <a:off x="3123" y="1728"/>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1375"/>
              <p:cNvSpPr>
                <a:spLocks noChangeShapeType="1"/>
              </p:cNvSpPr>
              <p:nvPr/>
            </p:nvSpPr>
            <p:spPr bwMode="auto">
              <a:xfrm>
                <a:off x="3128" y="1735"/>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1376"/>
              <p:cNvSpPr>
                <a:spLocks noChangeShapeType="1"/>
              </p:cNvSpPr>
              <p:nvPr/>
            </p:nvSpPr>
            <p:spPr bwMode="auto">
              <a:xfrm>
                <a:off x="3132" y="1743"/>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1377"/>
              <p:cNvSpPr>
                <a:spLocks noChangeShapeType="1"/>
              </p:cNvSpPr>
              <p:nvPr/>
            </p:nvSpPr>
            <p:spPr bwMode="auto">
              <a:xfrm>
                <a:off x="3137" y="1751"/>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1378"/>
              <p:cNvSpPr>
                <a:spLocks noChangeShapeType="1"/>
              </p:cNvSpPr>
              <p:nvPr/>
            </p:nvSpPr>
            <p:spPr bwMode="auto">
              <a:xfrm>
                <a:off x="3141" y="1758"/>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1379"/>
              <p:cNvSpPr>
                <a:spLocks noChangeShapeType="1"/>
              </p:cNvSpPr>
              <p:nvPr/>
            </p:nvSpPr>
            <p:spPr bwMode="auto">
              <a:xfrm>
                <a:off x="3146" y="1766"/>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1380"/>
              <p:cNvSpPr>
                <a:spLocks noChangeShapeType="1"/>
              </p:cNvSpPr>
              <p:nvPr/>
            </p:nvSpPr>
            <p:spPr bwMode="auto">
              <a:xfrm>
                <a:off x="3150" y="1774"/>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1381"/>
              <p:cNvSpPr>
                <a:spLocks noChangeShapeType="1"/>
              </p:cNvSpPr>
              <p:nvPr/>
            </p:nvSpPr>
            <p:spPr bwMode="auto">
              <a:xfrm>
                <a:off x="3155" y="1781"/>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1382"/>
              <p:cNvSpPr>
                <a:spLocks noChangeShapeType="1"/>
              </p:cNvSpPr>
              <p:nvPr/>
            </p:nvSpPr>
            <p:spPr bwMode="auto">
              <a:xfrm>
                <a:off x="3159" y="1789"/>
                <a:ext cx="3"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1383"/>
              <p:cNvSpPr>
                <a:spLocks noChangeShapeType="1"/>
              </p:cNvSpPr>
              <p:nvPr/>
            </p:nvSpPr>
            <p:spPr bwMode="auto">
              <a:xfrm>
                <a:off x="3164" y="1797"/>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1384"/>
              <p:cNvSpPr>
                <a:spLocks noChangeShapeType="1"/>
              </p:cNvSpPr>
              <p:nvPr/>
            </p:nvSpPr>
            <p:spPr bwMode="auto">
              <a:xfrm>
                <a:off x="3169" y="1804"/>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1385"/>
              <p:cNvSpPr>
                <a:spLocks noChangeShapeType="1"/>
              </p:cNvSpPr>
              <p:nvPr/>
            </p:nvSpPr>
            <p:spPr bwMode="auto">
              <a:xfrm>
                <a:off x="3173" y="1812"/>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1386"/>
              <p:cNvSpPr>
                <a:spLocks noChangeShapeType="1"/>
              </p:cNvSpPr>
              <p:nvPr/>
            </p:nvSpPr>
            <p:spPr bwMode="auto">
              <a:xfrm>
                <a:off x="3178" y="1820"/>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1387"/>
              <p:cNvSpPr>
                <a:spLocks noChangeShapeType="1"/>
              </p:cNvSpPr>
              <p:nvPr/>
            </p:nvSpPr>
            <p:spPr bwMode="auto">
              <a:xfrm>
                <a:off x="3183" y="1828"/>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1388"/>
              <p:cNvSpPr>
                <a:spLocks noChangeShapeType="1"/>
              </p:cNvSpPr>
              <p:nvPr/>
            </p:nvSpPr>
            <p:spPr bwMode="auto">
              <a:xfrm>
                <a:off x="3187" y="1835"/>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1389"/>
              <p:cNvSpPr>
                <a:spLocks noChangeShapeType="1"/>
              </p:cNvSpPr>
              <p:nvPr/>
            </p:nvSpPr>
            <p:spPr bwMode="auto">
              <a:xfrm>
                <a:off x="3191" y="1843"/>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Line 1390"/>
              <p:cNvSpPr>
                <a:spLocks noChangeShapeType="1"/>
              </p:cNvSpPr>
              <p:nvPr/>
            </p:nvSpPr>
            <p:spPr bwMode="auto">
              <a:xfrm>
                <a:off x="3196" y="1851"/>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1391"/>
              <p:cNvSpPr>
                <a:spLocks noChangeShapeType="1"/>
              </p:cNvSpPr>
              <p:nvPr/>
            </p:nvSpPr>
            <p:spPr bwMode="auto">
              <a:xfrm>
                <a:off x="3200" y="1858"/>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1392"/>
              <p:cNvSpPr>
                <a:spLocks noChangeShapeType="1"/>
              </p:cNvSpPr>
              <p:nvPr/>
            </p:nvSpPr>
            <p:spPr bwMode="auto">
              <a:xfrm>
                <a:off x="3205" y="1866"/>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1393"/>
              <p:cNvSpPr>
                <a:spLocks noChangeShapeType="1"/>
              </p:cNvSpPr>
              <p:nvPr/>
            </p:nvSpPr>
            <p:spPr bwMode="auto">
              <a:xfrm>
                <a:off x="3209" y="1874"/>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1394"/>
              <p:cNvSpPr>
                <a:spLocks noChangeShapeType="1"/>
              </p:cNvSpPr>
              <p:nvPr/>
            </p:nvSpPr>
            <p:spPr bwMode="auto">
              <a:xfrm>
                <a:off x="3214" y="1881"/>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1395"/>
              <p:cNvSpPr>
                <a:spLocks noChangeShapeType="1"/>
              </p:cNvSpPr>
              <p:nvPr/>
            </p:nvSpPr>
            <p:spPr bwMode="auto">
              <a:xfrm>
                <a:off x="3218" y="1889"/>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1396"/>
              <p:cNvSpPr>
                <a:spLocks noChangeShapeType="1"/>
              </p:cNvSpPr>
              <p:nvPr/>
            </p:nvSpPr>
            <p:spPr bwMode="auto">
              <a:xfrm>
                <a:off x="3223" y="1897"/>
                <a:ext cx="1"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1397"/>
              <p:cNvSpPr>
                <a:spLocks noChangeShapeType="1"/>
              </p:cNvSpPr>
              <p:nvPr/>
            </p:nvSpPr>
            <p:spPr bwMode="auto">
              <a:xfrm>
                <a:off x="3227" y="1904"/>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1398"/>
              <p:cNvSpPr>
                <a:spLocks noChangeShapeType="1"/>
              </p:cNvSpPr>
              <p:nvPr/>
            </p:nvSpPr>
            <p:spPr bwMode="auto">
              <a:xfrm>
                <a:off x="3232" y="1912"/>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1399"/>
              <p:cNvSpPr>
                <a:spLocks noChangeShapeType="1"/>
              </p:cNvSpPr>
              <p:nvPr/>
            </p:nvSpPr>
            <p:spPr bwMode="auto">
              <a:xfrm>
                <a:off x="3236" y="1920"/>
                <a:ext cx="2" cy="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1400"/>
              <p:cNvSpPr>
                <a:spLocks noChangeShapeType="1"/>
              </p:cNvSpPr>
              <p:nvPr/>
            </p:nvSpPr>
            <p:spPr bwMode="auto">
              <a:xfrm>
                <a:off x="3241" y="1927"/>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1401"/>
              <p:cNvSpPr>
                <a:spLocks noChangeShapeType="1"/>
              </p:cNvSpPr>
              <p:nvPr/>
            </p:nvSpPr>
            <p:spPr bwMode="auto">
              <a:xfrm>
                <a:off x="3245" y="1935"/>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1402"/>
              <p:cNvSpPr>
                <a:spLocks noChangeShapeType="1"/>
              </p:cNvSpPr>
              <p:nvPr/>
            </p:nvSpPr>
            <p:spPr bwMode="auto">
              <a:xfrm>
                <a:off x="3250" y="1943"/>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1403"/>
              <p:cNvSpPr>
                <a:spLocks noChangeShapeType="1"/>
              </p:cNvSpPr>
              <p:nvPr/>
            </p:nvSpPr>
            <p:spPr bwMode="auto">
              <a:xfrm>
                <a:off x="3254" y="1950"/>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1404"/>
              <p:cNvSpPr>
                <a:spLocks noChangeShapeType="1"/>
              </p:cNvSpPr>
              <p:nvPr/>
            </p:nvSpPr>
            <p:spPr bwMode="auto">
              <a:xfrm>
                <a:off x="3259" y="1958"/>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1405"/>
              <p:cNvSpPr>
                <a:spLocks noChangeShapeType="1"/>
              </p:cNvSpPr>
              <p:nvPr/>
            </p:nvSpPr>
            <p:spPr bwMode="auto">
              <a:xfrm>
                <a:off x="3263" y="1966"/>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1406"/>
              <p:cNvSpPr>
                <a:spLocks noChangeShapeType="1"/>
              </p:cNvSpPr>
              <p:nvPr/>
            </p:nvSpPr>
            <p:spPr bwMode="auto">
              <a:xfrm>
                <a:off x="3268" y="1973"/>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1407"/>
              <p:cNvSpPr>
                <a:spLocks noChangeShapeType="1"/>
              </p:cNvSpPr>
              <p:nvPr/>
            </p:nvSpPr>
            <p:spPr bwMode="auto">
              <a:xfrm>
                <a:off x="3273" y="1981"/>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1408"/>
              <p:cNvSpPr>
                <a:spLocks noChangeShapeType="1"/>
              </p:cNvSpPr>
              <p:nvPr/>
            </p:nvSpPr>
            <p:spPr bwMode="auto">
              <a:xfrm>
                <a:off x="3277" y="1989"/>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1409"/>
              <p:cNvSpPr>
                <a:spLocks noChangeShapeType="1"/>
              </p:cNvSpPr>
              <p:nvPr/>
            </p:nvSpPr>
            <p:spPr bwMode="auto">
              <a:xfrm>
                <a:off x="3282" y="1996"/>
                <a:ext cx="1"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Line 1410"/>
              <p:cNvSpPr>
                <a:spLocks noChangeShapeType="1"/>
              </p:cNvSpPr>
              <p:nvPr/>
            </p:nvSpPr>
            <p:spPr bwMode="auto">
              <a:xfrm>
                <a:off x="3286" y="2004"/>
                <a:ext cx="2" cy="3"/>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0" name="Line 1412"/>
            <p:cNvSpPr>
              <a:spLocks noChangeShapeType="1"/>
            </p:cNvSpPr>
            <p:nvPr/>
          </p:nvSpPr>
          <p:spPr bwMode="auto">
            <a:xfrm>
              <a:off x="5224463" y="319405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413"/>
            <p:cNvSpPr>
              <a:spLocks noChangeShapeType="1"/>
            </p:cNvSpPr>
            <p:nvPr/>
          </p:nvSpPr>
          <p:spPr bwMode="auto">
            <a:xfrm>
              <a:off x="5230813" y="3206750"/>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414"/>
            <p:cNvSpPr>
              <a:spLocks noChangeShapeType="1"/>
            </p:cNvSpPr>
            <p:nvPr/>
          </p:nvSpPr>
          <p:spPr bwMode="auto">
            <a:xfrm>
              <a:off x="5238750" y="321786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415"/>
            <p:cNvSpPr>
              <a:spLocks noChangeShapeType="1"/>
            </p:cNvSpPr>
            <p:nvPr/>
          </p:nvSpPr>
          <p:spPr bwMode="auto">
            <a:xfrm>
              <a:off x="5245100" y="323056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416"/>
            <p:cNvSpPr>
              <a:spLocks noChangeShapeType="1"/>
            </p:cNvSpPr>
            <p:nvPr/>
          </p:nvSpPr>
          <p:spPr bwMode="auto">
            <a:xfrm>
              <a:off x="5253038" y="3243263"/>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417"/>
            <p:cNvSpPr>
              <a:spLocks noChangeShapeType="1"/>
            </p:cNvSpPr>
            <p:nvPr/>
          </p:nvSpPr>
          <p:spPr bwMode="auto">
            <a:xfrm>
              <a:off x="5259388" y="325437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418"/>
            <p:cNvSpPr>
              <a:spLocks noChangeShapeType="1"/>
            </p:cNvSpPr>
            <p:nvPr/>
          </p:nvSpPr>
          <p:spPr bwMode="auto">
            <a:xfrm>
              <a:off x="5267325" y="326707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419"/>
            <p:cNvSpPr>
              <a:spLocks noChangeShapeType="1"/>
            </p:cNvSpPr>
            <p:nvPr/>
          </p:nvSpPr>
          <p:spPr bwMode="auto">
            <a:xfrm>
              <a:off x="5273675" y="3279775"/>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1420"/>
            <p:cNvSpPr>
              <a:spLocks noChangeShapeType="1"/>
            </p:cNvSpPr>
            <p:nvPr/>
          </p:nvSpPr>
          <p:spPr bwMode="auto">
            <a:xfrm>
              <a:off x="5281613" y="329088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1421"/>
            <p:cNvSpPr>
              <a:spLocks noChangeShapeType="1"/>
            </p:cNvSpPr>
            <p:nvPr/>
          </p:nvSpPr>
          <p:spPr bwMode="auto">
            <a:xfrm>
              <a:off x="5287963" y="330358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1422"/>
            <p:cNvSpPr>
              <a:spLocks noChangeShapeType="1"/>
            </p:cNvSpPr>
            <p:nvPr/>
          </p:nvSpPr>
          <p:spPr bwMode="auto">
            <a:xfrm>
              <a:off x="5294313" y="3316288"/>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1423"/>
            <p:cNvSpPr>
              <a:spLocks noChangeShapeType="1"/>
            </p:cNvSpPr>
            <p:nvPr/>
          </p:nvSpPr>
          <p:spPr bwMode="auto">
            <a:xfrm>
              <a:off x="5302250" y="33274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1424"/>
            <p:cNvSpPr>
              <a:spLocks noChangeShapeType="1"/>
            </p:cNvSpPr>
            <p:nvPr/>
          </p:nvSpPr>
          <p:spPr bwMode="auto">
            <a:xfrm>
              <a:off x="5308600" y="3340100"/>
              <a:ext cx="4763"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1425"/>
            <p:cNvSpPr>
              <a:spLocks noChangeShapeType="1"/>
            </p:cNvSpPr>
            <p:nvPr/>
          </p:nvSpPr>
          <p:spPr bwMode="auto">
            <a:xfrm>
              <a:off x="5316538" y="3352800"/>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1426"/>
            <p:cNvSpPr>
              <a:spLocks noChangeShapeType="1"/>
            </p:cNvSpPr>
            <p:nvPr/>
          </p:nvSpPr>
          <p:spPr bwMode="auto">
            <a:xfrm>
              <a:off x="5324475" y="336391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1427"/>
            <p:cNvSpPr>
              <a:spLocks noChangeShapeType="1"/>
            </p:cNvSpPr>
            <p:nvPr/>
          </p:nvSpPr>
          <p:spPr bwMode="auto">
            <a:xfrm>
              <a:off x="5330825" y="337661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1428"/>
            <p:cNvSpPr>
              <a:spLocks noChangeShapeType="1"/>
            </p:cNvSpPr>
            <p:nvPr/>
          </p:nvSpPr>
          <p:spPr bwMode="auto">
            <a:xfrm>
              <a:off x="5338763" y="338931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429"/>
            <p:cNvSpPr>
              <a:spLocks noChangeShapeType="1"/>
            </p:cNvSpPr>
            <p:nvPr/>
          </p:nvSpPr>
          <p:spPr bwMode="auto">
            <a:xfrm>
              <a:off x="5346700" y="340042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430"/>
            <p:cNvSpPr>
              <a:spLocks noChangeShapeType="1"/>
            </p:cNvSpPr>
            <p:nvPr/>
          </p:nvSpPr>
          <p:spPr bwMode="auto">
            <a:xfrm>
              <a:off x="5353050" y="34131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1431"/>
            <p:cNvSpPr>
              <a:spLocks noChangeShapeType="1"/>
            </p:cNvSpPr>
            <p:nvPr/>
          </p:nvSpPr>
          <p:spPr bwMode="auto">
            <a:xfrm>
              <a:off x="5360988" y="342582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1432"/>
            <p:cNvSpPr>
              <a:spLocks noChangeShapeType="1"/>
            </p:cNvSpPr>
            <p:nvPr/>
          </p:nvSpPr>
          <p:spPr bwMode="auto">
            <a:xfrm>
              <a:off x="5367338" y="343693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1433"/>
            <p:cNvSpPr>
              <a:spLocks noChangeShapeType="1"/>
            </p:cNvSpPr>
            <p:nvPr/>
          </p:nvSpPr>
          <p:spPr bwMode="auto">
            <a:xfrm>
              <a:off x="5375275" y="344963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434"/>
            <p:cNvSpPr>
              <a:spLocks noChangeShapeType="1"/>
            </p:cNvSpPr>
            <p:nvPr/>
          </p:nvSpPr>
          <p:spPr bwMode="auto">
            <a:xfrm>
              <a:off x="5381625" y="346233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1435"/>
            <p:cNvSpPr>
              <a:spLocks noChangeShapeType="1"/>
            </p:cNvSpPr>
            <p:nvPr/>
          </p:nvSpPr>
          <p:spPr bwMode="auto">
            <a:xfrm>
              <a:off x="5389563" y="3475038"/>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436"/>
            <p:cNvSpPr>
              <a:spLocks noChangeShapeType="1"/>
            </p:cNvSpPr>
            <p:nvPr/>
          </p:nvSpPr>
          <p:spPr bwMode="auto">
            <a:xfrm>
              <a:off x="5395913" y="348615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1437"/>
            <p:cNvSpPr>
              <a:spLocks noChangeShapeType="1"/>
            </p:cNvSpPr>
            <p:nvPr/>
          </p:nvSpPr>
          <p:spPr bwMode="auto">
            <a:xfrm>
              <a:off x="5403850" y="349885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438"/>
            <p:cNvSpPr>
              <a:spLocks noChangeShapeType="1"/>
            </p:cNvSpPr>
            <p:nvPr/>
          </p:nvSpPr>
          <p:spPr bwMode="auto">
            <a:xfrm>
              <a:off x="5410200" y="3511550"/>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439"/>
            <p:cNvSpPr>
              <a:spLocks noChangeShapeType="1"/>
            </p:cNvSpPr>
            <p:nvPr/>
          </p:nvSpPr>
          <p:spPr bwMode="auto">
            <a:xfrm>
              <a:off x="5416550" y="352266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440"/>
            <p:cNvSpPr>
              <a:spLocks noChangeShapeType="1"/>
            </p:cNvSpPr>
            <p:nvPr/>
          </p:nvSpPr>
          <p:spPr bwMode="auto">
            <a:xfrm>
              <a:off x="5424488" y="353536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441"/>
            <p:cNvSpPr>
              <a:spLocks noChangeShapeType="1"/>
            </p:cNvSpPr>
            <p:nvPr/>
          </p:nvSpPr>
          <p:spPr bwMode="auto">
            <a:xfrm>
              <a:off x="5430838" y="3548063"/>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442"/>
            <p:cNvSpPr>
              <a:spLocks noChangeShapeType="1"/>
            </p:cNvSpPr>
            <p:nvPr/>
          </p:nvSpPr>
          <p:spPr bwMode="auto">
            <a:xfrm>
              <a:off x="5438775" y="355917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1443"/>
            <p:cNvSpPr>
              <a:spLocks noChangeShapeType="1"/>
            </p:cNvSpPr>
            <p:nvPr/>
          </p:nvSpPr>
          <p:spPr bwMode="auto">
            <a:xfrm>
              <a:off x="5445125" y="357187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1444"/>
            <p:cNvSpPr>
              <a:spLocks noChangeShapeType="1"/>
            </p:cNvSpPr>
            <p:nvPr/>
          </p:nvSpPr>
          <p:spPr bwMode="auto">
            <a:xfrm>
              <a:off x="5453063" y="3584575"/>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445"/>
            <p:cNvSpPr>
              <a:spLocks noChangeShapeType="1"/>
            </p:cNvSpPr>
            <p:nvPr/>
          </p:nvSpPr>
          <p:spPr bwMode="auto">
            <a:xfrm>
              <a:off x="5459413" y="3595688"/>
              <a:ext cx="4763"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1446"/>
            <p:cNvSpPr>
              <a:spLocks noChangeShapeType="1"/>
            </p:cNvSpPr>
            <p:nvPr/>
          </p:nvSpPr>
          <p:spPr bwMode="auto">
            <a:xfrm>
              <a:off x="5467350" y="360838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447"/>
            <p:cNvSpPr>
              <a:spLocks noChangeShapeType="1"/>
            </p:cNvSpPr>
            <p:nvPr/>
          </p:nvSpPr>
          <p:spPr bwMode="auto">
            <a:xfrm>
              <a:off x="5473700" y="3621088"/>
              <a:ext cx="4763"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448"/>
            <p:cNvSpPr>
              <a:spLocks noChangeShapeType="1"/>
            </p:cNvSpPr>
            <p:nvPr/>
          </p:nvSpPr>
          <p:spPr bwMode="auto">
            <a:xfrm>
              <a:off x="5481638" y="36322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449"/>
            <p:cNvSpPr>
              <a:spLocks noChangeShapeType="1"/>
            </p:cNvSpPr>
            <p:nvPr/>
          </p:nvSpPr>
          <p:spPr bwMode="auto">
            <a:xfrm>
              <a:off x="5489575" y="36449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1450"/>
            <p:cNvSpPr>
              <a:spLocks noChangeShapeType="1"/>
            </p:cNvSpPr>
            <p:nvPr/>
          </p:nvSpPr>
          <p:spPr bwMode="auto">
            <a:xfrm>
              <a:off x="5495925" y="36576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451"/>
            <p:cNvSpPr>
              <a:spLocks noChangeShapeType="1"/>
            </p:cNvSpPr>
            <p:nvPr/>
          </p:nvSpPr>
          <p:spPr bwMode="auto">
            <a:xfrm>
              <a:off x="5503863" y="366871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1452"/>
            <p:cNvSpPr>
              <a:spLocks noChangeShapeType="1"/>
            </p:cNvSpPr>
            <p:nvPr/>
          </p:nvSpPr>
          <p:spPr bwMode="auto">
            <a:xfrm>
              <a:off x="5511800" y="368141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453"/>
            <p:cNvSpPr>
              <a:spLocks noChangeShapeType="1"/>
            </p:cNvSpPr>
            <p:nvPr/>
          </p:nvSpPr>
          <p:spPr bwMode="auto">
            <a:xfrm>
              <a:off x="5518150" y="369411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1454"/>
            <p:cNvSpPr>
              <a:spLocks noChangeShapeType="1"/>
            </p:cNvSpPr>
            <p:nvPr/>
          </p:nvSpPr>
          <p:spPr bwMode="auto">
            <a:xfrm>
              <a:off x="5526088" y="370522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1455"/>
            <p:cNvSpPr>
              <a:spLocks noChangeShapeType="1"/>
            </p:cNvSpPr>
            <p:nvPr/>
          </p:nvSpPr>
          <p:spPr bwMode="auto">
            <a:xfrm>
              <a:off x="5532438" y="371792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1456"/>
            <p:cNvSpPr>
              <a:spLocks noChangeShapeType="1"/>
            </p:cNvSpPr>
            <p:nvPr/>
          </p:nvSpPr>
          <p:spPr bwMode="auto">
            <a:xfrm>
              <a:off x="5538788" y="37306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1457"/>
            <p:cNvSpPr>
              <a:spLocks noChangeShapeType="1"/>
            </p:cNvSpPr>
            <p:nvPr/>
          </p:nvSpPr>
          <p:spPr bwMode="auto">
            <a:xfrm>
              <a:off x="5546725" y="374173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1458"/>
            <p:cNvSpPr>
              <a:spLocks noChangeShapeType="1"/>
            </p:cNvSpPr>
            <p:nvPr/>
          </p:nvSpPr>
          <p:spPr bwMode="auto">
            <a:xfrm>
              <a:off x="5553075" y="375443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1459"/>
            <p:cNvSpPr>
              <a:spLocks noChangeShapeType="1"/>
            </p:cNvSpPr>
            <p:nvPr/>
          </p:nvSpPr>
          <p:spPr bwMode="auto">
            <a:xfrm>
              <a:off x="5561013" y="376713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1460"/>
            <p:cNvSpPr>
              <a:spLocks noChangeShapeType="1"/>
            </p:cNvSpPr>
            <p:nvPr/>
          </p:nvSpPr>
          <p:spPr bwMode="auto">
            <a:xfrm>
              <a:off x="5567363" y="3779838"/>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1461"/>
            <p:cNvSpPr>
              <a:spLocks noChangeShapeType="1"/>
            </p:cNvSpPr>
            <p:nvPr/>
          </p:nvSpPr>
          <p:spPr bwMode="auto">
            <a:xfrm>
              <a:off x="5575300" y="379095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1462"/>
            <p:cNvSpPr>
              <a:spLocks noChangeShapeType="1"/>
            </p:cNvSpPr>
            <p:nvPr/>
          </p:nvSpPr>
          <p:spPr bwMode="auto">
            <a:xfrm>
              <a:off x="5581650" y="380365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1463"/>
            <p:cNvSpPr>
              <a:spLocks noChangeShapeType="1"/>
            </p:cNvSpPr>
            <p:nvPr/>
          </p:nvSpPr>
          <p:spPr bwMode="auto">
            <a:xfrm>
              <a:off x="5589588" y="3816350"/>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1464"/>
            <p:cNvSpPr>
              <a:spLocks noChangeShapeType="1"/>
            </p:cNvSpPr>
            <p:nvPr/>
          </p:nvSpPr>
          <p:spPr bwMode="auto">
            <a:xfrm>
              <a:off x="5595938" y="382746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1465"/>
            <p:cNvSpPr>
              <a:spLocks noChangeShapeType="1"/>
            </p:cNvSpPr>
            <p:nvPr/>
          </p:nvSpPr>
          <p:spPr bwMode="auto">
            <a:xfrm>
              <a:off x="5603875" y="384016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1466"/>
            <p:cNvSpPr>
              <a:spLocks noChangeShapeType="1"/>
            </p:cNvSpPr>
            <p:nvPr/>
          </p:nvSpPr>
          <p:spPr bwMode="auto">
            <a:xfrm>
              <a:off x="5610225" y="3852863"/>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1467"/>
            <p:cNvSpPr>
              <a:spLocks noChangeShapeType="1"/>
            </p:cNvSpPr>
            <p:nvPr/>
          </p:nvSpPr>
          <p:spPr bwMode="auto">
            <a:xfrm>
              <a:off x="5618163" y="386397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1468"/>
            <p:cNvSpPr>
              <a:spLocks noChangeShapeType="1"/>
            </p:cNvSpPr>
            <p:nvPr/>
          </p:nvSpPr>
          <p:spPr bwMode="auto">
            <a:xfrm>
              <a:off x="5624513" y="387667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1469"/>
            <p:cNvSpPr>
              <a:spLocks noChangeShapeType="1"/>
            </p:cNvSpPr>
            <p:nvPr/>
          </p:nvSpPr>
          <p:spPr bwMode="auto">
            <a:xfrm>
              <a:off x="5632450" y="3889375"/>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1470"/>
            <p:cNvSpPr>
              <a:spLocks noChangeShapeType="1"/>
            </p:cNvSpPr>
            <p:nvPr/>
          </p:nvSpPr>
          <p:spPr bwMode="auto">
            <a:xfrm>
              <a:off x="5640388" y="390048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1471"/>
            <p:cNvSpPr>
              <a:spLocks noChangeShapeType="1"/>
            </p:cNvSpPr>
            <p:nvPr/>
          </p:nvSpPr>
          <p:spPr bwMode="auto">
            <a:xfrm>
              <a:off x="5646738" y="391318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1472"/>
            <p:cNvSpPr>
              <a:spLocks noChangeShapeType="1"/>
            </p:cNvSpPr>
            <p:nvPr/>
          </p:nvSpPr>
          <p:spPr bwMode="auto">
            <a:xfrm>
              <a:off x="5654675" y="3925888"/>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1473"/>
            <p:cNvSpPr>
              <a:spLocks noChangeShapeType="1"/>
            </p:cNvSpPr>
            <p:nvPr/>
          </p:nvSpPr>
          <p:spPr bwMode="auto">
            <a:xfrm>
              <a:off x="5661025" y="39370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1474"/>
            <p:cNvSpPr>
              <a:spLocks noChangeShapeType="1"/>
            </p:cNvSpPr>
            <p:nvPr/>
          </p:nvSpPr>
          <p:spPr bwMode="auto">
            <a:xfrm>
              <a:off x="5668963" y="394970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1475"/>
            <p:cNvSpPr>
              <a:spLocks noChangeShapeType="1"/>
            </p:cNvSpPr>
            <p:nvPr/>
          </p:nvSpPr>
          <p:spPr bwMode="auto">
            <a:xfrm>
              <a:off x="5675313" y="39624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1476"/>
            <p:cNvSpPr>
              <a:spLocks noChangeShapeType="1"/>
            </p:cNvSpPr>
            <p:nvPr/>
          </p:nvSpPr>
          <p:spPr bwMode="auto">
            <a:xfrm>
              <a:off x="5683250" y="397351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1477"/>
            <p:cNvSpPr>
              <a:spLocks noChangeShapeType="1"/>
            </p:cNvSpPr>
            <p:nvPr/>
          </p:nvSpPr>
          <p:spPr bwMode="auto">
            <a:xfrm>
              <a:off x="5689600" y="398621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1478"/>
            <p:cNvSpPr>
              <a:spLocks noChangeShapeType="1"/>
            </p:cNvSpPr>
            <p:nvPr/>
          </p:nvSpPr>
          <p:spPr bwMode="auto">
            <a:xfrm>
              <a:off x="5697538" y="399891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1479"/>
            <p:cNvSpPr>
              <a:spLocks noChangeShapeType="1"/>
            </p:cNvSpPr>
            <p:nvPr/>
          </p:nvSpPr>
          <p:spPr bwMode="auto">
            <a:xfrm>
              <a:off x="5703888" y="40100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1480"/>
            <p:cNvSpPr>
              <a:spLocks noChangeShapeType="1"/>
            </p:cNvSpPr>
            <p:nvPr/>
          </p:nvSpPr>
          <p:spPr bwMode="auto">
            <a:xfrm>
              <a:off x="5711825" y="402272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1481"/>
            <p:cNvSpPr>
              <a:spLocks noChangeShapeType="1"/>
            </p:cNvSpPr>
            <p:nvPr/>
          </p:nvSpPr>
          <p:spPr bwMode="auto">
            <a:xfrm>
              <a:off x="5718175" y="40354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1482"/>
            <p:cNvSpPr>
              <a:spLocks noChangeShapeType="1"/>
            </p:cNvSpPr>
            <p:nvPr/>
          </p:nvSpPr>
          <p:spPr bwMode="auto">
            <a:xfrm>
              <a:off x="5726113" y="404653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1483"/>
            <p:cNvSpPr>
              <a:spLocks noChangeShapeType="1"/>
            </p:cNvSpPr>
            <p:nvPr/>
          </p:nvSpPr>
          <p:spPr bwMode="auto">
            <a:xfrm>
              <a:off x="5732463" y="405923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1484"/>
            <p:cNvSpPr>
              <a:spLocks noChangeShapeType="1"/>
            </p:cNvSpPr>
            <p:nvPr/>
          </p:nvSpPr>
          <p:spPr bwMode="auto">
            <a:xfrm>
              <a:off x="5740400" y="407193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1485"/>
            <p:cNvSpPr>
              <a:spLocks noChangeShapeType="1"/>
            </p:cNvSpPr>
            <p:nvPr/>
          </p:nvSpPr>
          <p:spPr bwMode="auto">
            <a:xfrm>
              <a:off x="5746750" y="4084638"/>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1486"/>
            <p:cNvSpPr>
              <a:spLocks noChangeShapeType="1"/>
            </p:cNvSpPr>
            <p:nvPr/>
          </p:nvSpPr>
          <p:spPr bwMode="auto">
            <a:xfrm>
              <a:off x="5754688" y="409575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1487"/>
            <p:cNvSpPr>
              <a:spLocks noChangeShapeType="1"/>
            </p:cNvSpPr>
            <p:nvPr/>
          </p:nvSpPr>
          <p:spPr bwMode="auto">
            <a:xfrm>
              <a:off x="5761038" y="410845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1488"/>
            <p:cNvSpPr>
              <a:spLocks noChangeShapeType="1"/>
            </p:cNvSpPr>
            <p:nvPr/>
          </p:nvSpPr>
          <p:spPr bwMode="auto">
            <a:xfrm>
              <a:off x="5768975" y="4121150"/>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1489"/>
            <p:cNvSpPr>
              <a:spLocks noChangeShapeType="1"/>
            </p:cNvSpPr>
            <p:nvPr/>
          </p:nvSpPr>
          <p:spPr bwMode="auto">
            <a:xfrm>
              <a:off x="5775325" y="413226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1490"/>
            <p:cNvSpPr>
              <a:spLocks noChangeShapeType="1"/>
            </p:cNvSpPr>
            <p:nvPr/>
          </p:nvSpPr>
          <p:spPr bwMode="auto">
            <a:xfrm>
              <a:off x="5783263" y="414496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1491"/>
            <p:cNvSpPr>
              <a:spLocks noChangeShapeType="1"/>
            </p:cNvSpPr>
            <p:nvPr/>
          </p:nvSpPr>
          <p:spPr bwMode="auto">
            <a:xfrm>
              <a:off x="5789613" y="4157663"/>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1492"/>
            <p:cNvSpPr>
              <a:spLocks noChangeShapeType="1"/>
            </p:cNvSpPr>
            <p:nvPr/>
          </p:nvSpPr>
          <p:spPr bwMode="auto">
            <a:xfrm>
              <a:off x="5797550" y="416877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1493"/>
            <p:cNvSpPr>
              <a:spLocks noChangeShapeType="1"/>
            </p:cNvSpPr>
            <p:nvPr/>
          </p:nvSpPr>
          <p:spPr bwMode="auto">
            <a:xfrm>
              <a:off x="5805488" y="418147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1494"/>
            <p:cNvSpPr>
              <a:spLocks noChangeShapeType="1"/>
            </p:cNvSpPr>
            <p:nvPr/>
          </p:nvSpPr>
          <p:spPr bwMode="auto">
            <a:xfrm>
              <a:off x="5811838" y="4194175"/>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1495"/>
            <p:cNvSpPr>
              <a:spLocks noChangeShapeType="1"/>
            </p:cNvSpPr>
            <p:nvPr/>
          </p:nvSpPr>
          <p:spPr bwMode="auto">
            <a:xfrm>
              <a:off x="5819775" y="420528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1496"/>
            <p:cNvSpPr>
              <a:spLocks noChangeShapeType="1"/>
            </p:cNvSpPr>
            <p:nvPr/>
          </p:nvSpPr>
          <p:spPr bwMode="auto">
            <a:xfrm>
              <a:off x="5826125" y="421798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1497"/>
            <p:cNvSpPr>
              <a:spLocks noChangeShapeType="1"/>
            </p:cNvSpPr>
            <p:nvPr/>
          </p:nvSpPr>
          <p:spPr bwMode="auto">
            <a:xfrm>
              <a:off x="5834063" y="4230688"/>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1498"/>
            <p:cNvSpPr>
              <a:spLocks noChangeShapeType="1"/>
            </p:cNvSpPr>
            <p:nvPr/>
          </p:nvSpPr>
          <p:spPr bwMode="auto">
            <a:xfrm>
              <a:off x="5840413" y="42418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1499"/>
            <p:cNvSpPr>
              <a:spLocks noChangeShapeType="1"/>
            </p:cNvSpPr>
            <p:nvPr/>
          </p:nvSpPr>
          <p:spPr bwMode="auto">
            <a:xfrm>
              <a:off x="5848350" y="425450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1500"/>
            <p:cNvSpPr>
              <a:spLocks noChangeShapeType="1"/>
            </p:cNvSpPr>
            <p:nvPr/>
          </p:nvSpPr>
          <p:spPr bwMode="auto">
            <a:xfrm>
              <a:off x="5854700" y="42672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1501"/>
            <p:cNvSpPr>
              <a:spLocks noChangeShapeType="1"/>
            </p:cNvSpPr>
            <p:nvPr/>
          </p:nvSpPr>
          <p:spPr bwMode="auto">
            <a:xfrm>
              <a:off x="5862638" y="427831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1502"/>
            <p:cNvSpPr>
              <a:spLocks noChangeShapeType="1"/>
            </p:cNvSpPr>
            <p:nvPr/>
          </p:nvSpPr>
          <p:spPr bwMode="auto">
            <a:xfrm>
              <a:off x="5868988" y="429101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1503"/>
            <p:cNvSpPr>
              <a:spLocks noChangeShapeType="1"/>
            </p:cNvSpPr>
            <p:nvPr/>
          </p:nvSpPr>
          <p:spPr bwMode="auto">
            <a:xfrm>
              <a:off x="5876925" y="430371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1504"/>
            <p:cNvSpPr>
              <a:spLocks noChangeShapeType="1"/>
            </p:cNvSpPr>
            <p:nvPr/>
          </p:nvSpPr>
          <p:spPr bwMode="auto">
            <a:xfrm>
              <a:off x="5883275" y="431482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1505"/>
            <p:cNvSpPr>
              <a:spLocks noChangeShapeType="1"/>
            </p:cNvSpPr>
            <p:nvPr/>
          </p:nvSpPr>
          <p:spPr bwMode="auto">
            <a:xfrm>
              <a:off x="5891213" y="432752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1506"/>
            <p:cNvSpPr>
              <a:spLocks noChangeShapeType="1"/>
            </p:cNvSpPr>
            <p:nvPr/>
          </p:nvSpPr>
          <p:spPr bwMode="auto">
            <a:xfrm>
              <a:off x="5897563" y="43402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1507"/>
            <p:cNvSpPr>
              <a:spLocks noChangeShapeType="1"/>
            </p:cNvSpPr>
            <p:nvPr/>
          </p:nvSpPr>
          <p:spPr bwMode="auto">
            <a:xfrm>
              <a:off x="5903913" y="4352925"/>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1508"/>
            <p:cNvSpPr>
              <a:spLocks noChangeShapeType="1"/>
            </p:cNvSpPr>
            <p:nvPr/>
          </p:nvSpPr>
          <p:spPr bwMode="auto">
            <a:xfrm>
              <a:off x="5911850" y="436403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1509"/>
            <p:cNvSpPr>
              <a:spLocks noChangeShapeType="1"/>
            </p:cNvSpPr>
            <p:nvPr/>
          </p:nvSpPr>
          <p:spPr bwMode="auto">
            <a:xfrm>
              <a:off x="5918200" y="4376738"/>
              <a:ext cx="4763"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1510"/>
            <p:cNvSpPr>
              <a:spLocks noChangeShapeType="1"/>
            </p:cNvSpPr>
            <p:nvPr/>
          </p:nvSpPr>
          <p:spPr bwMode="auto">
            <a:xfrm>
              <a:off x="5926138" y="4389438"/>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1511"/>
            <p:cNvSpPr>
              <a:spLocks noChangeShapeType="1"/>
            </p:cNvSpPr>
            <p:nvPr/>
          </p:nvSpPr>
          <p:spPr bwMode="auto">
            <a:xfrm>
              <a:off x="5932488" y="4400550"/>
              <a:ext cx="4763"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1512"/>
            <p:cNvSpPr>
              <a:spLocks noChangeShapeType="1"/>
            </p:cNvSpPr>
            <p:nvPr/>
          </p:nvSpPr>
          <p:spPr bwMode="auto">
            <a:xfrm>
              <a:off x="5940425" y="441325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1513"/>
            <p:cNvSpPr>
              <a:spLocks noChangeShapeType="1"/>
            </p:cNvSpPr>
            <p:nvPr/>
          </p:nvSpPr>
          <p:spPr bwMode="auto">
            <a:xfrm>
              <a:off x="5948363" y="4425950"/>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1514"/>
            <p:cNvSpPr>
              <a:spLocks noChangeShapeType="1"/>
            </p:cNvSpPr>
            <p:nvPr/>
          </p:nvSpPr>
          <p:spPr bwMode="auto">
            <a:xfrm>
              <a:off x="5954713" y="443706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1515"/>
            <p:cNvSpPr>
              <a:spLocks noChangeShapeType="1"/>
            </p:cNvSpPr>
            <p:nvPr/>
          </p:nvSpPr>
          <p:spPr bwMode="auto">
            <a:xfrm>
              <a:off x="5962650" y="444976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1516"/>
            <p:cNvSpPr>
              <a:spLocks noChangeShapeType="1"/>
            </p:cNvSpPr>
            <p:nvPr/>
          </p:nvSpPr>
          <p:spPr bwMode="auto">
            <a:xfrm>
              <a:off x="5970588" y="4462463"/>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1517"/>
            <p:cNvSpPr>
              <a:spLocks noChangeShapeType="1"/>
            </p:cNvSpPr>
            <p:nvPr/>
          </p:nvSpPr>
          <p:spPr bwMode="auto">
            <a:xfrm>
              <a:off x="5976938" y="447357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1518"/>
            <p:cNvSpPr>
              <a:spLocks noChangeShapeType="1"/>
            </p:cNvSpPr>
            <p:nvPr/>
          </p:nvSpPr>
          <p:spPr bwMode="auto">
            <a:xfrm>
              <a:off x="5984875" y="448627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1519"/>
            <p:cNvSpPr>
              <a:spLocks noChangeShapeType="1"/>
            </p:cNvSpPr>
            <p:nvPr/>
          </p:nvSpPr>
          <p:spPr bwMode="auto">
            <a:xfrm>
              <a:off x="5991225" y="4498975"/>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1520"/>
            <p:cNvSpPr>
              <a:spLocks noChangeShapeType="1"/>
            </p:cNvSpPr>
            <p:nvPr/>
          </p:nvSpPr>
          <p:spPr bwMode="auto">
            <a:xfrm>
              <a:off x="5999163" y="451008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1521"/>
            <p:cNvSpPr>
              <a:spLocks noChangeShapeType="1"/>
            </p:cNvSpPr>
            <p:nvPr/>
          </p:nvSpPr>
          <p:spPr bwMode="auto">
            <a:xfrm>
              <a:off x="6005513" y="452278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1522"/>
            <p:cNvSpPr>
              <a:spLocks noChangeShapeType="1"/>
            </p:cNvSpPr>
            <p:nvPr/>
          </p:nvSpPr>
          <p:spPr bwMode="auto">
            <a:xfrm>
              <a:off x="6013450" y="453548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1523"/>
            <p:cNvSpPr>
              <a:spLocks noChangeShapeType="1"/>
            </p:cNvSpPr>
            <p:nvPr/>
          </p:nvSpPr>
          <p:spPr bwMode="auto">
            <a:xfrm>
              <a:off x="6019800" y="454660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1524"/>
            <p:cNvSpPr>
              <a:spLocks noChangeShapeType="1"/>
            </p:cNvSpPr>
            <p:nvPr/>
          </p:nvSpPr>
          <p:spPr bwMode="auto">
            <a:xfrm>
              <a:off x="6026150" y="45593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1525"/>
            <p:cNvSpPr>
              <a:spLocks noChangeShapeType="1"/>
            </p:cNvSpPr>
            <p:nvPr/>
          </p:nvSpPr>
          <p:spPr bwMode="auto">
            <a:xfrm>
              <a:off x="6034088" y="457200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1526"/>
            <p:cNvSpPr>
              <a:spLocks noChangeShapeType="1"/>
            </p:cNvSpPr>
            <p:nvPr/>
          </p:nvSpPr>
          <p:spPr bwMode="auto">
            <a:xfrm>
              <a:off x="6040438" y="458311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1527"/>
            <p:cNvSpPr>
              <a:spLocks noChangeShapeType="1"/>
            </p:cNvSpPr>
            <p:nvPr/>
          </p:nvSpPr>
          <p:spPr bwMode="auto">
            <a:xfrm>
              <a:off x="6048375" y="459581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1528"/>
            <p:cNvSpPr>
              <a:spLocks noChangeShapeType="1"/>
            </p:cNvSpPr>
            <p:nvPr/>
          </p:nvSpPr>
          <p:spPr bwMode="auto">
            <a:xfrm>
              <a:off x="6054725" y="460851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1529"/>
            <p:cNvSpPr>
              <a:spLocks noChangeShapeType="1"/>
            </p:cNvSpPr>
            <p:nvPr/>
          </p:nvSpPr>
          <p:spPr bwMode="auto">
            <a:xfrm>
              <a:off x="6062663" y="46196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1530"/>
            <p:cNvSpPr>
              <a:spLocks noChangeShapeType="1"/>
            </p:cNvSpPr>
            <p:nvPr/>
          </p:nvSpPr>
          <p:spPr bwMode="auto">
            <a:xfrm>
              <a:off x="6069013" y="46323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1531"/>
            <p:cNvSpPr>
              <a:spLocks noChangeShapeType="1"/>
            </p:cNvSpPr>
            <p:nvPr/>
          </p:nvSpPr>
          <p:spPr bwMode="auto">
            <a:xfrm>
              <a:off x="6076950" y="46450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1532"/>
            <p:cNvSpPr>
              <a:spLocks noChangeShapeType="1"/>
            </p:cNvSpPr>
            <p:nvPr/>
          </p:nvSpPr>
          <p:spPr bwMode="auto">
            <a:xfrm>
              <a:off x="6083300" y="4657725"/>
              <a:ext cx="4763"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1533"/>
            <p:cNvSpPr>
              <a:spLocks noChangeShapeType="1"/>
            </p:cNvSpPr>
            <p:nvPr/>
          </p:nvSpPr>
          <p:spPr bwMode="auto">
            <a:xfrm>
              <a:off x="6091238" y="466883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1534"/>
            <p:cNvSpPr>
              <a:spLocks noChangeShapeType="1"/>
            </p:cNvSpPr>
            <p:nvPr/>
          </p:nvSpPr>
          <p:spPr bwMode="auto">
            <a:xfrm>
              <a:off x="6099175" y="468153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1535"/>
            <p:cNvSpPr>
              <a:spLocks noChangeShapeType="1"/>
            </p:cNvSpPr>
            <p:nvPr/>
          </p:nvSpPr>
          <p:spPr bwMode="auto">
            <a:xfrm>
              <a:off x="6105525" y="4694238"/>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1536"/>
            <p:cNvSpPr>
              <a:spLocks noChangeShapeType="1"/>
            </p:cNvSpPr>
            <p:nvPr/>
          </p:nvSpPr>
          <p:spPr bwMode="auto">
            <a:xfrm>
              <a:off x="6113463" y="470535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1537"/>
            <p:cNvSpPr>
              <a:spLocks noChangeShapeType="1"/>
            </p:cNvSpPr>
            <p:nvPr/>
          </p:nvSpPr>
          <p:spPr bwMode="auto">
            <a:xfrm>
              <a:off x="6119813" y="471805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1538"/>
            <p:cNvSpPr>
              <a:spLocks noChangeShapeType="1"/>
            </p:cNvSpPr>
            <p:nvPr/>
          </p:nvSpPr>
          <p:spPr bwMode="auto">
            <a:xfrm>
              <a:off x="6127750" y="4730750"/>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1539"/>
            <p:cNvSpPr>
              <a:spLocks noChangeShapeType="1"/>
            </p:cNvSpPr>
            <p:nvPr/>
          </p:nvSpPr>
          <p:spPr bwMode="auto">
            <a:xfrm>
              <a:off x="6135688" y="474186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1540"/>
            <p:cNvSpPr>
              <a:spLocks noChangeShapeType="1"/>
            </p:cNvSpPr>
            <p:nvPr/>
          </p:nvSpPr>
          <p:spPr bwMode="auto">
            <a:xfrm>
              <a:off x="6142038" y="475456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1541"/>
            <p:cNvSpPr>
              <a:spLocks noChangeShapeType="1"/>
            </p:cNvSpPr>
            <p:nvPr/>
          </p:nvSpPr>
          <p:spPr bwMode="auto">
            <a:xfrm>
              <a:off x="6148388" y="4767263"/>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1542"/>
            <p:cNvSpPr>
              <a:spLocks noChangeShapeType="1"/>
            </p:cNvSpPr>
            <p:nvPr/>
          </p:nvSpPr>
          <p:spPr bwMode="auto">
            <a:xfrm>
              <a:off x="6156325" y="477837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1543"/>
            <p:cNvSpPr>
              <a:spLocks noChangeShapeType="1"/>
            </p:cNvSpPr>
            <p:nvPr/>
          </p:nvSpPr>
          <p:spPr bwMode="auto">
            <a:xfrm>
              <a:off x="6162675" y="479107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1544"/>
            <p:cNvSpPr>
              <a:spLocks noChangeShapeType="1"/>
            </p:cNvSpPr>
            <p:nvPr/>
          </p:nvSpPr>
          <p:spPr bwMode="auto">
            <a:xfrm>
              <a:off x="6170613" y="4803775"/>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1545"/>
            <p:cNvSpPr>
              <a:spLocks noChangeShapeType="1"/>
            </p:cNvSpPr>
            <p:nvPr/>
          </p:nvSpPr>
          <p:spPr bwMode="auto">
            <a:xfrm>
              <a:off x="6176963" y="481488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1546"/>
            <p:cNvSpPr>
              <a:spLocks noChangeShapeType="1"/>
            </p:cNvSpPr>
            <p:nvPr/>
          </p:nvSpPr>
          <p:spPr bwMode="auto">
            <a:xfrm>
              <a:off x="6184900" y="482758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1547"/>
            <p:cNvSpPr>
              <a:spLocks noChangeShapeType="1"/>
            </p:cNvSpPr>
            <p:nvPr/>
          </p:nvSpPr>
          <p:spPr bwMode="auto">
            <a:xfrm>
              <a:off x="6191250" y="484028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1548"/>
            <p:cNvSpPr>
              <a:spLocks noChangeShapeType="1"/>
            </p:cNvSpPr>
            <p:nvPr/>
          </p:nvSpPr>
          <p:spPr bwMode="auto">
            <a:xfrm>
              <a:off x="6199188" y="485140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1549"/>
            <p:cNvSpPr>
              <a:spLocks noChangeShapeType="1"/>
            </p:cNvSpPr>
            <p:nvPr/>
          </p:nvSpPr>
          <p:spPr bwMode="auto">
            <a:xfrm>
              <a:off x="6205538" y="48641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1550"/>
            <p:cNvSpPr>
              <a:spLocks noChangeShapeType="1"/>
            </p:cNvSpPr>
            <p:nvPr/>
          </p:nvSpPr>
          <p:spPr bwMode="auto">
            <a:xfrm>
              <a:off x="6213475" y="48768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1551"/>
            <p:cNvSpPr>
              <a:spLocks noChangeShapeType="1"/>
            </p:cNvSpPr>
            <p:nvPr/>
          </p:nvSpPr>
          <p:spPr bwMode="auto">
            <a:xfrm>
              <a:off x="6219825" y="488791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1552"/>
            <p:cNvSpPr>
              <a:spLocks noChangeShapeType="1"/>
            </p:cNvSpPr>
            <p:nvPr/>
          </p:nvSpPr>
          <p:spPr bwMode="auto">
            <a:xfrm>
              <a:off x="6227763" y="490061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1553"/>
            <p:cNvSpPr>
              <a:spLocks noChangeShapeType="1"/>
            </p:cNvSpPr>
            <p:nvPr/>
          </p:nvSpPr>
          <p:spPr bwMode="auto">
            <a:xfrm>
              <a:off x="6234113" y="491331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1554"/>
            <p:cNvSpPr>
              <a:spLocks noChangeShapeType="1"/>
            </p:cNvSpPr>
            <p:nvPr/>
          </p:nvSpPr>
          <p:spPr bwMode="auto">
            <a:xfrm>
              <a:off x="6242050" y="49244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1555"/>
            <p:cNvSpPr>
              <a:spLocks noChangeShapeType="1"/>
            </p:cNvSpPr>
            <p:nvPr/>
          </p:nvSpPr>
          <p:spPr bwMode="auto">
            <a:xfrm>
              <a:off x="6248400" y="49371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1556"/>
            <p:cNvSpPr>
              <a:spLocks noChangeShapeType="1"/>
            </p:cNvSpPr>
            <p:nvPr/>
          </p:nvSpPr>
          <p:spPr bwMode="auto">
            <a:xfrm>
              <a:off x="6256338" y="49498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1557"/>
            <p:cNvSpPr>
              <a:spLocks noChangeShapeType="1"/>
            </p:cNvSpPr>
            <p:nvPr/>
          </p:nvSpPr>
          <p:spPr bwMode="auto">
            <a:xfrm>
              <a:off x="6264275" y="4962525"/>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1558"/>
            <p:cNvSpPr>
              <a:spLocks noChangeShapeType="1"/>
            </p:cNvSpPr>
            <p:nvPr/>
          </p:nvSpPr>
          <p:spPr bwMode="auto">
            <a:xfrm>
              <a:off x="6270625" y="497363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1559"/>
            <p:cNvSpPr>
              <a:spLocks noChangeShapeType="1"/>
            </p:cNvSpPr>
            <p:nvPr/>
          </p:nvSpPr>
          <p:spPr bwMode="auto">
            <a:xfrm>
              <a:off x="6278563" y="498633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1560"/>
            <p:cNvSpPr>
              <a:spLocks noChangeShapeType="1"/>
            </p:cNvSpPr>
            <p:nvPr/>
          </p:nvSpPr>
          <p:spPr bwMode="auto">
            <a:xfrm>
              <a:off x="6284913" y="4999038"/>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1561"/>
            <p:cNvSpPr>
              <a:spLocks noChangeShapeType="1"/>
            </p:cNvSpPr>
            <p:nvPr/>
          </p:nvSpPr>
          <p:spPr bwMode="auto">
            <a:xfrm>
              <a:off x="6292850" y="501015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1562"/>
            <p:cNvSpPr>
              <a:spLocks noChangeShapeType="1"/>
            </p:cNvSpPr>
            <p:nvPr/>
          </p:nvSpPr>
          <p:spPr bwMode="auto">
            <a:xfrm>
              <a:off x="6299200" y="502285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1563"/>
            <p:cNvSpPr>
              <a:spLocks noChangeShapeType="1"/>
            </p:cNvSpPr>
            <p:nvPr/>
          </p:nvSpPr>
          <p:spPr bwMode="auto">
            <a:xfrm>
              <a:off x="6307138" y="5035550"/>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1564"/>
            <p:cNvSpPr>
              <a:spLocks noChangeShapeType="1"/>
            </p:cNvSpPr>
            <p:nvPr/>
          </p:nvSpPr>
          <p:spPr bwMode="auto">
            <a:xfrm>
              <a:off x="6313488" y="504666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1565"/>
            <p:cNvSpPr>
              <a:spLocks noChangeShapeType="1"/>
            </p:cNvSpPr>
            <p:nvPr/>
          </p:nvSpPr>
          <p:spPr bwMode="auto">
            <a:xfrm>
              <a:off x="6321425" y="505936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1566"/>
            <p:cNvSpPr>
              <a:spLocks noChangeShapeType="1"/>
            </p:cNvSpPr>
            <p:nvPr/>
          </p:nvSpPr>
          <p:spPr bwMode="auto">
            <a:xfrm>
              <a:off x="6327775" y="5072063"/>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1567"/>
            <p:cNvSpPr>
              <a:spLocks noChangeShapeType="1"/>
            </p:cNvSpPr>
            <p:nvPr/>
          </p:nvSpPr>
          <p:spPr bwMode="auto">
            <a:xfrm>
              <a:off x="6335713" y="508317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1568"/>
            <p:cNvSpPr>
              <a:spLocks noChangeShapeType="1"/>
            </p:cNvSpPr>
            <p:nvPr/>
          </p:nvSpPr>
          <p:spPr bwMode="auto">
            <a:xfrm>
              <a:off x="6342063" y="509587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1569"/>
            <p:cNvSpPr>
              <a:spLocks noChangeShapeType="1"/>
            </p:cNvSpPr>
            <p:nvPr/>
          </p:nvSpPr>
          <p:spPr bwMode="auto">
            <a:xfrm>
              <a:off x="6350000" y="5108575"/>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1570"/>
            <p:cNvSpPr>
              <a:spLocks noChangeShapeType="1"/>
            </p:cNvSpPr>
            <p:nvPr/>
          </p:nvSpPr>
          <p:spPr bwMode="auto">
            <a:xfrm>
              <a:off x="6356350" y="511968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1571"/>
            <p:cNvSpPr>
              <a:spLocks noChangeShapeType="1"/>
            </p:cNvSpPr>
            <p:nvPr/>
          </p:nvSpPr>
          <p:spPr bwMode="auto">
            <a:xfrm>
              <a:off x="6364288" y="513238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1572"/>
            <p:cNvSpPr>
              <a:spLocks noChangeShapeType="1"/>
            </p:cNvSpPr>
            <p:nvPr/>
          </p:nvSpPr>
          <p:spPr bwMode="auto">
            <a:xfrm>
              <a:off x="6370638" y="514508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1573"/>
            <p:cNvSpPr>
              <a:spLocks noChangeShapeType="1"/>
            </p:cNvSpPr>
            <p:nvPr/>
          </p:nvSpPr>
          <p:spPr bwMode="auto">
            <a:xfrm>
              <a:off x="6378575" y="51562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1574"/>
            <p:cNvSpPr>
              <a:spLocks noChangeShapeType="1"/>
            </p:cNvSpPr>
            <p:nvPr/>
          </p:nvSpPr>
          <p:spPr bwMode="auto">
            <a:xfrm>
              <a:off x="6384925" y="51689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1575"/>
            <p:cNvSpPr>
              <a:spLocks noChangeShapeType="1"/>
            </p:cNvSpPr>
            <p:nvPr/>
          </p:nvSpPr>
          <p:spPr bwMode="auto">
            <a:xfrm>
              <a:off x="6392863" y="5181600"/>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1576"/>
            <p:cNvSpPr>
              <a:spLocks noChangeShapeType="1"/>
            </p:cNvSpPr>
            <p:nvPr/>
          </p:nvSpPr>
          <p:spPr bwMode="auto">
            <a:xfrm>
              <a:off x="6399213" y="519271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1577"/>
            <p:cNvSpPr>
              <a:spLocks noChangeShapeType="1"/>
            </p:cNvSpPr>
            <p:nvPr/>
          </p:nvSpPr>
          <p:spPr bwMode="auto">
            <a:xfrm>
              <a:off x="6407150" y="520541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1578"/>
            <p:cNvSpPr>
              <a:spLocks noChangeShapeType="1"/>
            </p:cNvSpPr>
            <p:nvPr/>
          </p:nvSpPr>
          <p:spPr bwMode="auto">
            <a:xfrm>
              <a:off x="6413500" y="5218113"/>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1579"/>
            <p:cNvSpPr>
              <a:spLocks noChangeShapeType="1"/>
            </p:cNvSpPr>
            <p:nvPr/>
          </p:nvSpPr>
          <p:spPr bwMode="auto">
            <a:xfrm>
              <a:off x="6421438" y="52292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1580"/>
            <p:cNvSpPr>
              <a:spLocks noChangeShapeType="1"/>
            </p:cNvSpPr>
            <p:nvPr/>
          </p:nvSpPr>
          <p:spPr bwMode="auto">
            <a:xfrm>
              <a:off x="6429375" y="5241925"/>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1581"/>
            <p:cNvSpPr>
              <a:spLocks noChangeShapeType="1"/>
            </p:cNvSpPr>
            <p:nvPr/>
          </p:nvSpPr>
          <p:spPr bwMode="auto">
            <a:xfrm>
              <a:off x="6435725" y="525462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1582"/>
            <p:cNvSpPr>
              <a:spLocks noChangeShapeType="1"/>
            </p:cNvSpPr>
            <p:nvPr/>
          </p:nvSpPr>
          <p:spPr bwMode="auto">
            <a:xfrm>
              <a:off x="6443663" y="5267325"/>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1583"/>
            <p:cNvSpPr>
              <a:spLocks noChangeShapeType="1"/>
            </p:cNvSpPr>
            <p:nvPr/>
          </p:nvSpPr>
          <p:spPr bwMode="auto">
            <a:xfrm>
              <a:off x="6450013" y="5278438"/>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1584"/>
            <p:cNvSpPr>
              <a:spLocks noChangeShapeType="1"/>
            </p:cNvSpPr>
            <p:nvPr/>
          </p:nvSpPr>
          <p:spPr bwMode="auto">
            <a:xfrm>
              <a:off x="6457950" y="5291138"/>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1585"/>
            <p:cNvSpPr>
              <a:spLocks noChangeShapeType="1"/>
            </p:cNvSpPr>
            <p:nvPr/>
          </p:nvSpPr>
          <p:spPr bwMode="auto">
            <a:xfrm>
              <a:off x="6464300" y="5303838"/>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1586"/>
            <p:cNvSpPr>
              <a:spLocks noChangeShapeType="1"/>
            </p:cNvSpPr>
            <p:nvPr/>
          </p:nvSpPr>
          <p:spPr bwMode="auto">
            <a:xfrm>
              <a:off x="6472238" y="531495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1587"/>
            <p:cNvSpPr>
              <a:spLocks noChangeShapeType="1"/>
            </p:cNvSpPr>
            <p:nvPr/>
          </p:nvSpPr>
          <p:spPr bwMode="auto">
            <a:xfrm>
              <a:off x="6478588" y="5327650"/>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1588"/>
            <p:cNvSpPr>
              <a:spLocks noChangeShapeType="1"/>
            </p:cNvSpPr>
            <p:nvPr/>
          </p:nvSpPr>
          <p:spPr bwMode="auto">
            <a:xfrm>
              <a:off x="6486525" y="5340350"/>
              <a:ext cx="1588"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1589"/>
            <p:cNvSpPr>
              <a:spLocks noChangeShapeType="1"/>
            </p:cNvSpPr>
            <p:nvPr/>
          </p:nvSpPr>
          <p:spPr bwMode="auto">
            <a:xfrm>
              <a:off x="6492875" y="535146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1590"/>
            <p:cNvSpPr>
              <a:spLocks noChangeShapeType="1"/>
            </p:cNvSpPr>
            <p:nvPr/>
          </p:nvSpPr>
          <p:spPr bwMode="auto">
            <a:xfrm>
              <a:off x="6500813" y="5364163"/>
              <a:ext cx="1588"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1591"/>
            <p:cNvSpPr>
              <a:spLocks noChangeShapeType="1"/>
            </p:cNvSpPr>
            <p:nvPr/>
          </p:nvSpPr>
          <p:spPr bwMode="auto">
            <a:xfrm>
              <a:off x="6507163" y="5376863"/>
              <a:ext cx="3175" cy="3175"/>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1592"/>
            <p:cNvSpPr>
              <a:spLocks noChangeShapeType="1"/>
            </p:cNvSpPr>
            <p:nvPr/>
          </p:nvSpPr>
          <p:spPr bwMode="auto">
            <a:xfrm>
              <a:off x="6513513" y="5387975"/>
              <a:ext cx="3175" cy="4762"/>
            </a:xfrm>
            <a:prstGeom prst="line">
              <a:avLst/>
            </a:prstGeom>
            <a:noFill/>
            <a:ln w="4763">
              <a:solidFill>
                <a:srgbClr val="FF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 name="Rectangle 1"/>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
        <p:nvSpPr>
          <p:cNvPr id="1602" name="Text Box 5"/>
          <p:cNvSpPr txBox="1">
            <a:spLocks noChangeArrowheads="1"/>
          </p:cNvSpPr>
          <p:nvPr/>
        </p:nvSpPr>
        <p:spPr bwMode="auto">
          <a:xfrm>
            <a:off x="6911975" y="900114"/>
            <a:ext cx="5144205" cy="5416868"/>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de-DE" sz="1800" dirty="0"/>
              <a:t>With s near to s=1, the maximum value is near to </a:t>
            </a:r>
            <a:r>
              <a:rPr lang="en-GB" altLang="de-DE" sz="1800" dirty="0">
                <a:solidFill>
                  <a:srgbClr val="FF0000"/>
                </a:solidFill>
              </a:rPr>
              <a:t>q</a:t>
            </a:r>
            <a:r>
              <a:rPr lang="en-GB" altLang="de-DE" sz="1800" baseline="-25000" dirty="0">
                <a:solidFill>
                  <a:srgbClr val="FF0000"/>
                </a:solidFill>
              </a:rPr>
              <a:t>0</a:t>
            </a:r>
            <a:r>
              <a:rPr lang="en-GB" altLang="de-DE" sz="1800" dirty="0">
                <a:solidFill>
                  <a:srgbClr val="FF0000"/>
                </a:solidFill>
              </a:rPr>
              <a:t>(a) = 1</a:t>
            </a:r>
            <a:r>
              <a:rPr lang="en-GB" altLang="de-DE" sz="1800" dirty="0"/>
              <a:t>;</a:t>
            </a:r>
            <a:r>
              <a:rPr lang="en-GB" altLang="de-DE" sz="1800" dirty="0">
                <a:solidFill>
                  <a:schemeClr val="tx1">
                    <a:lumMod val="50000"/>
                    <a:lumOff val="50000"/>
                  </a:schemeClr>
                </a:solidFill>
              </a:rPr>
              <a:t> </a:t>
            </a:r>
            <a:r>
              <a:rPr lang="en-GB" altLang="de-DE" sz="1800" dirty="0"/>
              <a:t>and it actually is </a:t>
            </a:r>
            <a:r>
              <a:rPr lang="en-GB" altLang="de-DE" sz="1800" dirty="0" err="1"/>
              <a:t>Δq</a:t>
            </a:r>
            <a:r>
              <a:rPr lang="en-GB" altLang="de-DE" sz="1800" dirty="0"/>
              <a:t>(a</a:t>
            </a:r>
            <a:r>
              <a:rPr lang="en-GB" altLang="de-DE" sz="1800" dirty="0">
                <a:latin typeface="Arial" panose="020B0604020202020204" pitchFamily="34" charset="0"/>
                <a:cs typeface="Arial" panose="020B0604020202020204" pitchFamily="34" charset="0"/>
              </a:rPr>
              <a:t>) ≈ 1.0.</a:t>
            </a:r>
            <a:r>
              <a:rPr lang="en-GB" altLang="de-DE" sz="1800" dirty="0"/>
              <a:t> </a:t>
            </a:r>
            <a:br>
              <a:rPr lang="en-GB" altLang="de-DE" sz="1800" dirty="0"/>
            </a:br>
            <a:r>
              <a:rPr lang="en-GB" altLang="de-DE" sz="1800" dirty="0"/>
              <a:t>				</a:t>
            </a:r>
            <a:r>
              <a:rPr lang="en-GB" altLang="de-DE" sz="1800" dirty="0">
                <a:solidFill>
                  <a:srgbClr val="0000FF"/>
                </a:solidFill>
              </a:rPr>
              <a:t>..  </a:t>
            </a:r>
            <a:r>
              <a:rPr lang="en-GB" altLang="de-DE" sz="1800" dirty="0" err="1">
                <a:solidFill>
                  <a:srgbClr val="0000FF"/>
                </a:solidFill>
              </a:rPr>
              <a:t>woah</a:t>
            </a:r>
            <a:r>
              <a:rPr lang="en-GB" altLang="de-DE" sz="1800" dirty="0">
                <a:solidFill>
                  <a:srgbClr val="0000FF"/>
                </a:solidFill>
              </a:rPr>
              <a:t>!</a:t>
            </a:r>
          </a:p>
          <a:p>
            <a:pPr eaLnBrk="1" hangingPunct="1">
              <a:spcBef>
                <a:spcPct val="0"/>
              </a:spcBef>
              <a:buFontTx/>
              <a:buNone/>
            </a:pPr>
            <a:endParaRPr lang="en-GB" altLang="de-DE" sz="1800" dirty="0">
              <a:solidFill>
                <a:schemeClr val="tx1">
                  <a:lumMod val="50000"/>
                  <a:lumOff val="50000"/>
                </a:schemeClr>
              </a:solidFill>
            </a:endParaRPr>
          </a:p>
          <a:p>
            <a:pPr eaLnBrk="1" hangingPunct="1">
              <a:spcBef>
                <a:spcPct val="0"/>
              </a:spcBef>
              <a:buNone/>
            </a:pPr>
            <a:r>
              <a:rPr lang="en-GB" altLang="en-US" sz="1800" dirty="0">
                <a:solidFill>
                  <a:srgbClr val="202124"/>
                </a:solidFill>
                <a:latin typeface="inherit"/>
              </a:rPr>
              <a:t>¿</a:t>
            </a:r>
            <a:r>
              <a:rPr lang="en-GB" altLang="en-US" sz="1800" dirty="0" err="1">
                <a:solidFill>
                  <a:srgbClr val="202124"/>
                </a:solidFill>
                <a:latin typeface="inherit"/>
              </a:rPr>
              <a:t>Está</a:t>
            </a:r>
            <a:r>
              <a:rPr lang="en-GB" altLang="en-US" sz="1800" dirty="0">
                <a:solidFill>
                  <a:srgbClr val="202124"/>
                </a:solidFill>
                <a:latin typeface="inherit"/>
              </a:rPr>
              <a:t> </a:t>
            </a:r>
            <a:r>
              <a:rPr lang="en-GB" altLang="en-US" sz="1800" dirty="0" err="1">
                <a:solidFill>
                  <a:srgbClr val="202124"/>
                </a:solidFill>
                <a:latin typeface="inherit"/>
              </a:rPr>
              <a:t>claro</a:t>
            </a:r>
            <a:r>
              <a:rPr lang="en-GB" altLang="en-US" sz="1800" dirty="0">
                <a:solidFill>
                  <a:srgbClr val="202124"/>
                </a:solidFill>
                <a:latin typeface="inherit"/>
              </a:rPr>
              <a:t>?</a:t>
            </a:r>
            <a:r>
              <a:rPr lang="en-GB" altLang="en-US" sz="200" dirty="0">
                <a:latin typeface="Arial" panose="020B0604020202020204" pitchFamily="34" charset="0"/>
              </a:rPr>
              <a:t> </a:t>
            </a:r>
          </a:p>
          <a:p>
            <a:pPr eaLnBrk="1" hangingPunct="1">
              <a:spcBef>
                <a:spcPct val="0"/>
              </a:spcBef>
              <a:buNone/>
            </a:pPr>
            <a:endParaRPr lang="en-GB" altLang="en-US" sz="200" dirty="0">
              <a:latin typeface="Arial" panose="020B0604020202020204" pitchFamily="34" charset="0"/>
            </a:endParaRPr>
          </a:p>
          <a:p>
            <a:pPr eaLnBrk="1" hangingPunct="1">
              <a:spcBef>
                <a:spcPct val="0"/>
              </a:spcBef>
              <a:buNone/>
            </a:pPr>
            <a:endParaRPr lang="en-GB" altLang="en-US" sz="200" dirty="0">
              <a:latin typeface="Arial" panose="020B0604020202020204" pitchFamily="34" charset="0"/>
            </a:endParaRPr>
          </a:p>
          <a:p>
            <a:pPr eaLnBrk="1" hangingPunct="1">
              <a:spcBef>
                <a:spcPct val="0"/>
              </a:spcBef>
              <a:buNone/>
            </a:pPr>
            <a:endParaRPr lang="en-GB" altLang="en-US" sz="1800" dirty="0">
              <a:latin typeface="Arial" panose="020B0604020202020204" pitchFamily="34" charset="0"/>
            </a:endParaRPr>
          </a:p>
          <a:p>
            <a:pPr eaLnBrk="1" hangingPunct="1">
              <a:spcBef>
                <a:spcPct val="0"/>
              </a:spcBef>
              <a:buNone/>
            </a:pPr>
            <a:r>
              <a:rPr lang="en-GB" altLang="en-US" sz="1800" dirty="0">
                <a:latin typeface="Arial" panose="020B0604020202020204" pitchFamily="34" charset="0"/>
              </a:rPr>
              <a:t>Assume the unfavourable allele ‘a’ is frequent: </a:t>
            </a:r>
            <a:r>
              <a:rPr lang="en-GB" altLang="en-US" sz="1800" u="sng" dirty="0">
                <a:latin typeface="Arial" panose="020B0604020202020204" pitchFamily="34" charset="0"/>
              </a:rPr>
              <a:t>all</a:t>
            </a:r>
            <a:r>
              <a:rPr lang="en-GB" altLang="en-US" sz="1800" dirty="0">
                <a:latin typeface="Arial" panose="020B0604020202020204" pitchFamily="34" charset="0"/>
              </a:rPr>
              <a:t> N&gt;10 000 (anyway homozygous) individuals are ‘aa’ except one mutant which is ‘AA’. Now, </a:t>
            </a:r>
            <a:r>
              <a:rPr lang="en-GB" altLang="en-US" sz="1800" dirty="0">
                <a:solidFill>
                  <a:srgbClr val="0000FF"/>
                </a:solidFill>
                <a:latin typeface="Arial" panose="020B0604020202020204" pitchFamily="34" charset="0"/>
              </a:rPr>
              <a:t>at a sudden</a:t>
            </a:r>
            <a:r>
              <a:rPr lang="en-GB" altLang="en-US" sz="1800" dirty="0">
                <a:latin typeface="Arial" panose="020B0604020202020204" pitchFamily="34" charset="0"/>
              </a:rPr>
              <a:t>, a new deadly threat occurs, all ‘aa’ are condemned to stay without offspring. The ‘AA’ type alone has offspring, all future members of the population will trace back to that genotype. </a:t>
            </a:r>
          </a:p>
          <a:p>
            <a:pPr eaLnBrk="1" hangingPunct="1">
              <a:spcBef>
                <a:spcPct val="0"/>
              </a:spcBef>
              <a:buNone/>
            </a:pPr>
            <a:r>
              <a:rPr lang="en-GB" altLang="en-US" sz="1800" dirty="0">
                <a:latin typeface="Arial" panose="020B0604020202020204" pitchFamily="34" charset="0"/>
              </a:rPr>
              <a:t>Thus, q(a) jumps from &gt;99.99% down to 0% in just one generation </a:t>
            </a:r>
            <a:r>
              <a:rPr lang="en-GB" altLang="en-US" sz="1800" dirty="0">
                <a:solidFill>
                  <a:schemeClr val="tx1">
                    <a:lumMod val="50000"/>
                    <a:lumOff val="50000"/>
                  </a:schemeClr>
                </a:solidFill>
                <a:latin typeface="Arial" panose="020B0604020202020204" pitchFamily="34" charset="0"/>
              </a:rPr>
              <a:t>(yes </a:t>
            </a:r>
            <a:r>
              <a:rPr lang="en-GB" altLang="en-US" sz="1800" dirty="0" err="1">
                <a:solidFill>
                  <a:schemeClr val="tx1">
                    <a:lumMod val="50000"/>
                    <a:lumOff val="50000"/>
                  </a:schemeClr>
                </a:solidFill>
                <a:latin typeface="Arial" panose="020B0604020202020204" pitchFamily="34" charset="0"/>
              </a:rPr>
              <a:t>yes</a:t>
            </a:r>
            <a:r>
              <a:rPr lang="en-GB" altLang="en-US" sz="1800" dirty="0">
                <a:solidFill>
                  <a:schemeClr val="tx1">
                    <a:lumMod val="50000"/>
                    <a:lumOff val="50000"/>
                  </a:schemeClr>
                </a:solidFill>
                <a:latin typeface="Arial" panose="020B0604020202020204" pitchFamily="34" charset="0"/>
              </a:rPr>
              <a:t>, we ignore all trouble by inbreeding and whether the ‘AA’ was self-compatible at all and so on; and we politely overlook the fact that the rare ‘AA’ mutant was already homozygous yet still alone ...)</a:t>
            </a:r>
            <a:r>
              <a:rPr lang="en-GB" altLang="en-US" sz="1800" dirty="0">
                <a:latin typeface="Arial" panose="020B0604020202020204" pitchFamily="34" charset="0"/>
              </a:rPr>
              <a:t>.</a:t>
            </a:r>
            <a:endParaRPr lang="en-GB" altLang="de-DE" sz="1800" dirty="0"/>
          </a:p>
        </p:txBody>
      </p:sp>
      <p:sp>
        <p:nvSpPr>
          <p:cNvPr id="2" name="Textfeld 5"/>
          <p:cNvSpPr txBox="1"/>
          <p:nvPr/>
        </p:nvSpPr>
        <p:spPr>
          <a:xfrm>
            <a:off x="11409830" y="6365558"/>
            <a:ext cx="782172" cy="461665"/>
          </a:xfrm>
          <a:prstGeom prst="rect">
            <a:avLst/>
          </a:prstGeom>
          <a:noFill/>
        </p:spPr>
        <p:txBody>
          <a:bodyPr wrap="square" rtlCol="0">
            <a:spAutoFit/>
          </a:bodyPr>
          <a:lstStyle/>
          <a:p>
            <a:fld id="{5B255CE3-06F4-4E80-85AD-A0878CDD5C50}" type="slidenum">
              <a:rPr lang="en-US" sz="2400"/>
              <a:t>12</a:t>
            </a:fld>
            <a:endParaRPr lang="en-US" sz="2400" dirty="0"/>
          </a:p>
        </p:txBody>
      </p:sp>
      <p:sp>
        <p:nvSpPr>
          <p:cNvPr id="1603" name="Textfeld 5"/>
          <p:cNvSpPr txBox="1"/>
          <p:nvPr/>
        </p:nvSpPr>
        <p:spPr>
          <a:xfrm>
            <a:off x="11417300" y="6300000"/>
            <a:ext cx="6869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US" sz="2400">
                <a:latin typeface="Arial" panose="020B0604020202020204" pitchFamily="34" charset="0"/>
                <a:cs typeface="Arial" panose="020B0604020202020204" pitchFamily="34" charset="0"/>
              </a:rPr>
              <a:t>12</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402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feld 5"/>
          <p:cNvSpPr txBox="1"/>
          <p:nvPr/>
        </p:nvSpPr>
        <p:spPr>
          <a:xfrm>
            <a:off x="11409830" y="6365558"/>
            <a:ext cx="782172" cy="461665"/>
          </a:xfrm>
          <a:prstGeom prst="rect">
            <a:avLst/>
          </a:prstGeom>
          <a:noFill/>
        </p:spPr>
        <p:txBody>
          <a:bodyPr wrap="square" rtlCol="0">
            <a:spAutoFit/>
          </a:bodyPr>
          <a:lstStyle/>
          <a:p>
            <a:fld id="{5B255CE3-06F4-4E80-85AD-A0878CDD5C50}" type="slidenum">
              <a:rPr lang="en-US" sz="2400"/>
              <a:t>13</a:t>
            </a:fld>
            <a:endParaRPr lang="en-US" sz="2400" dirty="0"/>
          </a:p>
        </p:txBody>
      </p:sp>
      <p:grpSp>
        <p:nvGrpSpPr>
          <p:cNvPr id="13" name="Group 12"/>
          <p:cNvGrpSpPr/>
          <p:nvPr/>
        </p:nvGrpSpPr>
        <p:grpSpPr>
          <a:xfrm>
            <a:off x="0" y="360689"/>
            <a:ext cx="8108120" cy="6480000"/>
            <a:chOff x="0" y="360689"/>
            <a:chExt cx="8108120" cy="6480000"/>
          </a:xfrm>
        </p:grpSpPr>
        <p:pic>
          <p:nvPicPr>
            <p:cNvPr id="1603" name="Picture 5" descr="Selektion q0 deltaq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60689"/>
              <a:ext cx="8108120" cy="64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flipH="1" flipV="1">
              <a:off x="5314244" y="762000"/>
              <a:ext cx="2018456" cy="25587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4" name="Straight Connector 1603"/>
            <p:cNvCxnSpPr/>
            <p:nvPr/>
          </p:nvCxnSpPr>
          <p:spPr>
            <a:xfrm flipH="1" flipV="1">
              <a:off x="4313868" y="761271"/>
              <a:ext cx="3018832" cy="2559445"/>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602" name="Text Box 5"/>
          <p:cNvSpPr txBox="1">
            <a:spLocks noChangeArrowheads="1"/>
          </p:cNvSpPr>
          <p:nvPr/>
        </p:nvSpPr>
        <p:spPr bwMode="auto">
          <a:xfrm>
            <a:off x="7625833" y="527767"/>
            <a:ext cx="4530031" cy="5878532"/>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1800" dirty="0">
                <a:latin typeface="Arial" panose="020B0604020202020204" pitchFamily="34" charset="0"/>
              </a:rPr>
              <a:t>Here, </a:t>
            </a:r>
            <a:r>
              <a:rPr lang="en-GB" altLang="en-US" sz="1800" dirty="0">
                <a:solidFill>
                  <a:srgbClr val="0000FF"/>
                </a:solidFill>
                <a:latin typeface="Arial" panose="020B0604020202020204" pitchFamily="34" charset="0"/>
              </a:rPr>
              <a:t>in blue</a:t>
            </a:r>
            <a:r>
              <a:rPr lang="en-GB" altLang="en-US" sz="1800" dirty="0">
                <a:latin typeface="Arial" panose="020B0604020202020204" pitchFamily="34" charset="0"/>
              </a:rPr>
              <a:t>, we compare what we have seen before with the </a:t>
            </a:r>
            <a:r>
              <a:rPr lang="en-GB" altLang="en-US" sz="1800" u="sng" dirty="0">
                <a:latin typeface="Arial" panose="020B0604020202020204" pitchFamily="34" charset="0"/>
              </a:rPr>
              <a:t>third</a:t>
            </a:r>
            <a:r>
              <a:rPr lang="en-GB" altLang="en-US" sz="1800" dirty="0">
                <a:latin typeface="Arial" panose="020B0604020202020204" pitchFamily="34" charset="0"/>
              </a:rPr>
              <a:t> situation:</a:t>
            </a:r>
          </a:p>
          <a:p>
            <a:pPr eaLnBrk="1" hangingPunct="1">
              <a:spcBef>
                <a:spcPct val="0"/>
              </a:spcBef>
              <a:buFontTx/>
              <a:buNone/>
            </a:pPr>
            <a:r>
              <a:rPr lang="en-GB" altLang="en-US" sz="1800" dirty="0">
                <a:solidFill>
                  <a:srgbClr val="0000FF"/>
                </a:solidFill>
                <a:latin typeface="Arial" panose="020B0604020202020204" pitchFamily="34" charset="0"/>
              </a:rPr>
              <a:t>random mating </a:t>
            </a:r>
            <a:r>
              <a:rPr lang="en-GB" altLang="en-US" sz="1800" dirty="0">
                <a:latin typeface="Arial" panose="020B0604020202020204" pitchFamily="34" charset="0"/>
              </a:rPr>
              <a:t>and</a:t>
            </a:r>
            <a:r>
              <a:rPr lang="en-GB" altLang="en-US" sz="1800" dirty="0">
                <a:solidFill>
                  <a:srgbClr val="0000FF"/>
                </a:solidFill>
                <a:latin typeface="Arial" panose="020B0604020202020204" pitchFamily="34" charset="0"/>
              </a:rPr>
              <a:t> intermediate gene action</a:t>
            </a:r>
            <a:r>
              <a:rPr lang="en-GB" altLang="en-US" sz="1800" dirty="0">
                <a:latin typeface="Arial" panose="020B0604020202020204" pitchFamily="34" charset="0"/>
              </a:rPr>
              <a:t> (phenotype of Aa exactly in-between AA and aa). </a:t>
            </a:r>
          </a:p>
          <a:p>
            <a:pPr eaLnBrk="1" hangingPunct="1">
              <a:spcBef>
                <a:spcPct val="0"/>
              </a:spcBef>
              <a:buFontTx/>
              <a:buNone/>
            </a:pPr>
            <a:r>
              <a:rPr lang="en-GB" altLang="en-US" sz="1800" dirty="0">
                <a:latin typeface="Arial" panose="020B0604020202020204" pitchFamily="34" charset="0"/>
              </a:rPr>
              <a:t>From the diagram, you discover </a:t>
            </a:r>
            <a:r>
              <a:rPr lang="en-GB" altLang="en-US" sz="1800" dirty="0">
                <a:solidFill>
                  <a:srgbClr val="0000FF"/>
                </a:solidFill>
                <a:latin typeface="Arial" panose="020B0604020202020204" pitchFamily="34" charset="0"/>
              </a:rPr>
              <a:t>for this case </a:t>
            </a:r>
            <a:r>
              <a:rPr lang="en-GB" altLang="en-US" sz="1800" dirty="0">
                <a:latin typeface="Arial" panose="020B0604020202020204" pitchFamily="34" charset="0"/>
              </a:rPr>
              <a:t>(connect minima, extrapolate ...):</a:t>
            </a:r>
            <a:endParaRPr lang="en-GB" altLang="en-US" sz="800" dirty="0">
              <a:latin typeface="Arial" panose="020B0604020202020204" pitchFamily="34" charset="0"/>
            </a:endParaRPr>
          </a:p>
          <a:p>
            <a:pPr eaLnBrk="1" hangingPunct="1">
              <a:spcBef>
                <a:spcPct val="0"/>
              </a:spcBef>
              <a:buFontTx/>
              <a:buNone/>
            </a:pPr>
            <a:endParaRPr lang="en-GB" altLang="en-US" sz="800" dirty="0">
              <a:latin typeface="Arial" panose="020B0604020202020204" pitchFamily="34" charset="0"/>
            </a:endParaRPr>
          </a:p>
          <a:p>
            <a:pPr eaLnBrk="1" hangingPunct="1">
              <a:spcBef>
                <a:spcPct val="0"/>
              </a:spcBef>
              <a:buFontTx/>
              <a:buNone/>
            </a:pPr>
            <a:r>
              <a:rPr lang="en-GB" altLang="de-DE" sz="1800" dirty="0"/>
              <a:t>With very small s, maximum (negative) value of </a:t>
            </a:r>
            <a:r>
              <a:rPr lang="en-GB" altLang="de-DE" sz="1800" dirty="0" err="1"/>
              <a:t>Δq</a:t>
            </a:r>
            <a:r>
              <a:rPr lang="en-GB" altLang="de-DE" sz="1800" dirty="0"/>
              <a:t> occurs at </a:t>
            </a:r>
            <a:r>
              <a:rPr lang="en-GB" altLang="de-DE" sz="1800" dirty="0">
                <a:solidFill>
                  <a:srgbClr val="0000FF"/>
                </a:solidFill>
              </a:rPr>
              <a:t>q</a:t>
            </a:r>
            <a:r>
              <a:rPr lang="en-GB" altLang="de-DE" sz="1800" baseline="-25000" dirty="0">
                <a:solidFill>
                  <a:srgbClr val="0000FF"/>
                </a:solidFill>
              </a:rPr>
              <a:t>0</a:t>
            </a:r>
            <a:r>
              <a:rPr lang="en-GB" altLang="de-DE" sz="1800" dirty="0">
                <a:solidFill>
                  <a:srgbClr val="0000FF"/>
                </a:solidFill>
              </a:rPr>
              <a:t>(a) = </a:t>
            </a:r>
            <a:r>
              <a:rPr lang="en-GB" altLang="de-DE" sz="1800" b="1" dirty="0">
                <a:solidFill>
                  <a:srgbClr val="0000FF"/>
                </a:solidFill>
              </a:rPr>
              <a:t>½</a:t>
            </a:r>
            <a:r>
              <a:rPr lang="en-GB" altLang="de-DE" sz="1800" dirty="0"/>
              <a:t>. With s near to s=1, the maximum value is at </a:t>
            </a:r>
            <a:r>
              <a:rPr lang="en-GB" altLang="de-DE" sz="1800" dirty="0">
                <a:solidFill>
                  <a:srgbClr val="0000FF"/>
                </a:solidFill>
              </a:rPr>
              <a:t>q</a:t>
            </a:r>
            <a:r>
              <a:rPr lang="en-GB" altLang="de-DE" sz="1800" baseline="-25000" dirty="0">
                <a:solidFill>
                  <a:srgbClr val="0000FF"/>
                </a:solidFill>
              </a:rPr>
              <a:t>0</a:t>
            </a:r>
            <a:r>
              <a:rPr lang="en-GB" altLang="de-DE" sz="1800" dirty="0">
                <a:solidFill>
                  <a:srgbClr val="0000FF"/>
                </a:solidFill>
              </a:rPr>
              <a:t>(a) </a:t>
            </a:r>
            <a:r>
              <a:rPr lang="en-GB" altLang="de-DE" sz="1800" dirty="0">
                <a:latin typeface="Arial" panose="020B0604020202020204" pitchFamily="34" charset="0"/>
                <a:cs typeface="Arial" panose="020B0604020202020204" pitchFamily="34" charset="0"/>
              </a:rPr>
              <a:t>≈ </a:t>
            </a:r>
            <a:r>
              <a:rPr lang="en-GB" altLang="de-DE" sz="1800" dirty="0">
                <a:solidFill>
                  <a:srgbClr val="0000FF"/>
                </a:solidFill>
              </a:rPr>
              <a:t>1 </a:t>
            </a:r>
            <a:r>
              <a:rPr lang="en-GB" altLang="de-DE" sz="1800" dirty="0"/>
              <a:t>(both findings are as in the case of </a:t>
            </a:r>
            <a:r>
              <a:rPr lang="en-GB" altLang="de-DE" sz="1800" dirty="0" err="1">
                <a:solidFill>
                  <a:srgbClr val="FF0000"/>
                </a:solidFill>
              </a:rPr>
              <a:t>selfing</a:t>
            </a:r>
            <a:r>
              <a:rPr lang="en-GB" altLang="de-DE" sz="1800" dirty="0"/>
              <a:t>); yet the values </a:t>
            </a:r>
            <a:r>
              <a:rPr lang="en-GB" altLang="de-DE" sz="1800" dirty="0" err="1"/>
              <a:t>Δq</a:t>
            </a:r>
            <a:r>
              <a:rPr lang="en-GB" altLang="de-DE" sz="1800" dirty="0"/>
              <a:t>(a</a:t>
            </a:r>
            <a:r>
              <a:rPr lang="en-GB" altLang="de-DE" sz="1800" dirty="0">
                <a:latin typeface="Arial" panose="020B0604020202020204" pitchFamily="34" charset="0"/>
                <a:cs typeface="Arial" panose="020B0604020202020204" pitchFamily="34" charset="0"/>
              </a:rPr>
              <a:t>) differ from </a:t>
            </a:r>
            <a:r>
              <a:rPr lang="en-GB" altLang="de-DE" sz="1800" dirty="0">
                <a:solidFill>
                  <a:srgbClr val="FF0000"/>
                </a:solidFill>
                <a:latin typeface="Arial" panose="020B0604020202020204" pitchFamily="34" charset="0"/>
                <a:cs typeface="Arial" panose="020B0604020202020204" pitchFamily="34" charset="0"/>
              </a:rPr>
              <a:t>that</a:t>
            </a:r>
            <a:r>
              <a:rPr lang="en-GB" altLang="de-DE" sz="1800" dirty="0">
                <a:latin typeface="Arial" panose="020B0604020202020204" pitchFamily="34" charset="0"/>
                <a:cs typeface="Arial" panose="020B0604020202020204" pitchFamily="34" charset="0"/>
              </a:rPr>
              <a:t> case! With s=1 and at </a:t>
            </a:r>
            <a:r>
              <a:rPr lang="en-GB" altLang="de-DE" sz="1800" dirty="0">
                <a:solidFill>
                  <a:srgbClr val="0000FF"/>
                </a:solidFill>
              </a:rPr>
              <a:t>q</a:t>
            </a:r>
            <a:r>
              <a:rPr lang="en-GB" altLang="de-DE" sz="1800" baseline="-25000" dirty="0">
                <a:solidFill>
                  <a:srgbClr val="0000FF"/>
                </a:solidFill>
              </a:rPr>
              <a:t>0</a:t>
            </a:r>
            <a:r>
              <a:rPr lang="en-GB" altLang="de-DE" sz="1800" dirty="0">
                <a:solidFill>
                  <a:srgbClr val="0000FF"/>
                </a:solidFill>
              </a:rPr>
              <a:t>(a) </a:t>
            </a:r>
            <a:r>
              <a:rPr lang="en-GB" altLang="de-DE" sz="1800" dirty="0">
                <a:latin typeface="Arial" panose="020B0604020202020204" pitchFamily="34" charset="0"/>
                <a:cs typeface="Arial" panose="020B0604020202020204" pitchFamily="34" charset="0"/>
              </a:rPr>
              <a:t>≈ </a:t>
            </a:r>
            <a:r>
              <a:rPr lang="en-GB" altLang="de-DE" sz="1800" dirty="0">
                <a:solidFill>
                  <a:srgbClr val="0000FF"/>
                </a:solidFill>
              </a:rPr>
              <a:t>1,</a:t>
            </a:r>
            <a:r>
              <a:rPr lang="en-GB" altLang="de-DE" sz="1800" dirty="0"/>
              <a:t> </a:t>
            </a:r>
          </a:p>
          <a:p>
            <a:pPr eaLnBrk="1" hangingPunct="1">
              <a:spcBef>
                <a:spcPct val="0"/>
              </a:spcBef>
              <a:buFontTx/>
              <a:buNone/>
            </a:pPr>
            <a:r>
              <a:rPr lang="en-GB" altLang="de-DE" sz="1800" dirty="0">
                <a:solidFill>
                  <a:srgbClr val="0000FF"/>
                </a:solidFill>
                <a:sym typeface="Wingdings" panose="05000000000000000000" pitchFamily="2" charset="2"/>
              </a:rPr>
              <a:t></a:t>
            </a:r>
            <a:r>
              <a:rPr lang="en-GB" altLang="de-DE" sz="1800" dirty="0"/>
              <a:t> here</a:t>
            </a:r>
            <a:r>
              <a:rPr lang="en-GB" altLang="de-DE" sz="1800" dirty="0">
                <a:solidFill>
                  <a:srgbClr val="0000FF"/>
                </a:solidFill>
              </a:rPr>
              <a:t>  </a:t>
            </a:r>
            <a:r>
              <a:rPr lang="en-GB" altLang="de-DE" sz="1800" dirty="0" err="1"/>
              <a:t>Δq</a:t>
            </a:r>
            <a:r>
              <a:rPr lang="en-GB" altLang="de-DE" sz="1800" dirty="0"/>
              <a:t>(a</a:t>
            </a:r>
            <a:r>
              <a:rPr lang="en-GB" altLang="de-DE" sz="1800" dirty="0">
                <a:latin typeface="Arial" panose="020B0604020202020204" pitchFamily="34" charset="0"/>
                <a:cs typeface="Arial" panose="020B0604020202020204" pitchFamily="34" charset="0"/>
              </a:rPr>
              <a:t>) ≈ </a:t>
            </a:r>
            <a:r>
              <a:rPr lang="en-GB" altLang="de-DE" sz="1800" dirty="0"/>
              <a:t>-0.5.</a:t>
            </a:r>
            <a:endParaRPr lang="en-GB" altLang="de-DE" sz="800" dirty="0"/>
          </a:p>
          <a:p>
            <a:pPr eaLnBrk="1" hangingPunct="1">
              <a:spcBef>
                <a:spcPct val="0"/>
              </a:spcBef>
              <a:buFontTx/>
              <a:buNone/>
            </a:pPr>
            <a:endParaRPr lang="en-GB" altLang="de-DE" sz="800" dirty="0"/>
          </a:p>
          <a:p>
            <a:pPr eaLnBrk="1" hangingPunct="1">
              <a:spcBef>
                <a:spcPct val="0"/>
              </a:spcBef>
              <a:buFontTx/>
              <a:buNone/>
            </a:pPr>
            <a:r>
              <a:rPr lang="en-GB" altLang="de-DE" sz="1800" dirty="0"/>
              <a:t>If q(a)</a:t>
            </a:r>
            <a:r>
              <a:rPr lang="en-GB" altLang="de-DE" sz="1800" dirty="0">
                <a:latin typeface="Arial" panose="020B0604020202020204" pitchFamily="34" charset="0"/>
                <a:cs typeface="Arial" panose="020B0604020202020204" pitchFamily="34" charset="0"/>
              </a:rPr>
              <a:t> ≈ 1, then nearly all alleles ‘A’ occur in Aa heterozygotes, and with s=1, these are the only ones who will survive the ‘sudden deadly threat’, although with </a:t>
            </a:r>
            <a:r>
              <a:rPr lang="en-GB" altLang="de-DE" sz="1800" dirty="0" err="1">
                <a:latin typeface="Arial" panose="020B0604020202020204" pitchFamily="34" charset="0"/>
                <a:cs typeface="Arial" panose="020B0604020202020204" pitchFamily="34" charset="0"/>
              </a:rPr>
              <a:t>medi-ocre</a:t>
            </a:r>
            <a:r>
              <a:rPr lang="en-GB" altLang="de-DE" sz="1800" dirty="0">
                <a:latin typeface="Arial" panose="020B0604020202020204" pitchFamily="34" charset="0"/>
                <a:cs typeface="Arial" panose="020B0604020202020204" pitchFamily="34" charset="0"/>
              </a:rPr>
              <a:t> fitness. They contain A and a with p=q=0.5 frequencies. </a:t>
            </a:r>
            <a:r>
              <a:rPr lang="en-GB" altLang="de-DE" sz="1800" dirty="0">
                <a:solidFill>
                  <a:srgbClr val="0000FF"/>
                </a:solidFill>
                <a:latin typeface="Arial" panose="020B0604020202020204" pitchFamily="34" charset="0"/>
                <a:cs typeface="Arial" panose="020B0604020202020204" pitchFamily="34" charset="0"/>
              </a:rPr>
              <a:t>Voilà</a:t>
            </a:r>
            <a:r>
              <a:rPr lang="en-GB" altLang="de-DE" sz="1800" dirty="0">
                <a:latin typeface="Arial" panose="020B0604020202020204" pitchFamily="34" charset="0"/>
                <a:cs typeface="Arial" panose="020B0604020202020204" pitchFamily="34" charset="0"/>
              </a:rPr>
              <a:t>.</a:t>
            </a:r>
            <a:endParaRPr lang="en-GB" altLang="de-DE" sz="1800" dirty="0"/>
          </a:p>
        </p:txBody>
      </p:sp>
      <p:cxnSp>
        <p:nvCxnSpPr>
          <p:cNvPr id="1605" name="Straight Connector 1604"/>
          <p:cNvCxnSpPr/>
          <p:nvPr/>
        </p:nvCxnSpPr>
        <p:spPr>
          <a:xfrm flipH="1" flipV="1">
            <a:off x="4293909" y="763571"/>
            <a:ext cx="3054285" cy="51281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feld 326"/>
          <p:cNvSpPr txBox="1"/>
          <p:nvPr/>
        </p:nvSpPr>
        <p:spPr>
          <a:xfrm>
            <a:off x="2406" y="49361"/>
            <a:ext cx="12153458"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‘Where’ is </a:t>
            </a:r>
            <a:r>
              <a:rPr lang="el-GR" sz="2400" dirty="0">
                <a:latin typeface="Arial" panose="020B0604020202020204" pitchFamily="34" charset="0"/>
                <a:cs typeface="Arial" panose="020B0604020202020204" pitchFamily="34" charset="0"/>
              </a:rPr>
              <a:t>Δ</a:t>
            </a:r>
            <a:r>
              <a:rPr lang="de-DE" sz="2400" dirty="0">
                <a:latin typeface="Arial" panose="020B0604020202020204" pitchFamily="34" charset="0"/>
                <a:cs typeface="Arial" panose="020B0604020202020204" pitchFamily="34" charset="0"/>
              </a:rPr>
              <a:t>q </a:t>
            </a:r>
            <a:r>
              <a:rPr lang="de-DE" sz="2400" dirty="0" err="1">
                <a:latin typeface="Arial" panose="020B0604020202020204" pitchFamily="34" charset="0"/>
                <a:cs typeface="Arial" panose="020B0604020202020204" pitchFamily="34" charset="0"/>
              </a:rPr>
              <a:t>maximum</a:t>
            </a:r>
            <a:r>
              <a:rPr lang="de-DE" sz="2400" dirty="0">
                <a:latin typeface="Arial" panose="020B0604020202020204" pitchFamily="34" charset="0"/>
                <a:cs typeface="Arial" panose="020B0604020202020204" pitchFamily="34" charset="0"/>
              </a:rPr>
              <a:t>?   </a:t>
            </a:r>
            <a:r>
              <a:rPr lang="de-DE" sz="2400" dirty="0">
                <a:solidFill>
                  <a:srgbClr val="0000FF"/>
                </a:solidFill>
                <a:latin typeface="Arial" panose="020B0604020202020204" pitchFamily="34" charset="0"/>
                <a:cs typeface="Arial" panose="020B0604020202020204" pitchFamily="34" charset="0"/>
              </a:rPr>
              <a:t>Random </a:t>
            </a:r>
            <a:r>
              <a:rPr lang="de-DE" sz="2400" dirty="0" err="1">
                <a:solidFill>
                  <a:srgbClr val="0000FF"/>
                </a:solidFill>
                <a:latin typeface="Arial" panose="020B0604020202020204" pitchFamily="34" charset="0"/>
                <a:cs typeface="Arial" panose="020B0604020202020204" pitchFamily="34" charset="0"/>
              </a:rPr>
              <a:t>mating</a:t>
            </a:r>
            <a:r>
              <a:rPr lang="de-DE" sz="2400" dirty="0">
                <a:solidFill>
                  <a:srgbClr val="0000FF"/>
                </a:solidFill>
                <a:latin typeface="Arial" panose="020B0604020202020204" pitchFamily="34" charset="0"/>
                <a:cs typeface="Arial" panose="020B0604020202020204" pitchFamily="34" charset="0"/>
              </a:rPr>
              <a:t> </a:t>
            </a:r>
            <a:r>
              <a:rPr lang="de-DE" sz="2400" dirty="0" err="1">
                <a:solidFill>
                  <a:srgbClr val="0000FF"/>
                </a:solidFill>
                <a:latin typeface="Arial" panose="020B0604020202020204" pitchFamily="34" charset="0"/>
                <a:cs typeface="Arial" panose="020B0604020202020204" pitchFamily="34" charset="0"/>
              </a:rPr>
              <a:t>and</a:t>
            </a:r>
            <a:r>
              <a:rPr lang="de-DE" sz="2400" dirty="0">
                <a:solidFill>
                  <a:srgbClr val="0000FF"/>
                </a:solidFill>
                <a:latin typeface="Arial" panose="020B0604020202020204" pitchFamily="34" charset="0"/>
                <a:cs typeface="Arial" panose="020B0604020202020204" pitchFamily="34" charset="0"/>
              </a:rPr>
              <a:t> </a:t>
            </a:r>
            <a:r>
              <a:rPr lang="de-DE"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intermediate</a:t>
            </a:r>
            <a:r>
              <a:rPr lang="de-DE" sz="2400" dirty="0">
                <a:solidFill>
                  <a:srgbClr val="0000FF"/>
                </a:solidFill>
                <a:latin typeface="Arial" panose="020B0604020202020204" pitchFamily="34" charset="0"/>
                <a:cs typeface="Arial" panose="020B0604020202020204" pitchFamily="34" charset="0"/>
              </a:rPr>
              <a:t> </a:t>
            </a:r>
            <a:r>
              <a:rPr lang="de-DE" sz="2400" dirty="0" err="1">
                <a:solidFill>
                  <a:srgbClr val="0000FF"/>
                </a:solidFill>
                <a:latin typeface="Arial" panose="020B0604020202020204" pitchFamily="34" charset="0"/>
                <a:cs typeface="Arial" panose="020B0604020202020204" pitchFamily="34" charset="0"/>
              </a:rPr>
              <a:t>gene</a:t>
            </a:r>
            <a:r>
              <a:rPr lang="de-DE" sz="2400" dirty="0">
                <a:solidFill>
                  <a:srgbClr val="0000FF"/>
                </a:solidFill>
                <a:latin typeface="Arial" panose="020B0604020202020204" pitchFamily="34" charset="0"/>
                <a:cs typeface="Arial" panose="020B0604020202020204" pitchFamily="34" charset="0"/>
              </a:rPr>
              <a:t> </a:t>
            </a:r>
            <a:r>
              <a:rPr lang="de-DE" sz="2400" dirty="0" err="1">
                <a:solidFill>
                  <a:srgbClr val="0000FF"/>
                </a:solidFill>
                <a:latin typeface="Arial" panose="020B0604020202020204" pitchFamily="34" charset="0"/>
                <a:cs typeface="Arial" panose="020B0604020202020204" pitchFamily="34" charset="0"/>
              </a:rPr>
              <a:t>action</a:t>
            </a:r>
            <a:r>
              <a:rPr lang="de-DE" sz="2400" dirty="0">
                <a:solidFill>
                  <a:srgbClr val="0000FF"/>
                </a:solidFill>
                <a:latin typeface="Arial" panose="020B0604020202020204" pitchFamily="34" charset="0"/>
                <a:cs typeface="Arial" panose="020B0604020202020204" pitchFamily="34" charset="0"/>
              </a:rPr>
              <a:t>.</a:t>
            </a:r>
            <a:endParaRPr lang="en-GB" sz="2400" dirty="0">
              <a:solidFill>
                <a:srgbClr val="0000FF"/>
              </a:solidFill>
              <a:latin typeface="Arial" panose="020B0604020202020204" pitchFamily="34" charset="0"/>
              <a:cs typeface="Arial" panose="020B0604020202020204" pitchFamily="34" charset="0"/>
            </a:endParaRPr>
          </a:p>
        </p:txBody>
      </p:sp>
      <p:cxnSp>
        <p:nvCxnSpPr>
          <p:cNvPr id="1607" name="Straight Connector 1606"/>
          <p:cNvCxnSpPr/>
          <p:nvPr/>
        </p:nvCxnSpPr>
        <p:spPr>
          <a:xfrm flipH="1" flipV="1">
            <a:off x="4308049" y="772998"/>
            <a:ext cx="4714" cy="5099902"/>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1613" name="Group 1612"/>
          <p:cNvGrpSpPr/>
          <p:nvPr/>
        </p:nvGrpSpPr>
        <p:grpSpPr>
          <a:xfrm>
            <a:off x="7194224" y="761271"/>
            <a:ext cx="306372" cy="2559445"/>
            <a:chOff x="7194224" y="761271"/>
            <a:chExt cx="306372" cy="2559445"/>
          </a:xfrm>
        </p:grpSpPr>
        <p:sp>
          <p:nvSpPr>
            <p:cNvPr id="1610" name="Down Arrow 1609"/>
            <p:cNvSpPr/>
            <p:nvPr/>
          </p:nvSpPr>
          <p:spPr>
            <a:xfrm flipH="1">
              <a:off x="7200670" y="761271"/>
              <a:ext cx="298359" cy="2559445"/>
            </a:xfrm>
            <a:prstGeom prst="downArrow">
              <a:avLst>
                <a:gd name="adj1" fmla="val 50000"/>
                <a:gd name="adj2" fmla="val 125829"/>
              </a:avLst>
            </a:prstGeom>
            <a:solidFill>
              <a:srgbClr val="0000FF"/>
            </a:solidFill>
            <a:ln>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2" name="5-Point Star 1611"/>
            <p:cNvSpPr/>
            <p:nvPr/>
          </p:nvSpPr>
          <p:spPr>
            <a:xfrm>
              <a:off x="7194224" y="2518527"/>
              <a:ext cx="306372" cy="320511"/>
            </a:xfrm>
            <a:prstGeom prst="star5">
              <a:avLst/>
            </a:prstGeom>
            <a:solidFill>
              <a:srgbClr val="0000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369194" y="3139024"/>
            <a:ext cx="528034" cy="461665"/>
          </a:xfrm>
          <a:prstGeom prst="rect">
            <a:avLst/>
          </a:prstGeom>
          <a:noFill/>
        </p:spPr>
        <p:txBody>
          <a:bodyPr wrap="square" rtlCol="0">
            <a:spAutoFit/>
          </a:bodyPr>
          <a:lstStyle/>
          <a:p>
            <a:r>
              <a:rPr lang="en-GB" sz="2400" dirty="0">
                <a:solidFill>
                  <a:srgbClr val="0000FF"/>
                </a:solidFill>
                <a:sym typeface="Wingdings" panose="05000000000000000000" pitchFamily="2" charset="2"/>
              </a:rPr>
              <a:t></a:t>
            </a:r>
            <a:endParaRPr lang="en-GB" sz="2400" dirty="0">
              <a:solidFill>
                <a:srgbClr val="0000FF"/>
              </a:solidFill>
            </a:endParaRPr>
          </a:p>
        </p:txBody>
      </p:sp>
      <p:sp>
        <p:nvSpPr>
          <p:cNvPr id="6" name="TextBox 5"/>
          <p:cNvSpPr txBox="1"/>
          <p:nvPr/>
        </p:nvSpPr>
        <p:spPr>
          <a:xfrm>
            <a:off x="4061280" y="5918524"/>
            <a:ext cx="508000" cy="369332"/>
          </a:xfrm>
          <a:prstGeom prst="rect">
            <a:avLst/>
          </a:prstGeom>
          <a:noFill/>
        </p:spPr>
        <p:txBody>
          <a:bodyPr wrap="square" rtlCol="0">
            <a:spAutoFit/>
          </a:bodyPr>
          <a:lstStyle/>
          <a:p>
            <a:r>
              <a:rPr lang="de-DE" sz="1750" b="1" dirty="0">
                <a:solidFill>
                  <a:srgbClr val="0000FF"/>
                </a:solidFill>
                <a:latin typeface="Arial" panose="020B0604020202020204" pitchFamily="34" charset="0"/>
                <a:cs typeface="Arial" panose="020B0604020202020204" pitchFamily="34" charset="0"/>
              </a:rPr>
              <a:t>0.5</a:t>
            </a:r>
            <a:endParaRPr lang="en-GB" sz="1750" b="1" dirty="0">
              <a:solidFill>
                <a:srgbClr val="0000FF"/>
              </a:solidFill>
              <a:latin typeface="Arial" panose="020B0604020202020204" pitchFamily="34" charset="0"/>
              <a:cs typeface="Arial" panose="020B0604020202020204" pitchFamily="34" charset="0"/>
            </a:endParaRPr>
          </a:p>
        </p:txBody>
      </p:sp>
      <p:sp>
        <p:nvSpPr>
          <p:cNvPr id="17" name="TextBox 16"/>
          <p:cNvSpPr txBox="1"/>
          <p:nvPr/>
        </p:nvSpPr>
        <p:spPr>
          <a:xfrm>
            <a:off x="7083655" y="5922349"/>
            <a:ext cx="508000" cy="369332"/>
          </a:xfrm>
          <a:prstGeom prst="rect">
            <a:avLst/>
          </a:prstGeom>
          <a:noFill/>
        </p:spPr>
        <p:txBody>
          <a:bodyPr wrap="square" rtlCol="0">
            <a:spAutoFit/>
          </a:bodyPr>
          <a:lstStyle/>
          <a:p>
            <a:r>
              <a:rPr lang="de-DE" b="1" dirty="0">
                <a:solidFill>
                  <a:srgbClr val="0000FF"/>
                </a:solidFill>
                <a:latin typeface="Arial" panose="020B0604020202020204" pitchFamily="34" charset="0"/>
                <a:cs typeface="Arial" panose="020B0604020202020204" pitchFamily="34" charset="0"/>
              </a:rPr>
              <a:t>1.0</a:t>
            </a:r>
            <a:endParaRPr lang="en-GB" b="1" dirty="0">
              <a:solidFill>
                <a:srgbClr val="0000FF"/>
              </a:solidFill>
              <a:latin typeface="Arial" panose="020B0604020202020204" pitchFamily="34" charset="0"/>
              <a:cs typeface="Arial" panose="020B0604020202020204" pitchFamily="34" charset="0"/>
            </a:endParaRPr>
          </a:p>
        </p:txBody>
      </p:sp>
      <p:sp>
        <p:nvSpPr>
          <p:cNvPr id="18" name="Textfeld 5"/>
          <p:cNvSpPr txBox="1"/>
          <p:nvPr/>
        </p:nvSpPr>
        <p:spPr>
          <a:xfrm>
            <a:off x="11417300" y="6300000"/>
            <a:ext cx="6869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US" sz="2400">
                <a:latin typeface="Arial" panose="020B0604020202020204" pitchFamily="34" charset="0"/>
                <a:cs typeface="Arial" panose="020B0604020202020204" pitchFamily="34" charset="0"/>
              </a:rPr>
              <a:t>13</a:t>
            </a:fld>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2014847" y="6169642"/>
            <a:ext cx="582749" cy="553998"/>
          </a:xfrm>
          <a:prstGeom prst="rect">
            <a:avLst/>
          </a:prstGeom>
          <a:solidFill>
            <a:schemeClr val="bg1"/>
          </a:solidFill>
        </p:spPr>
        <p:txBody>
          <a:bodyPr wrap="square" rtlCol="0">
            <a:spAutoFit/>
          </a:bodyPr>
          <a:lstStyle/>
          <a:p>
            <a:r>
              <a:rPr lang="de-DE" sz="2200" dirty="0">
                <a:latin typeface="Arial" panose="020B0604020202020204" pitchFamily="34" charset="0"/>
                <a:cs typeface="Arial" panose="020B0604020202020204" pitchFamily="34" charset="0"/>
              </a:rPr>
              <a:t>q</a:t>
            </a:r>
            <a:r>
              <a:rPr lang="de-DE" sz="2200" baseline="-25000" dirty="0">
                <a:latin typeface="Arial" panose="020B0604020202020204" pitchFamily="34" charset="0"/>
                <a:cs typeface="Arial" panose="020B0604020202020204" pitchFamily="34" charset="0"/>
              </a:rPr>
              <a:t>0</a:t>
            </a:r>
            <a:r>
              <a:rPr lang="de-DE" sz="2200" dirty="0">
                <a:latin typeface="Arial" panose="020B0604020202020204" pitchFamily="34" charset="0"/>
                <a:cs typeface="Arial" panose="020B0604020202020204" pitchFamily="34" charset="0"/>
              </a:rPr>
              <a:t>,</a:t>
            </a:r>
            <a:endParaRPr lang="de-DE"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1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13"/>
                                        </p:tgtEl>
                                        <p:attrNameLst>
                                          <p:attrName>style.visibility</p:attrName>
                                        </p:attrNameLst>
                                      </p:cBhvr>
                                      <p:to>
                                        <p:strVal val="visible"/>
                                      </p:to>
                                    </p:set>
                                    <p:animEffect transition="in" filter="wipe(up)">
                                      <p:cBhvr>
                                        <p:cTn id="7" dur="1000"/>
                                        <p:tgtEl>
                                          <p:spTgt spid="1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0" y="36000"/>
            <a:ext cx="5885489" cy="432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227578" y="2441665"/>
            <a:ext cx="5876656" cy="432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2000" y="3622344"/>
            <a:ext cx="5885490" cy="3139321"/>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GB" u="sng" dirty="0">
                <a:latin typeface="Arial" panose="020B0604020202020204" pitchFamily="34" charset="0"/>
                <a:cs typeface="Arial" panose="020B0604020202020204" pitchFamily="34" charset="0"/>
              </a:rPr>
              <a:t>Maximize</a:t>
            </a:r>
            <a:r>
              <a:rPr lang="en-GB" dirty="0">
                <a:latin typeface="Arial" panose="020B0604020202020204" pitchFamily="34" charset="0"/>
                <a:cs typeface="Arial" panose="020B0604020202020204" pitchFamily="34" charset="0"/>
              </a:rPr>
              <a:t> the result of </a:t>
            </a:r>
            <a:r>
              <a:rPr lang="en-GB" dirty="0">
                <a:solidFill>
                  <a:srgbClr val="0000FF"/>
                </a:solidFill>
                <a:latin typeface="Arial" panose="020B0604020202020204" pitchFamily="34" charset="0"/>
                <a:cs typeface="Arial" panose="020B0604020202020204" pitchFamily="34" charset="0"/>
              </a:rPr>
              <a:t>one step of mass selection!</a:t>
            </a:r>
            <a:r>
              <a:rPr lang="en-GB" dirty="0">
                <a:latin typeface="Arial" panose="020B0604020202020204" pitchFamily="34" charset="0"/>
                <a:cs typeface="Arial" panose="020B0604020202020204" pitchFamily="34" charset="0"/>
              </a:rPr>
              <a:t> To do so, choose your crop species’ reproductive mode. Choose the trait to work with, according to predominant gene action. </a:t>
            </a:r>
            <a:r>
              <a:rPr lang="en-GB" dirty="0">
                <a:solidFill>
                  <a:srgbClr val="0000FF"/>
                </a:solidFill>
                <a:latin typeface="Arial" panose="020B0604020202020204" pitchFamily="34" charset="0"/>
                <a:cs typeface="Arial" panose="020B0604020202020204" pitchFamily="34" charset="0"/>
              </a:rPr>
              <a:t>What is your choice then?</a:t>
            </a:r>
            <a:r>
              <a:rPr lang="en-GB" dirty="0">
                <a:latin typeface="Arial" panose="020B0604020202020204" pitchFamily="34" charset="0"/>
                <a:cs typeface="Arial" panose="020B0604020202020204" pitchFamily="34" charset="0"/>
              </a:rPr>
              <a:t> Rather choose maize (outcrossing crop) or barley (</a:t>
            </a:r>
            <a:r>
              <a:rPr lang="en-GB" dirty="0" err="1">
                <a:latin typeface="Arial" panose="020B0604020202020204" pitchFamily="34" charset="0"/>
                <a:cs typeface="Arial" panose="020B0604020202020204" pitchFamily="34" charset="0"/>
              </a:rPr>
              <a:t>selfing</a:t>
            </a:r>
            <a:r>
              <a:rPr lang="en-GB" dirty="0">
                <a:latin typeface="Arial" panose="020B0604020202020204" pitchFamily="34" charset="0"/>
                <a:cs typeface="Arial" panose="020B0604020202020204" pitchFamily="34" charset="0"/>
              </a:rPr>
              <a:t>)? Rather choose grain yield (more dominant-recessive gene action) or protein digestibility (more intermediate gene action)? Rather favour a mono-  or a oligo-  or a poly-genic trait? What should be the typical allele frequency at the loci of such trait ... to allow </a:t>
            </a:r>
            <a:r>
              <a:rPr lang="en-GB" dirty="0">
                <a:solidFill>
                  <a:srgbClr val="0000FF"/>
                </a:solidFill>
                <a:latin typeface="Arial" panose="020B0604020202020204" pitchFamily="34" charset="0"/>
                <a:cs typeface="Arial" panose="020B0604020202020204" pitchFamily="34" charset="0"/>
              </a:rPr>
              <a:t>large</a:t>
            </a:r>
            <a:r>
              <a:rPr lang="en-GB" dirty="0">
                <a:latin typeface="Arial" panose="020B0604020202020204" pitchFamily="34" charset="0"/>
                <a:cs typeface="Arial" panose="020B0604020202020204" pitchFamily="34" charset="0"/>
              </a:rPr>
              <a:t> gain from </a:t>
            </a:r>
            <a:r>
              <a:rPr lang="en-GB" dirty="0">
                <a:solidFill>
                  <a:srgbClr val="0000FF"/>
                </a:solidFill>
                <a:latin typeface="Arial" panose="020B0604020202020204" pitchFamily="34" charset="0"/>
                <a:cs typeface="Arial" panose="020B0604020202020204" pitchFamily="34" charset="0"/>
              </a:rPr>
              <a:t>one step of mass selection</a:t>
            </a:r>
            <a:r>
              <a:rPr lang="en-GB" dirty="0">
                <a:latin typeface="Arial" panose="020B0604020202020204" pitchFamily="34" charset="0"/>
                <a:cs typeface="Arial" panose="020B0604020202020204" pitchFamily="34" charset="0"/>
              </a:rPr>
              <a:t>?</a:t>
            </a:r>
            <a:endParaRPr lang="de-DE" sz="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8496111" y="36000"/>
            <a:ext cx="3608123" cy="3054447"/>
          </a:xfrm>
          <a:prstGeom prst="rect">
            <a:avLst/>
          </a:prstGeom>
        </p:spPr>
      </p:pic>
      <p:sp>
        <p:nvSpPr>
          <p:cNvPr id="6" name="Textfeld 326"/>
          <p:cNvSpPr txBox="1"/>
          <p:nvPr/>
        </p:nvSpPr>
        <p:spPr>
          <a:xfrm>
            <a:off x="6712682" y="36000"/>
            <a:ext cx="1690927"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de-DE" sz="2400" dirty="0" err="1">
                <a:latin typeface="Arial" panose="020B0604020202020204" pitchFamily="34" charset="0"/>
                <a:cs typeface="Arial" panose="020B0604020202020204" pitchFamily="34" charset="0"/>
              </a:rPr>
              <a:t>Rehearsal</a:t>
            </a:r>
            <a:endParaRPr lang="en-GB" sz="2400" dirty="0">
              <a:latin typeface="Arial" panose="020B0604020202020204" pitchFamily="34" charset="0"/>
              <a:cs typeface="Arial" panose="020B0604020202020204" pitchFamily="34" charset="0"/>
            </a:endParaRPr>
          </a:p>
        </p:txBody>
      </p:sp>
      <p:sp>
        <p:nvSpPr>
          <p:cNvPr id="2" name="Textfeld 5"/>
          <p:cNvSpPr txBox="1"/>
          <p:nvPr/>
        </p:nvSpPr>
        <p:spPr>
          <a:xfrm>
            <a:off x="11409830" y="6365558"/>
            <a:ext cx="782172" cy="461665"/>
          </a:xfrm>
          <a:prstGeom prst="rect">
            <a:avLst/>
          </a:prstGeom>
          <a:noFill/>
        </p:spPr>
        <p:txBody>
          <a:bodyPr wrap="square" rtlCol="0">
            <a:spAutoFit/>
          </a:bodyPr>
          <a:lstStyle/>
          <a:p>
            <a:fld id="{5B255CE3-06F4-4E80-85AD-A0878CDD5C50}" type="slidenum">
              <a:rPr lang="en-US" sz="2400"/>
              <a:t>14</a:t>
            </a:fld>
            <a:endParaRPr lang="en-US" sz="2400" dirty="0"/>
          </a:p>
        </p:txBody>
      </p:sp>
      <p:sp>
        <p:nvSpPr>
          <p:cNvPr id="12" name="Textfeld 5"/>
          <p:cNvSpPr txBox="1"/>
          <p:nvPr/>
        </p:nvSpPr>
        <p:spPr>
          <a:xfrm>
            <a:off x="11417300" y="6300000"/>
            <a:ext cx="6869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US" sz="2400">
                <a:latin typeface="Arial" panose="020B0604020202020204" pitchFamily="34" charset="0"/>
                <a:cs typeface="Arial" panose="020B0604020202020204" pitchFamily="34" charset="0"/>
              </a:rPr>
              <a:t>14</a:t>
            </a:fld>
            <a:endParaRPr 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2A7D06-0113-4C2C-91A8-A4B59EECCCF0}"/>
              </a:ext>
            </a:extLst>
          </p:cNvPr>
          <p:cNvSpPr txBox="1"/>
          <p:nvPr/>
        </p:nvSpPr>
        <p:spPr>
          <a:xfrm>
            <a:off x="5637320" y="2188346"/>
            <a:ext cx="1136342" cy="36933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GB" dirty="0">
                <a:latin typeface="Arial" panose="020B0604020202020204" pitchFamily="34" charset="0"/>
                <a:cs typeface="Arial" panose="020B0604020202020204" pitchFamily="34" charset="0"/>
              </a:rPr>
              <a:t>© SY</a:t>
            </a:r>
          </a:p>
        </p:txBody>
      </p:sp>
    </p:spTree>
    <p:extLst>
      <p:ext uri="{BB962C8B-B14F-4D97-AF65-F5344CB8AC3E}">
        <p14:creationId xmlns:p14="http://schemas.microsoft.com/office/powerpoint/2010/main" val="234360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20997" y="581688"/>
            <a:ext cx="8273593" cy="4370427"/>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GB" u="sng" dirty="0">
                <a:latin typeface="Arial" panose="020B0604020202020204" pitchFamily="34" charset="0"/>
                <a:cs typeface="Arial" panose="020B0604020202020204" pitchFamily="34" charset="0"/>
              </a:rPr>
              <a:t>Maximize</a:t>
            </a:r>
            <a:r>
              <a:rPr lang="en-GB" dirty="0">
                <a:latin typeface="Arial" panose="020B0604020202020204" pitchFamily="34" charset="0"/>
                <a:cs typeface="Arial" panose="020B0604020202020204" pitchFamily="34" charset="0"/>
              </a:rPr>
              <a:t> the result of </a:t>
            </a:r>
            <a:r>
              <a:rPr lang="en-GB" dirty="0">
                <a:solidFill>
                  <a:srgbClr val="0000FF"/>
                </a:solidFill>
                <a:latin typeface="Arial" panose="020B0604020202020204" pitchFamily="34" charset="0"/>
                <a:cs typeface="Arial" panose="020B0604020202020204" pitchFamily="34" charset="0"/>
              </a:rPr>
              <a:t>one step of mass selection!</a:t>
            </a:r>
            <a:r>
              <a:rPr lang="en-GB" dirty="0">
                <a:latin typeface="Arial" panose="020B0604020202020204" pitchFamily="34" charset="0"/>
                <a:cs typeface="Arial" panose="020B0604020202020204" pitchFamily="34" charset="0"/>
              </a:rPr>
              <a:t> To do so, choose your crop species’ reproductive mode. Choose the trait to work with, according to predominant gene action. </a:t>
            </a:r>
            <a:r>
              <a:rPr lang="en-GB" dirty="0">
                <a:solidFill>
                  <a:srgbClr val="0000FF"/>
                </a:solidFill>
                <a:latin typeface="Arial" panose="020B0604020202020204" pitchFamily="34" charset="0"/>
                <a:cs typeface="Arial" panose="020B0604020202020204" pitchFamily="34" charset="0"/>
              </a:rPr>
              <a:t>What is your choice then?</a:t>
            </a:r>
            <a:r>
              <a:rPr lang="en-GB" dirty="0">
                <a:latin typeface="Arial" panose="020B0604020202020204" pitchFamily="34" charset="0"/>
                <a:cs typeface="Arial" panose="020B0604020202020204" pitchFamily="34" charset="0"/>
              </a:rPr>
              <a:t> Rather choose maize (outcrossing crop) or barley (</a:t>
            </a:r>
            <a:r>
              <a:rPr lang="en-GB" dirty="0" err="1">
                <a:latin typeface="Arial" panose="020B0604020202020204" pitchFamily="34" charset="0"/>
                <a:cs typeface="Arial" panose="020B0604020202020204" pitchFamily="34" charset="0"/>
              </a:rPr>
              <a:t>selfing</a:t>
            </a:r>
            <a:r>
              <a:rPr lang="en-GB" dirty="0">
                <a:latin typeface="Arial" panose="020B0604020202020204" pitchFamily="34" charset="0"/>
                <a:cs typeface="Arial" panose="020B0604020202020204" pitchFamily="34" charset="0"/>
              </a:rPr>
              <a:t>)? Rather choose grain yield (more dominant-recessive gene action) or protein digestibility (more intermediate gene action)? Rather favour a mono- or a oligo – or a polygenic trait? What should be the typical allele frequency at the loci of such trait ... to allow </a:t>
            </a:r>
            <a:r>
              <a:rPr lang="en-GB" dirty="0">
                <a:solidFill>
                  <a:srgbClr val="0000FF"/>
                </a:solidFill>
                <a:latin typeface="Arial" panose="020B0604020202020204" pitchFamily="34" charset="0"/>
                <a:cs typeface="Arial" panose="020B0604020202020204" pitchFamily="34" charset="0"/>
              </a:rPr>
              <a:t>large</a:t>
            </a:r>
            <a:r>
              <a:rPr lang="en-GB" dirty="0">
                <a:latin typeface="Arial" panose="020B0604020202020204" pitchFamily="34" charset="0"/>
                <a:cs typeface="Arial" panose="020B0604020202020204" pitchFamily="34" charset="0"/>
              </a:rPr>
              <a:t> gain from one step of selection?</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selection coefficient </a:t>
            </a:r>
            <a:r>
              <a:rPr lang="en-GB" dirty="0">
                <a:solidFill>
                  <a:srgbClr val="0000FF"/>
                </a:solidFill>
                <a:latin typeface="Arial" panose="020B0604020202020204" pitchFamily="34" charset="0"/>
                <a:cs typeface="Arial" panose="020B0604020202020204" pitchFamily="34" charset="0"/>
              </a:rPr>
              <a:t>s</a:t>
            </a:r>
            <a:r>
              <a:rPr lang="en-GB" dirty="0">
                <a:latin typeface="Arial" panose="020B0604020202020204" pitchFamily="34" charset="0"/>
                <a:cs typeface="Arial" panose="020B0604020202020204" pitchFamily="34" charset="0"/>
              </a:rPr>
              <a:t> should be </a:t>
            </a:r>
            <a:r>
              <a:rPr lang="en-GB" dirty="0">
                <a:solidFill>
                  <a:srgbClr val="0000FF"/>
                </a:solidFill>
                <a:latin typeface="Arial" panose="020B0604020202020204" pitchFamily="34" charset="0"/>
                <a:cs typeface="Arial" panose="020B0604020202020204" pitchFamily="34" charset="0"/>
              </a:rPr>
              <a:t>large</a:t>
            </a:r>
            <a:r>
              <a:rPr lang="en-GB" dirty="0">
                <a:latin typeface="Arial" panose="020B0604020202020204" pitchFamily="34" charset="0"/>
                <a:cs typeface="Arial" panose="020B0604020202020204" pitchFamily="34" charset="0"/>
              </a:rPr>
              <a:t>, this is more probably true in mono- or </a:t>
            </a:r>
            <a:r>
              <a:rPr lang="en-GB" dirty="0" err="1">
                <a:latin typeface="Arial" panose="020B0604020202020204" pitchFamily="34" charset="0"/>
                <a:cs typeface="Arial" panose="020B0604020202020204" pitchFamily="34" charset="0"/>
              </a:rPr>
              <a:t>oligogenic</a:t>
            </a:r>
            <a:r>
              <a:rPr lang="en-GB" dirty="0">
                <a:latin typeface="Arial" panose="020B0604020202020204" pitchFamily="34" charset="0"/>
                <a:cs typeface="Arial" panose="020B0604020202020204" pitchFamily="34" charset="0"/>
              </a:rPr>
              <a:t> traits than in polygenic traits.</a:t>
            </a:r>
          </a:p>
          <a:p>
            <a:r>
              <a:rPr lang="en-GB" dirty="0" err="1">
                <a:latin typeface="Arial" panose="020B0604020202020204" pitchFamily="34" charset="0"/>
                <a:cs typeface="Arial" panose="020B0604020202020204" pitchFamily="34" charset="0"/>
              </a:rPr>
              <a:t>Δq</a:t>
            </a:r>
            <a:r>
              <a:rPr lang="en-GB" dirty="0">
                <a:latin typeface="Arial" panose="020B0604020202020204" pitchFamily="34" charset="0"/>
                <a:cs typeface="Arial" panose="020B0604020202020204" pitchFamily="34" charset="0"/>
              </a:rPr>
              <a:t> should be large, this is more probable in self-fertilizing crops than in cross-fertilizing crops.</a:t>
            </a:r>
          </a:p>
          <a:p>
            <a:r>
              <a:rPr lang="en-GB" dirty="0" err="1">
                <a:latin typeface="Arial" panose="020B0604020202020204" pitchFamily="34" charset="0"/>
                <a:cs typeface="Arial" panose="020B0604020202020204" pitchFamily="34" charset="0"/>
              </a:rPr>
              <a:t>Δq</a:t>
            </a:r>
            <a:r>
              <a:rPr lang="en-GB" dirty="0">
                <a:latin typeface="Arial" panose="020B0604020202020204" pitchFamily="34" charset="0"/>
                <a:cs typeface="Arial" panose="020B0604020202020204" pitchFamily="34" charset="0"/>
              </a:rPr>
              <a:t> should be large. If ‚random-mating‘ and ‚a‘ is recessive, then </a:t>
            </a:r>
            <a:r>
              <a:rPr lang="en-GB" dirty="0" err="1">
                <a:latin typeface="Arial" panose="020B0604020202020204" pitchFamily="34" charset="0"/>
                <a:cs typeface="Arial" panose="020B0604020202020204" pitchFamily="34" charset="0"/>
              </a:rPr>
              <a:t>Δq</a:t>
            </a:r>
            <a:r>
              <a:rPr lang="en-GB" dirty="0">
                <a:latin typeface="Arial" panose="020B0604020202020204" pitchFamily="34" charset="0"/>
                <a:cs typeface="Arial" panose="020B0604020202020204" pitchFamily="34" charset="0"/>
              </a:rPr>
              <a:t> is larger at quite high frequencies of ‚a‘; whereas if ‚a‘ is intermediate, </a:t>
            </a:r>
            <a:r>
              <a:rPr lang="en-GB" dirty="0" err="1">
                <a:latin typeface="Arial" panose="020B0604020202020204" pitchFamily="34" charset="0"/>
                <a:cs typeface="Arial" panose="020B0604020202020204" pitchFamily="34" charset="0"/>
              </a:rPr>
              <a:t>Δq</a:t>
            </a:r>
            <a:r>
              <a:rPr lang="en-GB" dirty="0">
                <a:latin typeface="Arial" panose="020B0604020202020204" pitchFamily="34" charset="0"/>
                <a:cs typeface="Arial" panose="020B0604020202020204" pitchFamily="34" charset="0"/>
              </a:rPr>
              <a:t> will be larger at somewhat lower frequencies // </a:t>
            </a:r>
            <a:r>
              <a:rPr lang="en-GB" dirty="0">
                <a:solidFill>
                  <a:schemeClr val="tx1">
                    <a:lumMod val="50000"/>
                    <a:lumOff val="50000"/>
                  </a:schemeClr>
                </a:solidFill>
                <a:latin typeface="Arial" panose="020B0604020202020204" pitchFamily="34" charset="0"/>
                <a:cs typeface="Arial" panose="020B0604020202020204" pitchFamily="34" charset="0"/>
              </a:rPr>
              <a:t>even better if the ‚bad‘ allele was dominant ;-)   </a:t>
            </a:r>
          </a:p>
        </p:txBody>
      </p:sp>
      <p:pic>
        <p:nvPicPr>
          <p:cNvPr id="5" name="Picture 4"/>
          <p:cNvPicPr>
            <a:picLocks noChangeAspect="1"/>
          </p:cNvPicPr>
          <p:nvPr/>
        </p:nvPicPr>
        <p:blipFill>
          <a:blip r:embed="rId2"/>
          <a:stretch>
            <a:fillRect/>
          </a:stretch>
        </p:blipFill>
        <p:spPr>
          <a:xfrm>
            <a:off x="136885" y="581688"/>
            <a:ext cx="3402054" cy="2880000"/>
          </a:xfrm>
          <a:prstGeom prst="rect">
            <a:avLst/>
          </a:prstGeom>
          <a:effectLst>
            <a:outerShdw blurRad="50800" dist="38100" dir="2700000" algn="tl" rotWithShape="0">
              <a:prstClr val="black">
                <a:alpha val="40000"/>
              </a:prstClr>
            </a:outerShdw>
          </a:effectLst>
        </p:spPr>
      </p:pic>
      <p:sp>
        <p:nvSpPr>
          <p:cNvPr id="6" name="Textfeld 326"/>
          <p:cNvSpPr txBox="1"/>
          <p:nvPr/>
        </p:nvSpPr>
        <p:spPr>
          <a:xfrm>
            <a:off x="2406" y="49361"/>
            <a:ext cx="12153458"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de-DE" sz="2400" dirty="0" err="1">
                <a:latin typeface="Arial" panose="020B0604020202020204" pitchFamily="34" charset="0"/>
                <a:cs typeface="Arial" panose="020B0604020202020204" pitchFamily="34" charset="0"/>
              </a:rPr>
              <a:t>Sum</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up</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rehearsal</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of</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what</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we</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have</a:t>
            </a:r>
            <a:r>
              <a:rPr lang="de-DE" sz="2400" dirty="0">
                <a:latin typeface="Arial" panose="020B0604020202020204" pitchFamily="34" charset="0"/>
                <a:cs typeface="Arial" panose="020B0604020202020204" pitchFamily="34" charset="0"/>
              </a:rPr>
              <a:t> </a:t>
            </a:r>
            <a:r>
              <a:rPr lang="de-DE" sz="2400" dirty="0" err="1">
                <a:latin typeface="Arial" panose="020B0604020202020204" pitchFamily="34" charset="0"/>
                <a:cs typeface="Arial" panose="020B0604020202020204" pitchFamily="34" charset="0"/>
              </a:rPr>
              <a:t>seen</a:t>
            </a:r>
            <a:r>
              <a:rPr lang="de-DE"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sp>
        <p:nvSpPr>
          <p:cNvPr id="12" name="TextBox 11"/>
          <p:cNvSpPr txBox="1"/>
          <p:nvPr/>
        </p:nvSpPr>
        <p:spPr>
          <a:xfrm>
            <a:off x="3820997" y="5322299"/>
            <a:ext cx="8273593" cy="1200329"/>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defPPr>
              <a:defRPr lang="en-US"/>
            </a:defPPr>
            <a:lvl1pPr>
              <a:defRPr>
                <a:latin typeface="Arial" panose="020B0604020202020204" pitchFamily="34" charset="0"/>
                <a:cs typeface="Arial" panose="020B0604020202020204" pitchFamily="34" charset="0"/>
              </a:defRPr>
            </a:lvl1pPr>
          </a:lstStyle>
          <a:p>
            <a:r>
              <a:rPr lang="en-GB" dirty="0"/>
              <a:t>If </a:t>
            </a:r>
            <a:r>
              <a:rPr lang="en-GB" dirty="0">
                <a:solidFill>
                  <a:srgbClr val="0000FF"/>
                </a:solidFill>
              </a:rPr>
              <a:t>s</a:t>
            </a:r>
            <a:r>
              <a:rPr lang="en-GB" dirty="0"/>
              <a:t> per locus is very </a:t>
            </a:r>
            <a:r>
              <a:rPr lang="en-GB" dirty="0">
                <a:solidFill>
                  <a:srgbClr val="0000FF"/>
                </a:solidFill>
              </a:rPr>
              <a:t>small</a:t>
            </a:r>
            <a:r>
              <a:rPr lang="en-GB" dirty="0"/>
              <a:t>, and if we have random mating and dominance of good alleles: Then allele frequencies of the unfavourable alleles should be at p=⅔. If gene action is intermediate (random mating) or if we have anyway self-fertilization, then allele frequency of ‚a‘ should be p=½.</a:t>
            </a:r>
          </a:p>
        </p:txBody>
      </p:sp>
      <p:sp>
        <p:nvSpPr>
          <p:cNvPr id="2" name="Textfeld 5"/>
          <p:cNvSpPr txBox="1"/>
          <p:nvPr/>
        </p:nvSpPr>
        <p:spPr>
          <a:xfrm>
            <a:off x="11409830" y="6365558"/>
            <a:ext cx="782172" cy="461665"/>
          </a:xfrm>
          <a:prstGeom prst="rect">
            <a:avLst/>
          </a:prstGeom>
          <a:noFill/>
        </p:spPr>
        <p:txBody>
          <a:bodyPr wrap="square" rtlCol="0">
            <a:spAutoFit/>
          </a:bodyPr>
          <a:lstStyle/>
          <a:p>
            <a:fld id="{5B255CE3-06F4-4E80-85AD-A0878CDD5C50}" type="slidenum">
              <a:rPr lang="en-US" sz="2400"/>
              <a:t>15</a:t>
            </a:fld>
            <a:endParaRPr lang="en-US" sz="2400" dirty="0"/>
          </a:p>
        </p:txBody>
      </p:sp>
      <p:sp>
        <p:nvSpPr>
          <p:cNvPr id="13" name="Textfeld 5"/>
          <p:cNvSpPr txBox="1"/>
          <p:nvPr/>
        </p:nvSpPr>
        <p:spPr>
          <a:xfrm>
            <a:off x="11417300" y="6300000"/>
            <a:ext cx="6869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US" sz="2400">
                <a:latin typeface="Arial" panose="020B0604020202020204" pitchFamily="34" charset="0"/>
                <a:cs typeface="Arial" panose="020B0604020202020204" pitchFamily="34" charset="0"/>
              </a:rPr>
              <a:t>15</a:t>
            </a:fld>
            <a:endParaRPr lang="en-US" sz="2400" dirty="0">
              <a:latin typeface="Arial" panose="020B0604020202020204" pitchFamily="34" charset="0"/>
              <a:cs typeface="Arial" panose="020B0604020202020204" pitchFamily="34" charset="0"/>
            </a:endParaRPr>
          </a:p>
        </p:txBody>
      </p: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83273" y="3979571"/>
            <a:ext cx="3459412" cy="254305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2501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5"/>
          <p:cNvSpPr txBox="1"/>
          <p:nvPr/>
        </p:nvSpPr>
        <p:spPr>
          <a:xfrm>
            <a:off x="11409830" y="6365558"/>
            <a:ext cx="782172" cy="461665"/>
          </a:xfrm>
          <a:prstGeom prst="rect">
            <a:avLst/>
          </a:prstGeom>
          <a:noFill/>
        </p:spPr>
        <p:txBody>
          <a:bodyPr wrap="square" rtlCol="0">
            <a:spAutoFit/>
          </a:bodyPr>
          <a:lstStyle/>
          <a:p>
            <a:fld id="{5B255CE3-06F4-4E80-85AD-A0878CDD5C50}" type="slidenum">
              <a:rPr lang="en-US" sz="2400"/>
              <a:t>16</a:t>
            </a:fld>
            <a:endParaRPr lang="en-US" sz="2400" dirty="0"/>
          </a:p>
        </p:txBody>
      </p:sp>
      <p:sp>
        <p:nvSpPr>
          <p:cNvPr id="6" name="Textfeld 5"/>
          <p:cNvSpPr txBox="1"/>
          <p:nvPr/>
        </p:nvSpPr>
        <p:spPr>
          <a:xfrm>
            <a:off x="11417300" y="6300000"/>
            <a:ext cx="6869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US" sz="2400">
                <a:latin typeface="Arial" panose="020B0604020202020204" pitchFamily="34" charset="0"/>
                <a:cs typeface="Arial" panose="020B0604020202020204" pitchFamily="34" charset="0"/>
              </a:rPr>
              <a:t>16</a:t>
            </a:fld>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0" y="101359"/>
            <a:ext cx="12130816"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defPPr>
              <a:defRPr lang="de-DE"/>
            </a:defPPr>
            <a:lvl1pPr>
              <a:defRPr>
                <a:latin typeface="Arial" panose="020B0604020202020204" pitchFamily="34" charset="0"/>
                <a:cs typeface="Arial" panose="020B0604020202020204" pitchFamily="34" charset="0"/>
              </a:defRPr>
            </a:lvl1pPr>
          </a:lstStyle>
          <a:p>
            <a:r>
              <a:rPr lang="en-US" dirty="0"/>
              <a:t>From here you may go to UNPLAB-PopGen_Ch-8[</a:t>
            </a:r>
            <a:r>
              <a:rPr lang="en-US" dirty="0" err="1"/>
              <a:t>Equil</a:t>
            </a:r>
            <a:r>
              <a:rPr lang="en-US" dirty="0"/>
              <a:t>]</a:t>
            </a:r>
          </a:p>
        </p:txBody>
      </p:sp>
      <p:sp>
        <p:nvSpPr>
          <p:cNvPr id="3" name="TextBox 2">
            <a:extLst>
              <a:ext uri="{FF2B5EF4-FFF2-40B4-BE49-F238E27FC236}">
                <a16:creationId xmlns:a16="http://schemas.microsoft.com/office/drawing/2014/main" id="{CDA04B31-F896-4151-B892-5B4911FC2FD6}"/>
              </a:ext>
            </a:extLst>
          </p:cNvPr>
          <p:cNvSpPr txBox="1"/>
          <p:nvPr/>
        </p:nvSpPr>
        <p:spPr>
          <a:xfrm>
            <a:off x="79899" y="1171852"/>
            <a:ext cx="12024336" cy="203132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dirty="0">
                <a:latin typeface="Arial" panose="020B0604020202020204" pitchFamily="34" charset="0"/>
                <a:cs typeface="Arial" panose="020B0604020202020204" pitchFamily="34" charset="0"/>
              </a:rPr>
              <a:t>What is changed if we do not exert Selection pressure on one locus that participates in the ‘making’ of a quantitative trait and we (or nature) select based on the trait expression ... </a:t>
            </a:r>
          </a:p>
          <a:p>
            <a:r>
              <a:rPr lang="en-US" dirty="0">
                <a:latin typeface="Arial" panose="020B0604020202020204" pitchFamily="34" charset="0"/>
                <a:cs typeface="Arial" panose="020B0604020202020204" pitchFamily="34" charset="0"/>
              </a:rPr>
              <a:t>but we exert direct Selection pressure on that locus and its alleles ... because we </a:t>
            </a:r>
            <a:r>
              <a:rPr lang="en-US" dirty="0">
                <a:solidFill>
                  <a:srgbClr val="0000FF"/>
                </a:solidFill>
                <a:latin typeface="Arial" panose="020B0604020202020204" pitchFamily="34" charset="0"/>
                <a:cs typeface="Arial" panose="020B0604020202020204" pitchFamily="34" charset="0"/>
              </a:rPr>
              <a:t>know</a:t>
            </a:r>
            <a:r>
              <a:rPr lang="en-US" dirty="0">
                <a:latin typeface="Arial" panose="020B0604020202020204" pitchFamily="34" charset="0"/>
                <a:cs typeface="Arial" panose="020B0604020202020204" pitchFamily="34" charset="0"/>
              </a:rPr>
              <a:t> the DNA sequence of these </a:t>
            </a:r>
            <a:r>
              <a:rPr lang="en-US" dirty="0">
                <a:solidFill>
                  <a:srgbClr val="0000FF"/>
                </a:solidFill>
                <a:latin typeface="Arial" panose="020B0604020202020204" pitchFamily="34" charset="0"/>
                <a:cs typeface="Arial" panose="020B0604020202020204" pitchFamily="34" charset="0"/>
              </a:rPr>
              <a:t>alleles</a:t>
            </a:r>
            <a:r>
              <a:rPr lang="en-US" dirty="0">
                <a:latin typeface="Arial" panose="020B0604020202020204" pitchFamily="34" charset="0"/>
                <a:cs typeface="Arial" panose="020B0604020202020204" pitchFamily="34" charset="0"/>
              </a:rPr>
              <a:t> and we can get DNA data of all our candidates? The current default marker type, SNP, is codominant. There is no issue any more with “recessive allele can not be detected in heterozygous genotype”. Will, in this case, the difference in </a:t>
            </a:r>
            <a:r>
              <a:rPr lang="en-US" dirty="0" err="1">
                <a:latin typeface="Arial" panose="020B0604020202020204" pitchFamily="34" charset="0"/>
                <a:cs typeface="Arial" panose="020B0604020202020204" pitchFamily="34" charset="0"/>
              </a:rPr>
              <a:t>Δq</a:t>
            </a:r>
            <a:r>
              <a:rPr lang="en-US" dirty="0">
                <a:latin typeface="Arial" panose="020B0604020202020204" pitchFamily="34" charset="0"/>
                <a:cs typeface="Arial" panose="020B0604020202020204" pitchFamily="34" charset="0"/>
              </a:rPr>
              <a:t> between ‚Random Mating‘ and ‚Self-fertilization‘ vanish?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Think for yourself about it. What you discover yourself is much better-understood and brings more fun.</a:t>
            </a:r>
          </a:p>
        </p:txBody>
      </p:sp>
      <p:pic>
        <p:nvPicPr>
          <p:cNvPr id="5" name="Picture 4">
            <a:extLst>
              <a:ext uri="{FF2B5EF4-FFF2-40B4-BE49-F238E27FC236}">
                <a16:creationId xmlns:a16="http://schemas.microsoft.com/office/drawing/2014/main" id="{CD7F3637-4E4E-4829-9FB1-B4FEF09476E7}"/>
              </a:ext>
            </a:extLst>
          </p:cNvPr>
          <p:cNvPicPr>
            <a:picLocks noChangeAspect="1"/>
          </p:cNvPicPr>
          <p:nvPr/>
        </p:nvPicPr>
        <p:blipFill>
          <a:blip r:embed="rId2"/>
          <a:stretch>
            <a:fillRect/>
          </a:stretch>
        </p:blipFill>
        <p:spPr>
          <a:xfrm>
            <a:off x="87765" y="3553465"/>
            <a:ext cx="4804764" cy="3203176"/>
          </a:xfrm>
          <a:prstGeom prst="rect">
            <a:avLst/>
          </a:prstGeom>
          <a:effectLst>
            <a:outerShdw blurRad="50800" dist="38100" dir="2700000" algn="tl" rotWithShape="0">
              <a:prstClr val="black">
                <a:alpha val="40000"/>
              </a:prstClr>
            </a:outerShdw>
          </a:effectLst>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91CEB6E-5332-4BF2-A623-A099823AA2BF}"/>
                  </a:ext>
                </a:extLst>
              </p:cNvPr>
              <p:cNvSpPr txBox="1"/>
              <p:nvPr/>
            </p:nvSpPr>
            <p:spPr>
              <a:xfrm>
                <a:off x="87765" y="6085908"/>
                <a:ext cx="9260421"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dirty="0">
                    <a:latin typeface="Arial" panose="020B0604020202020204" pitchFamily="34" charset="0"/>
                    <a:cs typeface="Arial" panose="020B0604020202020204" pitchFamily="34" charset="0"/>
                  </a:rPr>
                  <a:t>With </a:t>
                </a:r>
                <a:r>
                  <a:rPr lang="en-US" dirty="0" err="1">
                    <a:latin typeface="Arial" panose="020B0604020202020204" pitchFamily="34" charset="0"/>
                    <a:cs typeface="Arial" panose="020B0604020202020204" pitchFamily="34" charset="0"/>
                  </a:rPr>
                  <a:t>ChatGPT</a:t>
                </a:r>
                <a:r>
                  <a:rPr lang="en-US" dirty="0">
                    <a:latin typeface="Arial" panose="020B0604020202020204" pitchFamily="34" charset="0"/>
                    <a:cs typeface="Arial" panose="020B0604020202020204" pitchFamily="34" charset="0"/>
                  </a:rPr>
                  <a:t>. This LLM was </a:t>
                </a:r>
                <a:r>
                  <a:rPr lang="en-US" dirty="0">
                    <a:solidFill>
                      <a:schemeClr val="tx1"/>
                    </a:solidFill>
                    <a:latin typeface="Arial" panose="020B0604020202020204" pitchFamily="34" charset="0"/>
                    <a:cs typeface="Arial" panose="020B0604020202020204" pitchFamily="34" charset="0"/>
                  </a:rPr>
                  <a:t>(</a:t>
                </a:r>
                <a14:m>
                  <m:oMath xmlns:m="http://schemas.openxmlformats.org/officeDocument/2006/math">
                    <m:r>
                      <a:rPr lang="en-US" sz="180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19/02/2026 16:13</m:t>
                    </m:r>
                  </m:oMath>
                </a14:m>
                <a:r>
                  <a:rPr lang="en-US" dirty="0">
                    <a:solidFill>
                      <a:schemeClr val="tx1"/>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seemingly not well informed about two purine bases and two pyrimidine bases and the mating (pairing) pattern among them ;-)</a:t>
                </a:r>
              </a:p>
            </p:txBody>
          </p:sp>
        </mc:Choice>
        <mc:Fallback xmlns="">
          <p:sp>
            <p:nvSpPr>
              <p:cNvPr id="8" name="TextBox 7">
                <a:extLst>
                  <a:ext uri="{FF2B5EF4-FFF2-40B4-BE49-F238E27FC236}">
                    <a16:creationId xmlns:a16="http://schemas.microsoft.com/office/drawing/2014/main" id="{A91CEB6E-5332-4BF2-A623-A099823AA2BF}"/>
                  </a:ext>
                </a:extLst>
              </p:cNvPr>
              <p:cNvSpPr txBox="1">
                <a:spLocks noRot="1" noChangeAspect="1" noMove="1" noResize="1" noEditPoints="1" noAdjustHandles="1" noChangeArrowheads="1" noChangeShapeType="1" noTextEdit="1"/>
              </p:cNvSpPr>
              <p:nvPr/>
            </p:nvSpPr>
            <p:spPr>
              <a:xfrm>
                <a:off x="87765" y="6085908"/>
                <a:ext cx="9260421" cy="646331"/>
              </a:xfrm>
              <a:prstGeom prst="rect">
                <a:avLst/>
              </a:prstGeom>
              <a:blipFill>
                <a:blip r:embed="rId3"/>
                <a:stretch>
                  <a:fillRect/>
                </a:stretch>
              </a:blipFill>
              <a:effectLst>
                <a:outerShdw blurRad="50800" dist="38100" dir="2700000" algn="tl"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3924278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5"/>
          <p:cNvSpPr txBox="1"/>
          <p:nvPr/>
        </p:nvSpPr>
        <p:spPr>
          <a:xfrm>
            <a:off x="11630100" y="6346567"/>
            <a:ext cx="5122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US" sz="2400">
                <a:latin typeface="Arial" panose="020B0604020202020204" pitchFamily="34" charset="0"/>
                <a:cs typeface="Arial" panose="020B0604020202020204" pitchFamily="34" charset="0"/>
              </a:rPr>
              <a:t>2</a:t>
            </a:fld>
            <a:endParaRPr lang="en-US" sz="2400" dirty="0">
              <a:latin typeface="Arial" panose="020B0604020202020204" pitchFamily="34" charset="0"/>
              <a:cs typeface="Arial" panose="020B0604020202020204" pitchFamily="34" charset="0"/>
            </a:endParaRPr>
          </a:p>
        </p:txBody>
      </p:sp>
      <p:sp>
        <p:nvSpPr>
          <p:cNvPr id="5" name="Text Box 3"/>
          <p:cNvSpPr txBox="1">
            <a:spLocks noChangeArrowheads="1"/>
          </p:cNvSpPr>
          <p:nvPr/>
        </p:nvSpPr>
        <p:spPr bwMode="auto">
          <a:xfrm>
            <a:off x="72000" y="36000"/>
            <a:ext cx="12026833" cy="1077218"/>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p>
            <a:pPr>
              <a:spcBef>
                <a:spcPct val="50000"/>
              </a:spcBef>
            </a:pPr>
            <a:r>
              <a:rPr lang="de-DE" altLang="de-DE" sz="3200" dirty="0" err="1">
                <a:latin typeface="Arial" panose="020B0604020202020204" pitchFamily="34" charset="0"/>
                <a:cs typeface="Arial" panose="020B0604020202020204" pitchFamily="34" charset="0"/>
              </a:rPr>
              <a:t>Sequential</a:t>
            </a:r>
            <a:r>
              <a:rPr lang="de-DE" altLang="de-DE" sz="3200" dirty="0">
                <a:latin typeface="Arial" panose="020B0604020202020204" pitchFamily="34" charset="0"/>
                <a:cs typeface="Arial" panose="020B0604020202020204" pitchFamily="34" charset="0"/>
              </a:rPr>
              <a:t> </a:t>
            </a:r>
            <a:r>
              <a:rPr lang="de-DE" altLang="de-DE" sz="3200" dirty="0" err="1">
                <a:latin typeface="Arial" panose="020B0604020202020204" pitchFamily="34" charset="0"/>
                <a:cs typeface="Arial" panose="020B0604020202020204" pitchFamily="34" charset="0"/>
              </a:rPr>
              <a:t>Number</a:t>
            </a:r>
            <a:r>
              <a:rPr lang="de-DE" altLang="de-DE" sz="3200" dirty="0">
                <a:latin typeface="Arial" panose="020B0604020202020204" pitchFamily="34" charset="0"/>
                <a:cs typeface="Arial" panose="020B0604020202020204" pitchFamily="34" charset="0"/>
              </a:rPr>
              <a:t>: #8 </a:t>
            </a:r>
            <a:br>
              <a:rPr lang="de-DE" altLang="de-DE" sz="3200" dirty="0">
                <a:latin typeface="Arial" panose="020B0604020202020204" pitchFamily="34" charset="0"/>
                <a:cs typeface="Arial" panose="020B0604020202020204" pitchFamily="34" charset="0"/>
              </a:rPr>
            </a:br>
            <a:r>
              <a:rPr lang="de-DE" altLang="de-DE"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UNPLAB-PopGen_Ch-7[</a:t>
            </a:r>
            <a:r>
              <a:rPr lang="el-GR" altLang="de-DE"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Δ</a:t>
            </a:r>
            <a:r>
              <a:rPr lang="de-DE" altLang="de-DE"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a:t>
            </a:r>
            <a:endParaRPr lang="de-DE" altLang="de-DE"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630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1238614" y="634252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3</a:t>
            </a:fld>
            <a:endParaRPr lang="en-GB" sz="2400" dirty="0">
              <a:latin typeface="Arial" panose="020B0604020202020204" pitchFamily="34" charset="0"/>
              <a:cs typeface="Arial" panose="020B0604020202020204" pitchFamily="34" charset="0"/>
            </a:endParaRPr>
          </a:p>
        </p:txBody>
      </p:sp>
      <p:sp>
        <p:nvSpPr>
          <p:cNvPr id="3" name="TextBox 2"/>
          <p:cNvSpPr txBox="1"/>
          <p:nvPr/>
        </p:nvSpPr>
        <p:spPr>
          <a:xfrm>
            <a:off x="72000" y="36000"/>
            <a:ext cx="12058816" cy="4588436"/>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Keywords of this chapter :</a:t>
            </a:r>
          </a:p>
          <a:p>
            <a:endParaRPr lang="de-DE" dirty="0">
              <a:solidFill>
                <a:srgbClr val="FF0000"/>
              </a:solidFill>
              <a:latin typeface="Arial" panose="020B0604020202020204" pitchFamily="34" charset="0"/>
              <a:cs typeface="Arial" panose="020B0604020202020204" pitchFamily="34" charset="0"/>
            </a:endParaRPr>
          </a:p>
          <a:p>
            <a:endParaRPr lang="en-GB" dirty="0">
              <a:solidFill>
                <a:srgbClr val="FF0000"/>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Algebra: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endParaRPr lang="de-DE"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a:spcAft>
                <a:spcPts val="500"/>
              </a:spcAft>
              <a:defRPr/>
            </a:pPr>
            <a:endParaRPr lang="en-GB" dirty="0">
              <a:latin typeface="Arial" panose="020B0604020202020204" pitchFamily="34" charset="0"/>
              <a:cs typeface="Arial" panose="020B0604020202020204" pitchFamily="34" charset="0"/>
            </a:endParaRPr>
          </a:p>
          <a:p>
            <a:pPr>
              <a:spcAft>
                <a:spcPts val="500"/>
              </a:spcAft>
              <a:defRPr/>
            </a:pP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pic>
        <p:nvPicPr>
          <p:cNvPr id="10" name="2 chapterle 1 P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676746" y="547430"/>
            <a:ext cx="271463" cy="271463"/>
          </a:xfrm>
          <a:prstGeom prst="rect">
            <a:avLst/>
          </a:prstGeom>
        </p:spPr>
      </p:pic>
      <p:pic>
        <p:nvPicPr>
          <p:cNvPr id="11" name="Recorded Sound">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7"/>
          <a:stretch>
            <a:fillRect/>
          </a:stretch>
        </p:blipFill>
        <p:spPr>
          <a:xfrm>
            <a:off x="11676746" y="134679"/>
            <a:ext cx="271463" cy="271463"/>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974214744"/>
              </p:ext>
            </p:extLst>
          </p:nvPr>
        </p:nvGraphicFramePr>
        <p:xfrm>
          <a:off x="140345" y="1360721"/>
          <a:ext cx="5961063" cy="3341687"/>
        </p:xfrm>
        <a:graphic>
          <a:graphicData uri="http://schemas.openxmlformats.org/presentationml/2006/ole">
            <mc:AlternateContent xmlns:mc="http://schemas.openxmlformats.org/markup-compatibility/2006">
              <mc:Choice xmlns:v="urn:schemas-microsoft-com:vml" Requires="v">
                <p:oleObj spid="_x0000_s3102" name="Document" r:id="rId8" imgW="5960676" imgH="3342129" progId="Word.Document.12">
                  <p:link updateAutomatic="1"/>
                </p:oleObj>
              </mc:Choice>
              <mc:Fallback>
                <p:oleObj name="Document" r:id="rId8" imgW="5960676" imgH="3342129" progId="Word.Document.12">
                  <p:link updateAutomatic="1"/>
                  <p:pic>
                    <p:nvPicPr>
                      <p:cNvPr id="0" name=""/>
                      <p:cNvPicPr/>
                      <p:nvPr/>
                    </p:nvPicPr>
                    <p:blipFill>
                      <a:blip r:embed="rId9"/>
                      <a:stretch>
                        <a:fillRect/>
                      </a:stretch>
                    </p:blipFill>
                    <p:spPr>
                      <a:xfrm>
                        <a:off x="140345" y="1360721"/>
                        <a:ext cx="5961063" cy="3341687"/>
                      </a:xfrm>
                      <a:prstGeom prst="rect">
                        <a:avLst/>
                      </a:prstGeom>
                    </p:spPr>
                  </p:pic>
                </p:oleObj>
              </mc:Fallback>
            </mc:AlternateContent>
          </a:graphicData>
        </a:graphic>
      </p:graphicFrame>
    </p:spTree>
    <p:extLst>
      <p:ext uri="{BB962C8B-B14F-4D97-AF65-F5344CB8AC3E}">
        <p14:creationId xmlns:p14="http://schemas.microsoft.com/office/powerpoint/2010/main" val="391233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9701" fill="hold"/>
                                        <p:tgtEl>
                                          <p:spTgt spid="11"/>
                                        </p:tgtEl>
                                      </p:cBhvr>
                                    </p:cmd>
                                  </p:childTnLst>
                                </p:cTn>
                              </p:par>
                            </p:childTnLst>
                          </p:cTn>
                        </p:par>
                        <p:par>
                          <p:cTn id="7" fill="hold">
                            <p:stCondLst>
                              <p:cond delay="29701"/>
                            </p:stCondLst>
                            <p:childTnLst>
                              <p:par>
                                <p:cTn id="8" presetID="2" presetClass="mediacall" presetSubtype="0" fill="hold" nodeType="afterEffect">
                                  <p:stCondLst>
                                    <p:cond delay="0"/>
                                  </p:stCondLst>
                                  <p:childTnLst>
                                    <p:cmd type="call" cmd="togglePause">
                                      <p:cBhvr>
                                        <p:cTn id="9"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10"/>
                </p:tgtEl>
              </p:cMediaNode>
            </p:audio>
            <p:audio>
              <p:cMediaNode vol="80000">
                <p:cTn id="11"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1592000" y="6300000"/>
            <a:ext cx="5122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US" sz="2400">
                <a:latin typeface="Arial" panose="020B0604020202020204" pitchFamily="34" charset="0"/>
                <a:cs typeface="Arial" panose="020B0604020202020204" pitchFamily="34" charset="0"/>
              </a:rPr>
              <a:t>4</a:t>
            </a:fld>
            <a:endParaRPr lang="en-US" sz="2400" dirty="0">
              <a:latin typeface="Arial" panose="020B0604020202020204" pitchFamily="34" charset="0"/>
              <a:cs typeface="Arial" panose="020B0604020202020204" pitchFamily="34" charset="0"/>
            </a:endParaRPr>
          </a:p>
        </p:txBody>
      </p:sp>
      <p:sp>
        <p:nvSpPr>
          <p:cNvPr id="3" name="TextBox 2"/>
          <p:cNvSpPr txBox="1"/>
          <p:nvPr/>
        </p:nvSpPr>
        <p:spPr>
          <a:xfrm>
            <a:off x="72000" y="36000"/>
            <a:ext cx="12104235" cy="923330"/>
          </a:xfrm>
          <a:prstGeom prst="rect">
            <a:avLst/>
          </a:prstGeom>
          <a:solidFill>
            <a:schemeClr val="bg1"/>
          </a:solidFill>
          <a:ln>
            <a:noFill/>
          </a:ln>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I wrote this chapter just for fun and enjoyment. If you like, you can skip this chapter with almost no loss. However, anyone who also enjoys details and colourful curves is very welcome to follow the following considerations, derivations, illustrations, conclusion :-)</a:t>
            </a:r>
          </a:p>
        </p:txBody>
      </p:sp>
    </p:spTree>
    <p:extLst>
      <p:ext uri="{BB962C8B-B14F-4D97-AF65-F5344CB8AC3E}">
        <p14:creationId xmlns:p14="http://schemas.microsoft.com/office/powerpoint/2010/main" val="3765559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5"/>
          <p:cNvSpPr txBox="1"/>
          <p:nvPr/>
        </p:nvSpPr>
        <p:spPr>
          <a:xfrm>
            <a:off x="11409830" y="6365558"/>
            <a:ext cx="782172" cy="461665"/>
          </a:xfrm>
          <a:prstGeom prst="rect">
            <a:avLst/>
          </a:prstGeom>
          <a:noFill/>
        </p:spPr>
        <p:txBody>
          <a:bodyPr wrap="square" rtlCol="0">
            <a:spAutoFit/>
          </a:bodyPr>
          <a:lstStyle/>
          <a:p>
            <a:fld id="{5B255CE3-06F4-4E80-85AD-A0878CDD5C50}" type="slidenum">
              <a:rPr lang="en-US" sz="2400"/>
              <a:t>5</a:t>
            </a:fld>
            <a:endParaRPr lang="en-US" sz="2400" dirty="0"/>
          </a:p>
        </p:txBody>
      </p:sp>
      <p:sp>
        <p:nvSpPr>
          <p:cNvPr id="3" name="Abgerundete rechteckige Legende 4"/>
          <p:cNvSpPr/>
          <p:nvPr/>
        </p:nvSpPr>
        <p:spPr>
          <a:xfrm>
            <a:off x="96000" y="45205"/>
            <a:ext cx="11939973" cy="5842127"/>
          </a:xfrm>
          <a:prstGeom prst="wedgeRoundRectCallout">
            <a:avLst>
              <a:gd name="adj1" fmla="val -50595"/>
              <a:gd name="adj2" fmla="val 66044"/>
              <a:gd name="adj3" fmla="val 16667"/>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feld 5"/>
          <p:cNvSpPr txBox="1"/>
          <p:nvPr/>
        </p:nvSpPr>
        <p:spPr>
          <a:xfrm>
            <a:off x="477215" y="254709"/>
            <a:ext cx="11266052" cy="526297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These ‚drop-down curves‘  … as they show the decrease in frequency of the unfavourable allele, implicitly show the increase in frequency of the favourable allele (</a:t>
            </a:r>
            <a:r>
              <a:rPr lang="en-GB" sz="2400" dirty="0">
                <a:solidFill>
                  <a:schemeClr val="tx1">
                    <a:lumMod val="50000"/>
                    <a:lumOff val="50000"/>
                  </a:schemeClr>
                </a:solidFill>
                <a:latin typeface="Arial" panose="020B0604020202020204" pitchFamily="34" charset="0"/>
                <a:cs typeface="Arial" panose="020B0604020202020204" pitchFamily="34" charset="0"/>
              </a:rPr>
              <a:t>only two alleles in our simple-way of thinking</a:t>
            </a:r>
            <a:r>
              <a:rPr lang="en-GB" sz="2400" dirty="0">
                <a:latin typeface="Arial" panose="020B0604020202020204" pitchFamily="34" charset="0"/>
                <a:cs typeface="Arial" panose="020B0604020202020204" pitchFamily="34" charset="0"/>
              </a:rPr>
              <a:t>).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The drop of the curves is more or less steep; and is steep at smaller or at larger allele frequencies; and partly this depends on the size of s.</a:t>
            </a:r>
          </a:p>
          <a:p>
            <a:r>
              <a:rPr lang="en-GB" sz="2400" dirty="0">
                <a:latin typeface="Arial" panose="020B0604020202020204" pitchFamily="34" charset="0"/>
                <a:cs typeface="Arial" panose="020B0604020202020204" pitchFamily="34" charset="0"/>
              </a:rPr>
              <a:t>The selection coefficient s, as shown here (s=0.5 or s=0.1), is probably very rarely that large and probably is very small in nature and in phenotype-based selection, at least if we talk about polygenic traits (yield and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the like).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 was curious: What is the allele frequency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that causes the (</a:t>
            </a:r>
            <a:r>
              <a:rPr lang="en-GB" sz="2400" dirty="0">
                <a:solidFill>
                  <a:schemeClr val="tx1">
                    <a:lumMod val="50000"/>
                    <a:lumOff val="50000"/>
                  </a:schemeClr>
                </a:solidFill>
                <a:latin typeface="Arial" panose="020B0604020202020204" pitchFamily="34" charset="0"/>
                <a:cs typeface="Arial" panose="020B0604020202020204" pitchFamily="34" charset="0"/>
              </a:rPr>
              <a:t>relatively</a:t>
            </a:r>
            <a:r>
              <a:rPr lang="en-GB" sz="2400" dirty="0">
                <a:latin typeface="Arial" panose="020B0604020202020204" pitchFamily="34" charset="0"/>
                <a:cs typeface="Arial" panose="020B0604020202020204" pitchFamily="34" charset="0"/>
              </a:rPr>
              <a:t>) largest, fastest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change in allele frequency - </a:t>
            </a:r>
            <a:r>
              <a:rPr lang="en-GB" sz="2400" dirty="0" err="1">
                <a:latin typeface="Arial" panose="020B0604020202020204" pitchFamily="34" charset="0"/>
                <a:cs typeface="Arial" panose="020B0604020202020204" pitchFamily="34" charset="0"/>
              </a:rPr>
              <a:t>Δq</a:t>
            </a:r>
            <a:r>
              <a:rPr lang="en-GB" sz="2400" dirty="0">
                <a:latin typeface="Arial" panose="020B0604020202020204" pitchFamily="34" charset="0"/>
                <a:cs typeface="Arial" panose="020B0604020202020204" pitchFamily="34" charset="0"/>
              </a:rPr>
              <a:t>(a) -  if </a:t>
            </a:r>
            <a:r>
              <a:rPr lang="en-GB" sz="2400" dirty="0">
                <a:solidFill>
                  <a:schemeClr val="tx1">
                    <a:lumMod val="50000"/>
                    <a:lumOff val="50000"/>
                  </a:schemeClr>
                </a:solidFill>
                <a:latin typeface="Arial" panose="020B0604020202020204" pitchFamily="34" charset="0"/>
                <a:cs typeface="Arial" panose="020B0604020202020204" pitchFamily="34" charset="0"/>
              </a:rPr>
              <a:t>s was </a:t>
            </a:r>
            <a:br>
              <a:rPr lang="en-GB" sz="2400" dirty="0">
                <a:solidFill>
                  <a:schemeClr val="tx1">
                    <a:lumMod val="50000"/>
                    <a:lumOff val="50000"/>
                  </a:schemeClr>
                </a:solidFill>
                <a:latin typeface="Arial" panose="020B0604020202020204" pitchFamily="34" charset="0"/>
                <a:cs typeface="Arial" panose="020B0604020202020204" pitchFamily="34" charset="0"/>
              </a:rPr>
            </a:br>
            <a:r>
              <a:rPr lang="en-GB" sz="2400" dirty="0">
                <a:solidFill>
                  <a:schemeClr val="tx1">
                    <a:lumMod val="50000"/>
                    <a:lumOff val="50000"/>
                  </a:schemeClr>
                </a:solidFill>
                <a:latin typeface="Arial" panose="020B0604020202020204" pitchFamily="34" charset="0"/>
                <a:cs typeface="Arial" panose="020B0604020202020204" pitchFamily="34" charset="0"/>
              </a:rPr>
              <a:t>very small</a:t>
            </a:r>
            <a:r>
              <a:rPr lang="en-GB" sz="2400" dirty="0">
                <a:latin typeface="Arial" panose="020B0604020202020204" pitchFamily="34" charset="0"/>
                <a:cs typeface="Arial" panose="020B0604020202020204" pitchFamily="34" charset="0"/>
              </a:rPr>
              <a:t>?</a:t>
            </a:r>
          </a:p>
        </p:txBody>
      </p:sp>
      <p:sp>
        <p:nvSpPr>
          <p:cNvPr id="6" name="Textfeld 5"/>
          <p:cNvSpPr txBox="1"/>
          <p:nvPr/>
        </p:nvSpPr>
        <p:spPr>
          <a:xfrm>
            <a:off x="11417300" y="6300000"/>
            <a:ext cx="6869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US" sz="2400">
                <a:latin typeface="Arial" panose="020B0604020202020204" pitchFamily="34" charset="0"/>
                <a:cs typeface="Arial" panose="020B0604020202020204" pitchFamily="34" charset="0"/>
              </a:rPr>
              <a:t>5</a:t>
            </a:fld>
            <a:endParaRPr lang="en-US" sz="2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7805031" y="3041227"/>
            <a:ext cx="4299204" cy="3145155"/>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0A15AD5D-0382-41ED-ACE1-A1F247822C8B}"/>
              </a:ext>
            </a:extLst>
          </p:cNvPr>
          <p:cNvSpPr txBox="1"/>
          <p:nvPr/>
        </p:nvSpPr>
        <p:spPr>
          <a:xfrm>
            <a:off x="9769876" y="4398886"/>
            <a:ext cx="1247313" cy="261610"/>
          </a:xfrm>
          <a:prstGeom prst="rect">
            <a:avLst/>
          </a:prstGeom>
          <a:noFill/>
        </p:spPr>
        <p:txBody>
          <a:bodyPr wrap="square" rtlCol="0">
            <a:spAutoFit/>
          </a:bodyPr>
          <a:lstStyle/>
          <a:p>
            <a:r>
              <a:rPr lang="en-GB" sz="1100" dirty="0">
                <a:solidFill>
                  <a:srgbClr val="FF0000"/>
                </a:solidFill>
                <a:latin typeface="Arial" panose="020B0604020202020204" pitchFamily="34" charset="0"/>
                <a:cs typeface="Arial" panose="020B0604020202020204" pitchFamily="34" charset="0"/>
              </a:rPr>
              <a:t>overdominance</a:t>
            </a:r>
          </a:p>
        </p:txBody>
      </p:sp>
    </p:spTree>
    <p:extLst>
      <p:ext uri="{BB962C8B-B14F-4D97-AF65-F5344CB8AC3E}">
        <p14:creationId xmlns:p14="http://schemas.microsoft.com/office/powerpoint/2010/main" val="4206181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5"/>
          <p:cNvSpPr txBox="1"/>
          <p:nvPr/>
        </p:nvSpPr>
        <p:spPr>
          <a:xfrm>
            <a:off x="11409830" y="6365558"/>
            <a:ext cx="782172" cy="461665"/>
          </a:xfrm>
          <a:prstGeom prst="rect">
            <a:avLst/>
          </a:prstGeom>
          <a:noFill/>
        </p:spPr>
        <p:txBody>
          <a:bodyPr wrap="square" rtlCol="0">
            <a:spAutoFit/>
          </a:bodyPr>
          <a:lstStyle/>
          <a:p>
            <a:fld id="{5B255CE3-06F4-4E80-85AD-A0878CDD5C50}" type="slidenum">
              <a:rPr lang="en-US" sz="2400"/>
              <a:t>6</a:t>
            </a:fld>
            <a:endParaRPr lang="en-US" sz="2400" dirty="0"/>
          </a:p>
        </p:txBody>
      </p:sp>
      <p:sp>
        <p:nvSpPr>
          <p:cNvPr id="4" name="Textfeld 326"/>
          <p:cNvSpPr txBox="1"/>
          <p:nvPr/>
        </p:nvSpPr>
        <p:spPr>
          <a:xfrm>
            <a:off x="2406" y="43920"/>
            <a:ext cx="12055667"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Algebra accompanies the diagrams you have seen</a:t>
            </a:r>
          </a:p>
        </p:txBody>
      </p:sp>
      <p:grpSp>
        <p:nvGrpSpPr>
          <p:cNvPr id="7" name="Group 6"/>
          <p:cNvGrpSpPr/>
          <p:nvPr/>
        </p:nvGrpSpPr>
        <p:grpSpPr>
          <a:xfrm>
            <a:off x="64908" y="571241"/>
            <a:ext cx="7715455" cy="4370647"/>
            <a:chOff x="64908" y="571241"/>
            <a:chExt cx="7715455" cy="4370647"/>
          </a:xfrm>
        </p:grpSpPr>
        <p:graphicFrame>
          <p:nvGraphicFramePr>
            <p:cNvPr id="5" name="Object 4"/>
            <p:cNvGraphicFramePr>
              <a:graphicFrameLocks noChangeAspect="1"/>
            </p:cNvGraphicFramePr>
            <p:nvPr>
              <p:extLst>
                <p:ext uri="{D42A27DB-BD31-4B8C-83A1-F6EECF244321}">
                  <p14:modId xmlns:p14="http://schemas.microsoft.com/office/powerpoint/2010/main" val="704974065"/>
                </p:ext>
              </p:extLst>
            </p:nvPr>
          </p:nvGraphicFramePr>
          <p:xfrm>
            <a:off x="82550" y="635000"/>
            <a:ext cx="7680325" cy="4306888"/>
          </p:xfrm>
          <a:graphic>
            <a:graphicData uri="http://schemas.openxmlformats.org/presentationml/2006/ole">
              <mc:AlternateContent xmlns:mc="http://schemas.openxmlformats.org/markup-compatibility/2006">
                <mc:Choice xmlns:v="urn:schemas-microsoft-com:vml" Requires="v">
                  <p:oleObj spid="_x0000_s2288" name="Document" r:id="rId3" imgW="5960676" imgH="3342129" progId="Word.Document.12">
                    <p:link updateAutomatic="1"/>
                  </p:oleObj>
                </mc:Choice>
                <mc:Fallback>
                  <p:oleObj name="Document" r:id="rId3" imgW="5960676" imgH="3342129" progId="Word.Document.12">
                    <p:link updateAutomatic="1"/>
                    <p:pic>
                      <p:nvPicPr>
                        <p:cNvPr id="0" name=""/>
                        <p:cNvPicPr/>
                        <p:nvPr/>
                      </p:nvPicPr>
                      <p:blipFill>
                        <a:blip r:embed="rId4"/>
                        <a:stretch>
                          <a:fillRect/>
                        </a:stretch>
                      </p:blipFill>
                      <p:spPr>
                        <a:xfrm>
                          <a:off x="82550" y="635000"/>
                          <a:ext cx="7680325" cy="4306888"/>
                        </a:xfrm>
                        <a:prstGeom prst="rect">
                          <a:avLst/>
                        </a:prstGeom>
                        <a:solidFill>
                          <a:schemeClr val="bg1"/>
                        </a:solidFill>
                      </p:spPr>
                    </p:pic>
                  </p:oleObj>
                </mc:Fallback>
              </mc:AlternateContent>
            </a:graphicData>
          </a:graphic>
        </p:graphicFrame>
        <p:sp>
          <p:nvSpPr>
            <p:cNvPr id="6" name="Rectangle 5"/>
            <p:cNvSpPr/>
            <p:nvPr/>
          </p:nvSpPr>
          <p:spPr>
            <a:xfrm>
              <a:off x="64908" y="571241"/>
              <a:ext cx="7715455" cy="3979738"/>
            </a:xfrm>
            <a:prstGeom prst="rect">
              <a:avLst/>
            </a:prstGeom>
            <a:no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 Box 21"/>
          <p:cNvSpPr txBox="1">
            <a:spLocks noChangeArrowheads="1"/>
          </p:cNvSpPr>
          <p:nvPr/>
        </p:nvSpPr>
        <p:spPr bwMode="auto">
          <a:xfrm>
            <a:off x="8002686" y="505585"/>
            <a:ext cx="4055387" cy="1800493"/>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de-DE" altLang="de-DE" sz="1800" dirty="0" err="1">
                <a:solidFill>
                  <a:schemeClr val="tx1">
                    <a:lumMod val="50000"/>
                    <a:lumOff val="50000"/>
                  </a:schemeClr>
                </a:solidFill>
                <a:latin typeface="Arial" panose="020B0604020202020204" pitchFamily="34" charset="0"/>
                <a:cs typeface="Arial" panose="020B0604020202020204" pitchFamily="34" charset="0"/>
              </a:rPr>
              <a:t>Visit</a:t>
            </a:r>
            <a:r>
              <a:rPr lang="de-DE" altLang="de-DE" sz="1800" dirty="0">
                <a:solidFill>
                  <a:schemeClr val="tx1">
                    <a:lumMod val="50000"/>
                    <a:lumOff val="50000"/>
                  </a:schemeClr>
                </a:solidFill>
                <a:latin typeface="Arial" panose="020B0604020202020204" pitchFamily="34" charset="0"/>
                <a:cs typeface="Arial" panose="020B0604020202020204" pitchFamily="34" charset="0"/>
              </a:rPr>
              <a:t> Kent </a:t>
            </a:r>
            <a:r>
              <a:rPr lang="de-DE" altLang="de-DE" sz="1800" dirty="0" err="1">
                <a:solidFill>
                  <a:schemeClr val="tx1">
                    <a:lumMod val="50000"/>
                    <a:lumOff val="50000"/>
                  </a:schemeClr>
                </a:solidFill>
                <a:latin typeface="Arial" panose="020B0604020202020204" pitchFamily="34" charset="0"/>
                <a:cs typeface="Arial" panose="020B0604020202020204" pitchFamily="34" charset="0"/>
              </a:rPr>
              <a:t>Holsingers‘s</a:t>
            </a:r>
            <a:r>
              <a:rPr lang="de-DE" altLang="de-DE" sz="1800" dirty="0">
                <a:solidFill>
                  <a:schemeClr val="tx1">
                    <a:lumMod val="50000"/>
                    <a:lumOff val="50000"/>
                  </a:schemeClr>
                </a:solidFill>
                <a:latin typeface="Arial" panose="020B0604020202020204" pitchFamily="34" charset="0"/>
                <a:cs typeface="Arial" panose="020B0604020202020204" pitchFamily="34" charset="0"/>
              </a:rPr>
              <a:t> </a:t>
            </a:r>
            <a:r>
              <a:rPr lang="de-DE" altLang="de-DE" sz="1800" dirty="0" err="1">
                <a:solidFill>
                  <a:schemeClr val="tx1">
                    <a:lumMod val="50000"/>
                    <a:lumOff val="50000"/>
                  </a:schemeClr>
                </a:solidFill>
                <a:latin typeface="Arial" panose="020B0604020202020204" pitchFamily="34" charset="0"/>
                <a:cs typeface="Arial" panose="020B0604020202020204" pitchFamily="34" charset="0"/>
              </a:rPr>
              <a:t>for</a:t>
            </a:r>
            <a:r>
              <a:rPr lang="de-DE" altLang="de-DE" sz="1800" dirty="0">
                <a:solidFill>
                  <a:schemeClr val="tx1">
                    <a:lumMod val="50000"/>
                    <a:lumOff val="50000"/>
                  </a:schemeClr>
                </a:solidFill>
                <a:latin typeface="Arial" panose="020B0604020202020204" pitchFamily="34" charset="0"/>
                <a:cs typeface="Arial" panose="020B0604020202020204" pitchFamily="34" charset="0"/>
              </a:rPr>
              <a:t> </a:t>
            </a:r>
            <a:r>
              <a:rPr lang="de-DE" altLang="de-DE" sz="1800" dirty="0" err="1">
                <a:solidFill>
                  <a:schemeClr val="tx1">
                    <a:lumMod val="50000"/>
                    <a:lumOff val="50000"/>
                  </a:schemeClr>
                </a:solidFill>
                <a:latin typeface="Arial" panose="020B0604020202020204" pitchFamily="34" charset="0"/>
                <a:cs typeface="Arial" panose="020B0604020202020204" pitchFamily="34" charset="0"/>
              </a:rPr>
              <a:t>details</a:t>
            </a:r>
            <a:r>
              <a:rPr lang="de-DE" altLang="de-DE" sz="1800" dirty="0">
                <a:solidFill>
                  <a:schemeClr val="tx1">
                    <a:lumMod val="50000"/>
                    <a:lumOff val="50000"/>
                  </a:schemeClr>
                </a:solidFill>
                <a:latin typeface="Arial" panose="020B0604020202020204" pitchFamily="34" charset="0"/>
                <a:cs typeface="Arial" panose="020B0604020202020204" pitchFamily="34" charset="0"/>
              </a:rPr>
              <a:t>. </a:t>
            </a:r>
            <a:r>
              <a:rPr lang="de-DE" altLang="de-DE" sz="1200" dirty="0">
                <a:solidFill>
                  <a:schemeClr val="tx1">
                    <a:lumMod val="50000"/>
                    <a:lumOff val="50000"/>
                  </a:schemeClr>
                </a:solidFill>
                <a:latin typeface="Arial" panose="020B0604020202020204" pitchFamily="34" charset="0"/>
                <a:cs typeface="Arial" panose="020B0604020202020204" pitchFamily="34" charset="0"/>
              </a:rPr>
              <a:t>https://www.researchgate.net/publication/267845714_Lecture_Notes_in_Population_Genetics</a:t>
            </a:r>
          </a:p>
          <a:p>
            <a:pPr eaLnBrk="1" hangingPunct="1">
              <a:spcBef>
                <a:spcPct val="50000"/>
              </a:spcBef>
              <a:buFontTx/>
              <a:buNone/>
            </a:pPr>
            <a:r>
              <a:rPr lang="de-DE" altLang="de-DE" sz="1800" dirty="0">
                <a:solidFill>
                  <a:schemeClr val="tx1">
                    <a:lumMod val="50000"/>
                    <a:lumOff val="50000"/>
                  </a:schemeClr>
                </a:solidFill>
                <a:latin typeface="Arial" panose="020B0604020202020204" pitchFamily="34" charset="0"/>
                <a:cs typeface="Arial" panose="020B0604020202020204" pitchFamily="34" charset="0"/>
              </a:rPr>
              <a:t>See George </a:t>
            </a:r>
            <a:r>
              <a:rPr lang="de-DE" altLang="de-DE" sz="1800" dirty="0" err="1">
                <a:solidFill>
                  <a:schemeClr val="tx1">
                    <a:lumMod val="50000"/>
                    <a:lumOff val="50000"/>
                  </a:schemeClr>
                </a:solidFill>
                <a:latin typeface="Arial" panose="020B0604020202020204" pitchFamily="34" charset="0"/>
                <a:cs typeface="Arial" panose="020B0604020202020204" pitchFamily="34" charset="0"/>
              </a:rPr>
              <a:t>Acquaah</a:t>
            </a:r>
            <a:r>
              <a:rPr lang="de-DE" altLang="de-DE" sz="1800" dirty="0">
                <a:solidFill>
                  <a:schemeClr val="tx1">
                    <a:lumMod val="50000"/>
                    <a:lumOff val="50000"/>
                  </a:schemeClr>
                </a:solidFill>
                <a:latin typeface="Arial" panose="020B0604020202020204" pitchFamily="34" charset="0"/>
                <a:cs typeface="Arial" panose="020B0604020202020204" pitchFamily="34" charset="0"/>
              </a:rPr>
              <a:t>, Chapter ‚</a:t>
            </a:r>
            <a:r>
              <a:rPr lang="de-DE" altLang="de-DE" sz="1800" dirty="0" err="1">
                <a:solidFill>
                  <a:schemeClr val="tx1">
                    <a:lumMod val="50000"/>
                    <a:lumOff val="50000"/>
                  </a:schemeClr>
                </a:solidFill>
                <a:latin typeface="Arial" panose="020B0604020202020204" pitchFamily="34" charset="0"/>
                <a:cs typeface="Arial" panose="020B0604020202020204" pitchFamily="34" charset="0"/>
              </a:rPr>
              <a:t>Popu-lation</a:t>
            </a:r>
            <a:r>
              <a:rPr lang="de-DE" altLang="de-DE" sz="1800" dirty="0">
                <a:solidFill>
                  <a:schemeClr val="tx1">
                    <a:lumMod val="50000"/>
                    <a:lumOff val="50000"/>
                  </a:schemeClr>
                </a:solidFill>
                <a:latin typeface="Arial" panose="020B0604020202020204" pitchFamily="34" charset="0"/>
                <a:cs typeface="Arial" panose="020B0604020202020204" pitchFamily="34" charset="0"/>
              </a:rPr>
              <a:t> </a:t>
            </a:r>
            <a:r>
              <a:rPr lang="de-DE" altLang="de-DE" sz="1800" dirty="0" err="1">
                <a:solidFill>
                  <a:schemeClr val="tx1">
                    <a:lumMod val="50000"/>
                    <a:lumOff val="50000"/>
                  </a:schemeClr>
                </a:solidFill>
                <a:latin typeface="Arial" panose="020B0604020202020204" pitchFamily="34" charset="0"/>
                <a:cs typeface="Arial" panose="020B0604020202020204" pitchFamily="34" charset="0"/>
              </a:rPr>
              <a:t>Genetics</a:t>
            </a:r>
            <a:r>
              <a:rPr lang="de-DE" altLang="de-DE" sz="1800" dirty="0">
                <a:solidFill>
                  <a:schemeClr val="tx1">
                    <a:lumMod val="50000"/>
                    <a:lumOff val="50000"/>
                  </a:schemeClr>
                </a:solidFill>
                <a:latin typeface="Arial" panose="020B0604020202020204" pitchFamily="34" charset="0"/>
                <a:cs typeface="Arial" panose="020B0604020202020204" pitchFamily="34" charset="0"/>
              </a:rPr>
              <a:t>‘</a:t>
            </a:r>
            <a:br>
              <a:rPr lang="de-DE" altLang="de-DE" sz="1800" dirty="0">
                <a:solidFill>
                  <a:schemeClr val="tx1">
                    <a:lumMod val="50000"/>
                    <a:lumOff val="50000"/>
                  </a:schemeClr>
                </a:solidFill>
                <a:latin typeface="Arial" panose="020B0604020202020204" pitchFamily="34" charset="0"/>
                <a:cs typeface="Arial" panose="020B0604020202020204" pitchFamily="34" charset="0"/>
              </a:rPr>
            </a:br>
            <a:r>
              <a:rPr lang="de-DE" altLang="de-DE" sz="1200" dirty="0">
                <a:solidFill>
                  <a:schemeClr val="tx1">
                    <a:lumMod val="50000"/>
                    <a:lumOff val="50000"/>
                  </a:schemeClr>
                </a:solidFill>
                <a:latin typeface="Arial" panose="020B0604020202020204" pitchFamily="34" charset="0"/>
                <a:cs typeface="Arial" panose="020B0604020202020204" pitchFamily="34" charset="0"/>
              </a:rPr>
              <a:t>https://onlinelibrary.wiley.com/doi/epub/10.1002/9781118313718</a:t>
            </a:r>
          </a:p>
        </p:txBody>
      </p:sp>
      <p:sp>
        <p:nvSpPr>
          <p:cNvPr id="11" name="Text Box 19"/>
          <p:cNvSpPr txBox="1">
            <a:spLocks noChangeArrowheads="1"/>
          </p:cNvSpPr>
          <p:nvPr/>
        </p:nvSpPr>
        <p:spPr bwMode="auto">
          <a:xfrm>
            <a:off x="7945821" y="3187258"/>
            <a:ext cx="4112252" cy="2862322"/>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de-DE" sz="1800" dirty="0"/>
              <a:t>The diagrams in the following pages begin with a focus on </a:t>
            </a:r>
            <a:r>
              <a:rPr lang="en-US" altLang="de-DE" sz="1800" dirty="0">
                <a:solidFill>
                  <a:srgbClr val="0000FF"/>
                </a:solidFill>
              </a:rPr>
              <a:t>Random Mating &amp; Complete Dominance</a:t>
            </a:r>
            <a:r>
              <a:rPr lang="en-US" altLang="de-DE" sz="1800" dirty="0"/>
              <a:t>. </a:t>
            </a:r>
          </a:p>
          <a:p>
            <a:pPr eaLnBrk="1" hangingPunct="1">
              <a:spcBef>
                <a:spcPct val="50000"/>
              </a:spcBef>
              <a:buFontTx/>
              <a:buNone/>
            </a:pPr>
            <a:r>
              <a:rPr lang="en-US" altLang="de-DE" sz="1800" dirty="0"/>
              <a:t>You will not find these diagrams in text-books. I produced them ‘for fun’,  to satisfy my curiosity and for the beauty of the curves. </a:t>
            </a:r>
          </a:p>
          <a:p>
            <a:pPr eaLnBrk="1" hangingPunct="1">
              <a:spcBef>
                <a:spcPct val="50000"/>
              </a:spcBef>
              <a:buFontTx/>
              <a:buNone/>
            </a:pPr>
            <a:r>
              <a:rPr lang="en-US" altLang="de-DE" sz="1800" dirty="0"/>
              <a:t>I very much ;-) hope you too like such</a:t>
            </a:r>
            <a:br>
              <a:rPr lang="en-US" altLang="de-DE" sz="1800" dirty="0"/>
            </a:br>
            <a:r>
              <a:rPr lang="en-US" altLang="de-DE" sz="1800" dirty="0"/>
              <a:t>‚Algebra-Visualizations‘</a:t>
            </a:r>
          </a:p>
        </p:txBody>
      </p:sp>
      <p:sp>
        <p:nvSpPr>
          <p:cNvPr id="10" name="Textfeld 5"/>
          <p:cNvSpPr txBox="1"/>
          <p:nvPr/>
        </p:nvSpPr>
        <p:spPr>
          <a:xfrm>
            <a:off x="11417300" y="6300000"/>
            <a:ext cx="6869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US" sz="2400">
                <a:latin typeface="Arial" panose="020B0604020202020204" pitchFamily="34" charset="0"/>
                <a:cs typeface="Arial" panose="020B0604020202020204" pitchFamily="34" charset="0"/>
              </a:rPr>
              <a:t>6</a:t>
            </a:fld>
            <a:endParaRPr lang="en-US" sz="24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5"/>
          <a:stretch>
            <a:fillRect/>
          </a:stretch>
        </p:blipFill>
        <p:spPr>
          <a:xfrm>
            <a:off x="188375" y="4376179"/>
            <a:ext cx="3307080" cy="2419350"/>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CF4B6EDC-09D4-404D-AA76-4F43869440D2}"/>
              </a:ext>
            </a:extLst>
          </p:cNvPr>
          <p:cNvSpPr txBox="1"/>
          <p:nvPr/>
        </p:nvSpPr>
        <p:spPr>
          <a:xfrm>
            <a:off x="1677855" y="5384311"/>
            <a:ext cx="1247313" cy="261610"/>
          </a:xfrm>
          <a:prstGeom prst="rect">
            <a:avLst/>
          </a:prstGeom>
          <a:noFill/>
        </p:spPr>
        <p:txBody>
          <a:bodyPr wrap="square" rtlCol="0">
            <a:spAutoFit/>
          </a:bodyPr>
          <a:lstStyle/>
          <a:p>
            <a:r>
              <a:rPr lang="en-GB" sz="1100" dirty="0">
                <a:solidFill>
                  <a:srgbClr val="FF0000"/>
                </a:solidFill>
                <a:latin typeface="Arial" panose="020B0604020202020204" pitchFamily="34" charset="0"/>
                <a:cs typeface="Arial" panose="020B0604020202020204" pitchFamily="34" charset="0"/>
              </a:rPr>
              <a:t>overdominance</a:t>
            </a:r>
          </a:p>
        </p:txBody>
      </p:sp>
      <p:grpSp>
        <p:nvGrpSpPr>
          <p:cNvPr id="14" name="Group 13">
            <a:extLst>
              <a:ext uri="{FF2B5EF4-FFF2-40B4-BE49-F238E27FC236}">
                <a16:creationId xmlns:a16="http://schemas.microsoft.com/office/drawing/2014/main" id="{F2B2A34F-6DC2-40E9-9E6C-62D7C694A8BA}"/>
              </a:ext>
            </a:extLst>
          </p:cNvPr>
          <p:cNvGrpSpPr/>
          <p:nvPr/>
        </p:nvGrpSpPr>
        <p:grpSpPr>
          <a:xfrm>
            <a:off x="3577893" y="4758431"/>
            <a:ext cx="4112252" cy="2003234"/>
            <a:chOff x="3577893" y="4758431"/>
            <a:chExt cx="4112252" cy="2003234"/>
          </a:xfrm>
        </p:grpSpPr>
        <p:sp>
          <p:nvSpPr>
            <p:cNvPr id="8" name="Rectangle 7">
              <a:extLst>
                <a:ext uri="{FF2B5EF4-FFF2-40B4-BE49-F238E27FC236}">
                  <a16:creationId xmlns:a16="http://schemas.microsoft.com/office/drawing/2014/main" id="{8BC9ADE8-CD91-43A1-A14C-6D7FD3180757}"/>
                </a:ext>
              </a:extLst>
            </p:cNvPr>
            <p:cNvSpPr/>
            <p:nvPr/>
          </p:nvSpPr>
          <p:spPr>
            <a:xfrm>
              <a:off x="3577893" y="4758431"/>
              <a:ext cx="4112252" cy="2003234"/>
            </a:xfrm>
            <a:prstGeom prst="rect">
              <a:avLst/>
            </a:prstGeom>
            <a:solidFill>
              <a:schemeClr val="tx1">
                <a:lumMod val="50000"/>
                <a:lumOff val="5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Object 2">
              <a:extLst>
                <a:ext uri="{FF2B5EF4-FFF2-40B4-BE49-F238E27FC236}">
                  <a16:creationId xmlns:a16="http://schemas.microsoft.com/office/drawing/2014/main" id="{1A572DBD-186D-4480-A54B-121E48214FF6}"/>
                </a:ext>
              </a:extLst>
            </p:cNvPr>
            <p:cNvGraphicFramePr>
              <a:graphicFrameLocks noChangeAspect="1"/>
            </p:cNvGraphicFramePr>
            <p:nvPr>
              <p:extLst>
                <p:ext uri="{D42A27DB-BD31-4B8C-83A1-F6EECF244321}">
                  <p14:modId xmlns:p14="http://schemas.microsoft.com/office/powerpoint/2010/main" val="1284494028"/>
                </p:ext>
              </p:extLst>
            </p:nvPr>
          </p:nvGraphicFramePr>
          <p:xfrm>
            <a:off x="3577893" y="4790345"/>
            <a:ext cx="4079098" cy="1908796"/>
          </p:xfrm>
          <a:graphic>
            <a:graphicData uri="http://schemas.openxmlformats.org/presentationml/2006/ole">
              <mc:AlternateContent xmlns:mc="http://schemas.openxmlformats.org/markup-compatibility/2006">
                <mc:Choice xmlns:v="urn:schemas-microsoft-com:vml" Requires="v">
                  <p:oleObj spid="_x0000_s2289" name="Document" r:id="rId6" imgW="6198514" imgH="2900176" progId="Word.Document.12">
                    <p:link updateAutomatic="1"/>
                  </p:oleObj>
                </mc:Choice>
                <mc:Fallback>
                  <p:oleObj name="Document" r:id="rId6" imgW="6198514" imgH="2900176" progId="Word.Document.12">
                    <p:link updateAutomatic="1"/>
                    <p:pic>
                      <p:nvPicPr>
                        <p:cNvPr id="0" name=""/>
                        <p:cNvPicPr/>
                        <p:nvPr/>
                      </p:nvPicPr>
                      <p:blipFill>
                        <a:blip r:embed="rId7"/>
                        <a:stretch>
                          <a:fillRect/>
                        </a:stretch>
                      </p:blipFill>
                      <p:spPr>
                        <a:xfrm>
                          <a:off x="3577893" y="4790345"/>
                          <a:ext cx="4079098" cy="1908796"/>
                        </a:xfrm>
                        <a:prstGeom prst="rect">
                          <a:avLst/>
                        </a:prstGeom>
                        <a:solidFill>
                          <a:schemeClr val="bg1">
                            <a:lumMod val="95000"/>
                          </a:schemeClr>
                        </a:solidFill>
                      </p:spPr>
                    </p:pic>
                  </p:oleObj>
                </mc:Fallback>
              </mc:AlternateContent>
            </a:graphicData>
          </a:graphic>
        </p:graphicFrame>
      </p:grpSp>
    </p:spTree>
    <p:extLst>
      <p:ext uri="{BB962C8B-B14F-4D97-AF65-F5344CB8AC3E}">
        <p14:creationId xmlns:p14="http://schemas.microsoft.com/office/powerpoint/2010/main" val="370893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7" name="Group 1056">
            <a:extLst>
              <a:ext uri="{FF2B5EF4-FFF2-40B4-BE49-F238E27FC236}">
                <a16:creationId xmlns:a16="http://schemas.microsoft.com/office/drawing/2014/main" id="{F96EE143-77AC-4AA0-B0AD-974B8E014280}"/>
              </a:ext>
            </a:extLst>
          </p:cNvPr>
          <p:cNvGrpSpPr/>
          <p:nvPr/>
        </p:nvGrpSpPr>
        <p:grpSpPr>
          <a:xfrm>
            <a:off x="124287" y="1225118"/>
            <a:ext cx="5686148" cy="4592367"/>
            <a:chOff x="315157" y="1038687"/>
            <a:chExt cx="5686148" cy="4592367"/>
          </a:xfrm>
        </p:grpSpPr>
        <p:sp>
          <p:nvSpPr>
            <p:cNvPr id="1056" name="Rectangle 1055">
              <a:extLst>
                <a:ext uri="{FF2B5EF4-FFF2-40B4-BE49-F238E27FC236}">
                  <a16:creationId xmlns:a16="http://schemas.microsoft.com/office/drawing/2014/main" id="{85CBDD60-E111-41F2-AFAC-173E3ADA8A48}"/>
                </a:ext>
              </a:extLst>
            </p:cNvPr>
            <p:cNvSpPr/>
            <p:nvPr/>
          </p:nvSpPr>
          <p:spPr>
            <a:xfrm>
              <a:off x="315157" y="1038687"/>
              <a:ext cx="5686148" cy="459236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55" name="Group 1054">
              <a:extLst>
                <a:ext uri="{FF2B5EF4-FFF2-40B4-BE49-F238E27FC236}">
                  <a16:creationId xmlns:a16="http://schemas.microsoft.com/office/drawing/2014/main" id="{2ACF57F9-3248-4CCA-BB21-C71B9418A34E}"/>
                </a:ext>
              </a:extLst>
            </p:cNvPr>
            <p:cNvGrpSpPr/>
            <p:nvPr/>
          </p:nvGrpSpPr>
          <p:grpSpPr>
            <a:xfrm>
              <a:off x="457088" y="1120583"/>
              <a:ext cx="5378387" cy="4454198"/>
              <a:chOff x="457088" y="1120583"/>
              <a:chExt cx="5378387" cy="4454198"/>
            </a:xfrm>
          </p:grpSpPr>
          <p:sp>
            <p:nvSpPr>
              <p:cNvPr id="856" name="Line 14">
                <a:extLst>
                  <a:ext uri="{FF2B5EF4-FFF2-40B4-BE49-F238E27FC236}">
                    <a16:creationId xmlns:a16="http://schemas.microsoft.com/office/drawing/2014/main" id="{DD912638-6D71-4D90-A9A2-75DCABA1B510}"/>
                  </a:ext>
                </a:extLst>
              </p:cNvPr>
              <p:cNvSpPr>
                <a:spLocks noChangeShapeType="1"/>
              </p:cNvSpPr>
              <p:nvPr/>
            </p:nvSpPr>
            <p:spPr bwMode="auto">
              <a:xfrm flipV="1">
                <a:off x="1307264" y="1201546"/>
                <a:ext cx="0" cy="3746500"/>
              </a:xfrm>
              <a:prstGeom prst="line">
                <a:avLst/>
              </a:prstGeom>
              <a:noFill/>
              <a:ln w="22225">
                <a:solidFill>
                  <a:srgbClr val="000000"/>
                </a:solidFill>
                <a:prstDash val="solid"/>
                <a:round/>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effectLst>
                    <a:outerShdw blurRad="38100" dist="38100" dir="2700000" algn="tl">
                      <a:srgbClr val="000000">
                        <a:alpha val="43137"/>
                      </a:srgbClr>
                    </a:outerShdw>
                  </a:effectLst>
                </a:endParaRPr>
              </a:p>
            </p:txBody>
          </p:sp>
          <p:sp>
            <p:nvSpPr>
              <p:cNvPr id="857" name="Line 15">
                <a:extLst>
                  <a:ext uri="{FF2B5EF4-FFF2-40B4-BE49-F238E27FC236}">
                    <a16:creationId xmlns:a16="http://schemas.microsoft.com/office/drawing/2014/main" id="{7CDBE70C-4702-459D-981B-C0262CDC54ED}"/>
                  </a:ext>
                </a:extLst>
              </p:cNvPr>
              <p:cNvSpPr>
                <a:spLocks noChangeShapeType="1"/>
              </p:cNvSpPr>
              <p:nvPr/>
            </p:nvSpPr>
            <p:spPr bwMode="auto">
              <a:xfrm flipV="1">
                <a:off x="5753852" y="1201546"/>
                <a:ext cx="0" cy="374650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8" name="Line 16">
                <a:extLst>
                  <a:ext uri="{FF2B5EF4-FFF2-40B4-BE49-F238E27FC236}">
                    <a16:creationId xmlns:a16="http://schemas.microsoft.com/office/drawing/2014/main" id="{87488251-6E4B-4767-B91A-9F7D231AAA2E}"/>
                  </a:ext>
                </a:extLst>
              </p:cNvPr>
              <p:cNvSpPr>
                <a:spLocks noChangeShapeType="1"/>
              </p:cNvSpPr>
              <p:nvPr/>
            </p:nvSpPr>
            <p:spPr bwMode="auto">
              <a:xfrm flipH="1">
                <a:off x="1235827" y="4948046"/>
                <a:ext cx="71438"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9" name="Line 17">
                <a:extLst>
                  <a:ext uri="{FF2B5EF4-FFF2-40B4-BE49-F238E27FC236}">
                    <a16:creationId xmlns:a16="http://schemas.microsoft.com/office/drawing/2014/main" id="{DDAD2456-2743-4568-A620-DD5C9EE8362D}"/>
                  </a:ext>
                </a:extLst>
              </p:cNvPr>
              <p:cNvSpPr>
                <a:spLocks noChangeShapeType="1"/>
              </p:cNvSpPr>
              <p:nvPr/>
            </p:nvSpPr>
            <p:spPr bwMode="auto">
              <a:xfrm>
                <a:off x="5753852" y="4948046"/>
                <a:ext cx="698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0" name="Rectangle 18">
                <a:extLst>
                  <a:ext uri="{FF2B5EF4-FFF2-40B4-BE49-F238E27FC236}">
                    <a16:creationId xmlns:a16="http://schemas.microsoft.com/office/drawing/2014/main" id="{F8B1622F-B56A-42CF-93E4-1E5C619C8A3D}"/>
                  </a:ext>
                </a:extLst>
              </p:cNvPr>
              <p:cNvSpPr>
                <a:spLocks noChangeArrowheads="1"/>
              </p:cNvSpPr>
              <p:nvPr/>
            </p:nvSpPr>
            <p:spPr bwMode="auto">
              <a:xfrm>
                <a:off x="769102" y="4865496"/>
                <a:ext cx="4508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cs typeface="Arial" panose="020B0604020202020204" pitchFamily="34" charset="0"/>
                  </a:rPr>
                  <a:t>-0.50</a:t>
                </a: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61" name="Line 19">
                <a:extLst>
                  <a:ext uri="{FF2B5EF4-FFF2-40B4-BE49-F238E27FC236}">
                    <a16:creationId xmlns:a16="http://schemas.microsoft.com/office/drawing/2014/main" id="{94605FAA-6681-49F8-97F9-9E0D3A679AD8}"/>
                  </a:ext>
                </a:extLst>
              </p:cNvPr>
              <p:cNvSpPr>
                <a:spLocks noChangeShapeType="1"/>
              </p:cNvSpPr>
              <p:nvPr/>
            </p:nvSpPr>
            <p:spPr bwMode="auto">
              <a:xfrm flipH="1">
                <a:off x="1270752" y="4760721"/>
                <a:ext cx="365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2" name="Line 20">
                <a:extLst>
                  <a:ext uri="{FF2B5EF4-FFF2-40B4-BE49-F238E27FC236}">
                    <a16:creationId xmlns:a16="http://schemas.microsoft.com/office/drawing/2014/main" id="{21C21FA5-2FA3-4A8C-B356-D804A918B97C}"/>
                  </a:ext>
                </a:extLst>
              </p:cNvPr>
              <p:cNvSpPr>
                <a:spLocks noChangeShapeType="1"/>
              </p:cNvSpPr>
              <p:nvPr/>
            </p:nvSpPr>
            <p:spPr bwMode="auto">
              <a:xfrm>
                <a:off x="5753852" y="4760721"/>
                <a:ext cx="349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3" name="Line 21">
                <a:extLst>
                  <a:ext uri="{FF2B5EF4-FFF2-40B4-BE49-F238E27FC236}">
                    <a16:creationId xmlns:a16="http://schemas.microsoft.com/office/drawing/2014/main" id="{BCA22EEB-ECA2-49A2-ABB2-3391536DEFEF}"/>
                  </a:ext>
                </a:extLst>
              </p:cNvPr>
              <p:cNvSpPr>
                <a:spLocks noChangeShapeType="1"/>
              </p:cNvSpPr>
              <p:nvPr/>
            </p:nvSpPr>
            <p:spPr bwMode="auto">
              <a:xfrm flipH="1">
                <a:off x="1235827" y="4573396"/>
                <a:ext cx="71438"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4" name="Line 22">
                <a:extLst>
                  <a:ext uri="{FF2B5EF4-FFF2-40B4-BE49-F238E27FC236}">
                    <a16:creationId xmlns:a16="http://schemas.microsoft.com/office/drawing/2014/main" id="{C8275954-B1E6-4712-80D9-29B8DFC31744}"/>
                  </a:ext>
                </a:extLst>
              </p:cNvPr>
              <p:cNvSpPr>
                <a:spLocks noChangeShapeType="1"/>
              </p:cNvSpPr>
              <p:nvPr/>
            </p:nvSpPr>
            <p:spPr bwMode="auto">
              <a:xfrm>
                <a:off x="5753852" y="4573396"/>
                <a:ext cx="698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5" name="Rectangle 23">
                <a:extLst>
                  <a:ext uri="{FF2B5EF4-FFF2-40B4-BE49-F238E27FC236}">
                    <a16:creationId xmlns:a16="http://schemas.microsoft.com/office/drawing/2014/main" id="{1301C4A6-89CF-47AA-BAA0-A50A54C6B9F0}"/>
                  </a:ext>
                </a:extLst>
              </p:cNvPr>
              <p:cNvSpPr>
                <a:spLocks noChangeArrowheads="1"/>
              </p:cNvSpPr>
              <p:nvPr/>
            </p:nvSpPr>
            <p:spPr bwMode="auto">
              <a:xfrm>
                <a:off x="769102" y="4492433"/>
                <a:ext cx="4508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-0.45</a:t>
                </a: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66" name="Line 24">
                <a:extLst>
                  <a:ext uri="{FF2B5EF4-FFF2-40B4-BE49-F238E27FC236}">
                    <a16:creationId xmlns:a16="http://schemas.microsoft.com/office/drawing/2014/main" id="{044F353E-F2E7-4191-87EF-834220B66935}"/>
                  </a:ext>
                </a:extLst>
              </p:cNvPr>
              <p:cNvSpPr>
                <a:spLocks noChangeShapeType="1"/>
              </p:cNvSpPr>
              <p:nvPr/>
            </p:nvSpPr>
            <p:spPr bwMode="auto">
              <a:xfrm flipH="1">
                <a:off x="1270752" y="4386071"/>
                <a:ext cx="365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7" name="Line 25">
                <a:extLst>
                  <a:ext uri="{FF2B5EF4-FFF2-40B4-BE49-F238E27FC236}">
                    <a16:creationId xmlns:a16="http://schemas.microsoft.com/office/drawing/2014/main" id="{45B9623C-E752-4801-8048-49D254674899}"/>
                  </a:ext>
                </a:extLst>
              </p:cNvPr>
              <p:cNvSpPr>
                <a:spLocks noChangeShapeType="1"/>
              </p:cNvSpPr>
              <p:nvPr/>
            </p:nvSpPr>
            <p:spPr bwMode="auto">
              <a:xfrm>
                <a:off x="5753852" y="4386071"/>
                <a:ext cx="349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8" name="Line 26">
                <a:extLst>
                  <a:ext uri="{FF2B5EF4-FFF2-40B4-BE49-F238E27FC236}">
                    <a16:creationId xmlns:a16="http://schemas.microsoft.com/office/drawing/2014/main" id="{3BD4B64A-87FE-4C01-8D75-37C030E2C2D0}"/>
                  </a:ext>
                </a:extLst>
              </p:cNvPr>
              <p:cNvSpPr>
                <a:spLocks noChangeShapeType="1"/>
              </p:cNvSpPr>
              <p:nvPr/>
            </p:nvSpPr>
            <p:spPr bwMode="auto">
              <a:xfrm flipH="1">
                <a:off x="1235827" y="4198746"/>
                <a:ext cx="71438"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9" name="Line 27">
                <a:extLst>
                  <a:ext uri="{FF2B5EF4-FFF2-40B4-BE49-F238E27FC236}">
                    <a16:creationId xmlns:a16="http://schemas.microsoft.com/office/drawing/2014/main" id="{E41A7E25-CF3D-43FE-9D7F-ACEB72900C0D}"/>
                  </a:ext>
                </a:extLst>
              </p:cNvPr>
              <p:cNvSpPr>
                <a:spLocks noChangeShapeType="1"/>
              </p:cNvSpPr>
              <p:nvPr/>
            </p:nvSpPr>
            <p:spPr bwMode="auto">
              <a:xfrm>
                <a:off x="5753852" y="4198746"/>
                <a:ext cx="698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0" name="Rectangle 28">
                <a:extLst>
                  <a:ext uri="{FF2B5EF4-FFF2-40B4-BE49-F238E27FC236}">
                    <a16:creationId xmlns:a16="http://schemas.microsoft.com/office/drawing/2014/main" id="{D3112F82-DBCC-4499-8239-14F8C6E540A5}"/>
                  </a:ext>
                </a:extLst>
              </p:cNvPr>
              <p:cNvSpPr>
                <a:spLocks noChangeArrowheads="1"/>
              </p:cNvSpPr>
              <p:nvPr/>
            </p:nvSpPr>
            <p:spPr bwMode="auto">
              <a:xfrm>
                <a:off x="769102" y="4117783"/>
                <a:ext cx="4508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cs typeface="Arial" panose="020B0604020202020204" pitchFamily="34" charset="0"/>
                  </a:rPr>
                  <a:t>-0.40</a:t>
                </a: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71" name="Line 29">
                <a:extLst>
                  <a:ext uri="{FF2B5EF4-FFF2-40B4-BE49-F238E27FC236}">
                    <a16:creationId xmlns:a16="http://schemas.microsoft.com/office/drawing/2014/main" id="{EB60FA2C-0479-4ECD-85FF-459BA457ECBC}"/>
                  </a:ext>
                </a:extLst>
              </p:cNvPr>
              <p:cNvSpPr>
                <a:spLocks noChangeShapeType="1"/>
              </p:cNvSpPr>
              <p:nvPr/>
            </p:nvSpPr>
            <p:spPr bwMode="auto">
              <a:xfrm flipH="1">
                <a:off x="1270752" y="4011421"/>
                <a:ext cx="365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2" name="Line 30">
                <a:extLst>
                  <a:ext uri="{FF2B5EF4-FFF2-40B4-BE49-F238E27FC236}">
                    <a16:creationId xmlns:a16="http://schemas.microsoft.com/office/drawing/2014/main" id="{925F6EA3-48A2-4736-9FF8-2EC20DFBCE02}"/>
                  </a:ext>
                </a:extLst>
              </p:cNvPr>
              <p:cNvSpPr>
                <a:spLocks noChangeShapeType="1"/>
              </p:cNvSpPr>
              <p:nvPr/>
            </p:nvSpPr>
            <p:spPr bwMode="auto">
              <a:xfrm>
                <a:off x="5753852" y="4011421"/>
                <a:ext cx="349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3" name="Line 31">
                <a:extLst>
                  <a:ext uri="{FF2B5EF4-FFF2-40B4-BE49-F238E27FC236}">
                    <a16:creationId xmlns:a16="http://schemas.microsoft.com/office/drawing/2014/main" id="{16662CD2-FC17-4F3D-9EB4-167CFF2B8A27}"/>
                  </a:ext>
                </a:extLst>
              </p:cNvPr>
              <p:cNvSpPr>
                <a:spLocks noChangeShapeType="1"/>
              </p:cNvSpPr>
              <p:nvPr/>
            </p:nvSpPr>
            <p:spPr bwMode="auto">
              <a:xfrm flipH="1">
                <a:off x="1235827" y="3824096"/>
                <a:ext cx="71438"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4" name="Line 32">
                <a:extLst>
                  <a:ext uri="{FF2B5EF4-FFF2-40B4-BE49-F238E27FC236}">
                    <a16:creationId xmlns:a16="http://schemas.microsoft.com/office/drawing/2014/main" id="{6E578286-4941-4A27-8AB5-3DA46ED27F21}"/>
                  </a:ext>
                </a:extLst>
              </p:cNvPr>
              <p:cNvSpPr>
                <a:spLocks noChangeShapeType="1"/>
              </p:cNvSpPr>
              <p:nvPr/>
            </p:nvSpPr>
            <p:spPr bwMode="auto">
              <a:xfrm>
                <a:off x="5753852" y="3824096"/>
                <a:ext cx="698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5" name="Rectangle 33">
                <a:extLst>
                  <a:ext uri="{FF2B5EF4-FFF2-40B4-BE49-F238E27FC236}">
                    <a16:creationId xmlns:a16="http://schemas.microsoft.com/office/drawing/2014/main" id="{BAC1B555-177E-45D9-92D6-F0E29B854D96}"/>
                  </a:ext>
                </a:extLst>
              </p:cNvPr>
              <p:cNvSpPr>
                <a:spLocks noChangeArrowheads="1"/>
              </p:cNvSpPr>
              <p:nvPr/>
            </p:nvSpPr>
            <p:spPr bwMode="auto">
              <a:xfrm>
                <a:off x="769102" y="3741546"/>
                <a:ext cx="4508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cs typeface="Arial" panose="020B0604020202020204" pitchFamily="34" charset="0"/>
                  </a:rPr>
                  <a:t>-0.35</a:t>
                </a: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76" name="Line 34">
                <a:extLst>
                  <a:ext uri="{FF2B5EF4-FFF2-40B4-BE49-F238E27FC236}">
                    <a16:creationId xmlns:a16="http://schemas.microsoft.com/office/drawing/2014/main" id="{677D748E-7B3F-4A06-927B-F9A7362A85B1}"/>
                  </a:ext>
                </a:extLst>
              </p:cNvPr>
              <p:cNvSpPr>
                <a:spLocks noChangeShapeType="1"/>
              </p:cNvSpPr>
              <p:nvPr/>
            </p:nvSpPr>
            <p:spPr bwMode="auto">
              <a:xfrm flipH="1">
                <a:off x="1270752" y="3636771"/>
                <a:ext cx="365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7" name="Line 35">
                <a:extLst>
                  <a:ext uri="{FF2B5EF4-FFF2-40B4-BE49-F238E27FC236}">
                    <a16:creationId xmlns:a16="http://schemas.microsoft.com/office/drawing/2014/main" id="{A4BB52E9-FC35-4A48-8CF1-FF208F006773}"/>
                  </a:ext>
                </a:extLst>
              </p:cNvPr>
              <p:cNvSpPr>
                <a:spLocks noChangeShapeType="1"/>
              </p:cNvSpPr>
              <p:nvPr/>
            </p:nvSpPr>
            <p:spPr bwMode="auto">
              <a:xfrm>
                <a:off x="5753852" y="3636771"/>
                <a:ext cx="349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8" name="Line 36">
                <a:extLst>
                  <a:ext uri="{FF2B5EF4-FFF2-40B4-BE49-F238E27FC236}">
                    <a16:creationId xmlns:a16="http://schemas.microsoft.com/office/drawing/2014/main" id="{D9A6B812-D9BD-40F3-AA68-B7FECEC1736A}"/>
                  </a:ext>
                </a:extLst>
              </p:cNvPr>
              <p:cNvSpPr>
                <a:spLocks noChangeShapeType="1"/>
              </p:cNvSpPr>
              <p:nvPr/>
            </p:nvSpPr>
            <p:spPr bwMode="auto">
              <a:xfrm flipH="1">
                <a:off x="1235827" y="3449446"/>
                <a:ext cx="71438"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9" name="Line 37">
                <a:extLst>
                  <a:ext uri="{FF2B5EF4-FFF2-40B4-BE49-F238E27FC236}">
                    <a16:creationId xmlns:a16="http://schemas.microsoft.com/office/drawing/2014/main" id="{F5B7A2E3-115C-4E38-AFCD-20276B53278B}"/>
                  </a:ext>
                </a:extLst>
              </p:cNvPr>
              <p:cNvSpPr>
                <a:spLocks noChangeShapeType="1"/>
              </p:cNvSpPr>
              <p:nvPr/>
            </p:nvSpPr>
            <p:spPr bwMode="auto">
              <a:xfrm>
                <a:off x="5753852" y="3449446"/>
                <a:ext cx="698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0" name="Rectangle 38">
                <a:extLst>
                  <a:ext uri="{FF2B5EF4-FFF2-40B4-BE49-F238E27FC236}">
                    <a16:creationId xmlns:a16="http://schemas.microsoft.com/office/drawing/2014/main" id="{E577A505-EA3D-45DD-A2E6-014776A5E9BB}"/>
                  </a:ext>
                </a:extLst>
              </p:cNvPr>
              <p:cNvSpPr>
                <a:spLocks noChangeArrowheads="1"/>
              </p:cNvSpPr>
              <p:nvPr/>
            </p:nvSpPr>
            <p:spPr bwMode="auto">
              <a:xfrm>
                <a:off x="769102" y="3368483"/>
                <a:ext cx="4508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cs typeface="Arial" panose="020B0604020202020204" pitchFamily="34" charset="0"/>
                  </a:rPr>
                  <a:t>-0.30</a:t>
                </a: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81" name="Line 39">
                <a:extLst>
                  <a:ext uri="{FF2B5EF4-FFF2-40B4-BE49-F238E27FC236}">
                    <a16:creationId xmlns:a16="http://schemas.microsoft.com/office/drawing/2014/main" id="{68F91A9D-5BC6-4872-8817-ADF63C4E4F3B}"/>
                  </a:ext>
                </a:extLst>
              </p:cNvPr>
              <p:cNvSpPr>
                <a:spLocks noChangeShapeType="1"/>
              </p:cNvSpPr>
              <p:nvPr/>
            </p:nvSpPr>
            <p:spPr bwMode="auto">
              <a:xfrm flipH="1">
                <a:off x="1270752" y="3262121"/>
                <a:ext cx="36513" cy="0"/>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2" name="Line 40">
                <a:extLst>
                  <a:ext uri="{FF2B5EF4-FFF2-40B4-BE49-F238E27FC236}">
                    <a16:creationId xmlns:a16="http://schemas.microsoft.com/office/drawing/2014/main" id="{397080DB-83A3-47D0-B99A-2B11164A7614}"/>
                  </a:ext>
                </a:extLst>
              </p:cNvPr>
              <p:cNvSpPr>
                <a:spLocks noChangeShapeType="1"/>
              </p:cNvSpPr>
              <p:nvPr/>
            </p:nvSpPr>
            <p:spPr bwMode="auto">
              <a:xfrm>
                <a:off x="5753852" y="3262121"/>
                <a:ext cx="349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3" name="Line 41">
                <a:extLst>
                  <a:ext uri="{FF2B5EF4-FFF2-40B4-BE49-F238E27FC236}">
                    <a16:creationId xmlns:a16="http://schemas.microsoft.com/office/drawing/2014/main" id="{655451F6-1A64-4679-BBC3-B4360E339BEE}"/>
                  </a:ext>
                </a:extLst>
              </p:cNvPr>
              <p:cNvSpPr>
                <a:spLocks noChangeShapeType="1"/>
              </p:cNvSpPr>
              <p:nvPr/>
            </p:nvSpPr>
            <p:spPr bwMode="auto">
              <a:xfrm flipH="1">
                <a:off x="1235827" y="3074796"/>
                <a:ext cx="71438" cy="0"/>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4" name="Line 42">
                <a:extLst>
                  <a:ext uri="{FF2B5EF4-FFF2-40B4-BE49-F238E27FC236}">
                    <a16:creationId xmlns:a16="http://schemas.microsoft.com/office/drawing/2014/main" id="{1B328138-2643-43D6-822C-1F831E833CAF}"/>
                  </a:ext>
                </a:extLst>
              </p:cNvPr>
              <p:cNvSpPr>
                <a:spLocks noChangeShapeType="1"/>
              </p:cNvSpPr>
              <p:nvPr/>
            </p:nvSpPr>
            <p:spPr bwMode="auto">
              <a:xfrm>
                <a:off x="5753852" y="3074796"/>
                <a:ext cx="698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5" name="Rectangle 43">
                <a:extLst>
                  <a:ext uri="{FF2B5EF4-FFF2-40B4-BE49-F238E27FC236}">
                    <a16:creationId xmlns:a16="http://schemas.microsoft.com/office/drawing/2014/main" id="{3F6D7D6B-E4AD-40F9-A46B-F57EE17E4F2B}"/>
                  </a:ext>
                </a:extLst>
              </p:cNvPr>
              <p:cNvSpPr>
                <a:spLocks noChangeArrowheads="1"/>
              </p:cNvSpPr>
              <p:nvPr/>
            </p:nvSpPr>
            <p:spPr bwMode="auto">
              <a:xfrm>
                <a:off x="769102" y="2993833"/>
                <a:ext cx="450850" cy="2222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cs typeface="Arial" panose="020B0604020202020204" pitchFamily="34" charset="0"/>
                  </a:rPr>
                  <a:t>-0.25</a:t>
                </a: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86" name="Line 44">
                <a:extLst>
                  <a:ext uri="{FF2B5EF4-FFF2-40B4-BE49-F238E27FC236}">
                    <a16:creationId xmlns:a16="http://schemas.microsoft.com/office/drawing/2014/main" id="{3692811B-D0E8-4170-8B97-12F92B824701}"/>
                  </a:ext>
                </a:extLst>
              </p:cNvPr>
              <p:cNvSpPr>
                <a:spLocks noChangeShapeType="1"/>
              </p:cNvSpPr>
              <p:nvPr/>
            </p:nvSpPr>
            <p:spPr bwMode="auto">
              <a:xfrm flipH="1">
                <a:off x="1270752" y="2887471"/>
                <a:ext cx="36513" cy="0"/>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7" name="Line 45">
                <a:extLst>
                  <a:ext uri="{FF2B5EF4-FFF2-40B4-BE49-F238E27FC236}">
                    <a16:creationId xmlns:a16="http://schemas.microsoft.com/office/drawing/2014/main" id="{E8EB7D29-09B8-429E-94AE-4A1F04EB866C}"/>
                  </a:ext>
                </a:extLst>
              </p:cNvPr>
              <p:cNvSpPr>
                <a:spLocks noChangeShapeType="1"/>
              </p:cNvSpPr>
              <p:nvPr/>
            </p:nvSpPr>
            <p:spPr bwMode="auto">
              <a:xfrm>
                <a:off x="5753852" y="2887471"/>
                <a:ext cx="349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8" name="Line 46">
                <a:extLst>
                  <a:ext uri="{FF2B5EF4-FFF2-40B4-BE49-F238E27FC236}">
                    <a16:creationId xmlns:a16="http://schemas.microsoft.com/office/drawing/2014/main" id="{9542EE7D-32AF-464C-A6BB-50E45B4EC237}"/>
                  </a:ext>
                </a:extLst>
              </p:cNvPr>
              <p:cNvSpPr>
                <a:spLocks noChangeShapeType="1"/>
              </p:cNvSpPr>
              <p:nvPr/>
            </p:nvSpPr>
            <p:spPr bwMode="auto">
              <a:xfrm flipH="1">
                <a:off x="1235827" y="2700146"/>
                <a:ext cx="71438" cy="0"/>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9" name="Line 47">
                <a:extLst>
                  <a:ext uri="{FF2B5EF4-FFF2-40B4-BE49-F238E27FC236}">
                    <a16:creationId xmlns:a16="http://schemas.microsoft.com/office/drawing/2014/main" id="{5CBE7558-B800-434C-B217-11F8323B1AC4}"/>
                  </a:ext>
                </a:extLst>
              </p:cNvPr>
              <p:cNvSpPr>
                <a:spLocks noChangeShapeType="1"/>
              </p:cNvSpPr>
              <p:nvPr/>
            </p:nvSpPr>
            <p:spPr bwMode="auto">
              <a:xfrm>
                <a:off x="5753852" y="2700146"/>
                <a:ext cx="698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0" name="Rectangle 48">
                <a:extLst>
                  <a:ext uri="{FF2B5EF4-FFF2-40B4-BE49-F238E27FC236}">
                    <a16:creationId xmlns:a16="http://schemas.microsoft.com/office/drawing/2014/main" id="{B67107F0-809B-4B2F-962D-75E6D0E31BA1}"/>
                  </a:ext>
                </a:extLst>
              </p:cNvPr>
              <p:cNvSpPr>
                <a:spLocks noChangeArrowheads="1"/>
              </p:cNvSpPr>
              <p:nvPr/>
            </p:nvSpPr>
            <p:spPr bwMode="auto">
              <a:xfrm>
                <a:off x="769102" y="2619183"/>
                <a:ext cx="4508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cs typeface="Arial" panose="020B0604020202020204" pitchFamily="34" charset="0"/>
                  </a:rPr>
                  <a:t>-0.20</a:t>
                </a: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91" name="Line 49">
                <a:extLst>
                  <a:ext uri="{FF2B5EF4-FFF2-40B4-BE49-F238E27FC236}">
                    <a16:creationId xmlns:a16="http://schemas.microsoft.com/office/drawing/2014/main" id="{2DD503A9-9DCD-41D4-B7E6-C08AC6392BA3}"/>
                  </a:ext>
                </a:extLst>
              </p:cNvPr>
              <p:cNvSpPr>
                <a:spLocks noChangeShapeType="1"/>
              </p:cNvSpPr>
              <p:nvPr/>
            </p:nvSpPr>
            <p:spPr bwMode="auto">
              <a:xfrm flipH="1">
                <a:off x="1270752" y="2512821"/>
                <a:ext cx="365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2" name="Line 50">
                <a:extLst>
                  <a:ext uri="{FF2B5EF4-FFF2-40B4-BE49-F238E27FC236}">
                    <a16:creationId xmlns:a16="http://schemas.microsoft.com/office/drawing/2014/main" id="{6BAA4F2B-D453-4114-91AA-B27F77F8C03C}"/>
                  </a:ext>
                </a:extLst>
              </p:cNvPr>
              <p:cNvSpPr>
                <a:spLocks noChangeShapeType="1"/>
              </p:cNvSpPr>
              <p:nvPr/>
            </p:nvSpPr>
            <p:spPr bwMode="auto">
              <a:xfrm>
                <a:off x="5753852" y="2512821"/>
                <a:ext cx="349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3" name="Line 51">
                <a:extLst>
                  <a:ext uri="{FF2B5EF4-FFF2-40B4-BE49-F238E27FC236}">
                    <a16:creationId xmlns:a16="http://schemas.microsoft.com/office/drawing/2014/main" id="{8A577241-008D-43A7-99C5-2D7032EC824B}"/>
                  </a:ext>
                </a:extLst>
              </p:cNvPr>
              <p:cNvSpPr>
                <a:spLocks noChangeShapeType="1"/>
              </p:cNvSpPr>
              <p:nvPr/>
            </p:nvSpPr>
            <p:spPr bwMode="auto">
              <a:xfrm flipH="1">
                <a:off x="1235827" y="2325496"/>
                <a:ext cx="71438"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4" name="Line 52">
                <a:extLst>
                  <a:ext uri="{FF2B5EF4-FFF2-40B4-BE49-F238E27FC236}">
                    <a16:creationId xmlns:a16="http://schemas.microsoft.com/office/drawing/2014/main" id="{BD744412-E36C-4103-9D26-1F816A7FC177}"/>
                  </a:ext>
                </a:extLst>
              </p:cNvPr>
              <p:cNvSpPr>
                <a:spLocks noChangeShapeType="1"/>
              </p:cNvSpPr>
              <p:nvPr/>
            </p:nvSpPr>
            <p:spPr bwMode="auto">
              <a:xfrm>
                <a:off x="5753852" y="2325496"/>
                <a:ext cx="698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5" name="Rectangle 53">
                <a:extLst>
                  <a:ext uri="{FF2B5EF4-FFF2-40B4-BE49-F238E27FC236}">
                    <a16:creationId xmlns:a16="http://schemas.microsoft.com/office/drawing/2014/main" id="{A745DC44-3667-40C9-9D26-655558856510}"/>
                  </a:ext>
                </a:extLst>
              </p:cNvPr>
              <p:cNvSpPr>
                <a:spLocks noChangeArrowheads="1"/>
              </p:cNvSpPr>
              <p:nvPr/>
            </p:nvSpPr>
            <p:spPr bwMode="auto">
              <a:xfrm>
                <a:off x="769102" y="2244533"/>
                <a:ext cx="4508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cs typeface="Arial" panose="020B0604020202020204" pitchFamily="34" charset="0"/>
                  </a:rPr>
                  <a:t>-0.15</a:t>
                </a: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96" name="Line 54">
                <a:extLst>
                  <a:ext uri="{FF2B5EF4-FFF2-40B4-BE49-F238E27FC236}">
                    <a16:creationId xmlns:a16="http://schemas.microsoft.com/office/drawing/2014/main" id="{8DE7A651-D484-45D1-A8CC-C7010584F1DA}"/>
                  </a:ext>
                </a:extLst>
              </p:cNvPr>
              <p:cNvSpPr>
                <a:spLocks noChangeShapeType="1"/>
              </p:cNvSpPr>
              <p:nvPr/>
            </p:nvSpPr>
            <p:spPr bwMode="auto">
              <a:xfrm flipH="1">
                <a:off x="1270752" y="2138171"/>
                <a:ext cx="365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7" name="Line 55">
                <a:extLst>
                  <a:ext uri="{FF2B5EF4-FFF2-40B4-BE49-F238E27FC236}">
                    <a16:creationId xmlns:a16="http://schemas.microsoft.com/office/drawing/2014/main" id="{994C750C-E5B8-4756-ACC9-8C5D320D92EB}"/>
                  </a:ext>
                </a:extLst>
              </p:cNvPr>
              <p:cNvSpPr>
                <a:spLocks noChangeShapeType="1"/>
              </p:cNvSpPr>
              <p:nvPr/>
            </p:nvSpPr>
            <p:spPr bwMode="auto">
              <a:xfrm>
                <a:off x="5753852" y="2138171"/>
                <a:ext cx="349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8" name="Line 56">
                <a:extLst>
                  <a:ext uri="{FF2B5EF4-FFF2-40B4-BE49-F238E27FC236}">
                    <a16:creationId xmlns:a16="http://schemas.microsoft.com/office/drawing/2014/main" id="{7729F1AA-3901-45E4-8A3F-EAE5C1D57E9D}"/>
                  </a:ext>
                </a:extLst>
              </p:cNvPr>
              <p:cNvSpPr>
                <a:spLocks noChangeShapeType="1"/>
              </p:cNvSpPr>
              <p:nvPr/>
            </p:nvSpPr>
            <p:spPr bwMode="auto">
              <a:xfrm flipH="1">
                <a:off x="1235827" y="1952433"/>
                <a:ext cx="71438"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9" name="Line 57">
                <a:extLst>
                  <a:ext uri="{FF2B5EF4-FFF2-40B4-BE49-F238E27FC236}">
                    <a16:creationId xmlns:a16="http://schemas.microsoft.com/office/drawing/2014/main" id="{3CC77C24-13AF-4CB7-A139-D29A4D667BDE}"/>
                  </a:ext>
                </a:extLst>
              </p:cNvPr>
              <p:cNvSpPr>
                <a:spLocks noChangeShapeType="1"/>
              </p:cNvSpPr>
              <p:nvPr/>
            </p:nvSpPr>
            <p:spPr bwMode="auto">
              <a:xfrm>
                <a:off x="5753852" y="1952433"/>
                <a:ext cx="698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0" name="Rectangle 58">
                <a:extLst>
                  <a:ext uri="{FF2B5EF4-FFF2-40B4-BE49-F238E27FC236}">
                    <a16:creationId xmlns:a16="http://schemas.microsoft.com/office/drawing/2014/main" id="{DE14373A-E122-4270-B108-D51EA045B7EC}"/>
                  </a:ext>
                </a:extLst>
              </p:cNvPr>
              <p:cNvSpPr>
                <a:spLocks noChangeArrowheads="1"/>
              </p:cNvSpPr>
              <p:nvPr/>
            </p:nvSpPr>
            <p:spPr bwMode="auto">
              <a:xfrm>
                <a:off x="769102" y="1869883"/>
                <a:ext cx="4508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cs typeface="Arial" panose="020B0604020202020204" pitchFamily="34" charset="0"/>
                  </a:rPr>
                  <a:t>-0.10</a:t>
                </a: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01" name="Line 59">
                <a:extLst>
                  <a:ext uri="{FF2B5EF4-FFF2-40B4-BE49-F238E27FC236}">
                    <a16:creationId xmlns:a16="http://schemas.microsoft.com/office/drawing/2014/main" id="{A3DA8DB4-72F0-4F74-BC32-DD74C3BBF5B2}"/>
                  </a:ext>
                </a:extLst>
              </p:cNvPr>
              <p:cNvSpPr>
                <a:spLocks noChangeShapeType="1"/>
              </p:cNvSpPr>
              <p:nvPr/>
            </p:nvSpPr>
            <p:spPr bwMode="auto">
              <a:xfrm flipH="1">
                <a:off x="1270752" y="1763521"/>
                <a:ext cx="365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2" name="Line 60">
                <a:extLst>
                  <a:ext uri="{FF2B5EF4-FFF2-40B4-BE49-F238E27FC236}">
                    <a16:creationId xmlns:a16="http://schemas.microsoft.com/office/drawing/2014/main" id="{A2C6B29A-DDD8-4259-B738-A1D5B59FF68E}"/>
                  </a:ext>
                </a:extLst>
              </p:cNvPr>
              <p:cNvSpPr>
                <a:spLocks noChangeShapeType="1"/>
              </p:cNvSpPr>
              <p:nvPr/>
            </p:nvSpPr>
            <p:spPr bwMode="auto">
              <a:xfrm>
                <a:off x="5753852" y="1763521"/>
                <a:ext cx="34925"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3" name="Line 61">
                <a:extLst>
                  <a:ext uri="{FF2B5EF4-FFF2-40B4-BE49-F238E27FC236}">
                    <a16:creationId xmlns:a16="http://schemas.microsoft.com/office/drawing/2014/main" id="{D078E67F-2D53-4535-9C75-E51D0AE25823}"/>
                  </a:ext>
                </a:extLst>
              </p:cNvPr>
              <p:cNvSpPr>
                <a:spLocks noChangeShapeType="1"/>
              </p:cNvSpPr>
              <p:nvPr/>
            </p:nvSpPr>
            <p:spPr bwMode="auto">
              <a:xfrm flipH="1">
                <a:off x="1235827" y="1576196"/>
                <a:ext cx="71438"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4" name="Line 62">
                <a:extLst>
                  <a:ext uri="{FF2B5EF4-FFF2-40B4-BE49-F238E27FC236}">
                    <a16:creationId xmlns:a16="http://schemas.microsoft.com/office/drawing/2014/main" id="{52EBB425-9F98-4A3E-8FE7-27839A7FAE37}"/>
                  </a:ext>
                </a:extLst>
              </p:cNvPr>
              <p:cNvSpPr>
                <a:spLocks noChangeShapeType="1"/>
              </p:cNvSpPr>
              <p:nvPr/>
            </p:nvSpPr>
            <p:spPr bwMode="auto">
              <a:xfrm>
                <a:off x="5753852" y="1576196"/>
                <a:ext cx="6985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5" name="Rectangle 63">
                <a:extLst>
                  <a:ext uri="{FF2B5EF4-FFF2-40B4-BE49-F238E27FC236}">
                    <a16:creationId xmlns:a16="http://schemas.microsoft.com/office/drawing/2014/main" id="{95B5A4F9-BBD3-48C9-8F2E-AD1143260EFC}"/>
                  </a:ext>
                </a:extLst>
              </p:cNvPr>
              <p:cNvSpPr>
                <a:spLocks noChangeArrowheads="1"/>
              </p:cNvSpPr>
              <p:nvPr/>
            </p:nvSpPr>
            <p:spPr bwMode="auto">
              <a:xfrm>
                <a:off x="769102" y="1495233"/>
                <a:ext cx="4508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cs typeface="Arial" panose="020B0604020202020204" pitchFamily="34" charset="0"/>
                  </a:rPr>
                  <a:t>-0.05</a:t>
                </a: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06" name="Line 64">
                <a:extLst>
                  <a:ext uri="{FF2B5EF4-FFF2-40B4-BE49-F238E27FC236}">
                    <a16:creationId xmlns:a16="http://schemas.microsoft.com/office/drawing/2014/main" id="{3D71F0D6-C28B-4E24-93DD-A9923F58AEB5}"/>
                  </a:ext>
                </a:extLst>
              </p:cNvPr>
              <p:cNvSpPr>
                <a:spLocks noChangeShapeType="1"/>
              </p:cNvSpPr>
              <p:nvPr/>
            </p:nvSpPr>
            <p:spPr bwMode="auto">
              <a:xfrm flipH="1">
                <a:off x="1270752" y="1388871"/>
                <a:ext cx="36513" cy="0"/>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7" name="Line 65">
                <a:extLst>
                  <a:ext uri="{FF2B5EF4-FFF2-40B4-BE49-F238E27FC236}">
                    <a16:creationId xmlns:a16="http://schemas.microsoft.com/office/drawing/2014/main" id="{9482CADC-0526-4B94-9DF4-696C381C889F}"/>
                  </a:ext>
                </a:extLst>
              </p:cNvPr>
              <p:cNvSpPr>
                <a:spLocks noChangeShapeType="1"/>
              </p:cNvSpPr>
              <p:nvPr/>
            </p:nvSpPr>
            <p:spPr bwMode="auto">
              <a:xfrm>
                <a:off x="5753852" y="1388871"/>
                <a:ext cx="34925" cy="0"/>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8" name="Line 66">
                <a:extLst>
                  <a:ext uri="{FF2B5EF4-FFF2-40B4-BE49-F238E27FC236}">
                    <a16:creationId xmlns:a16="http://schemas.microsoft.com/office/drawing/2014/main" id="{FA82FB43-8CA7-40E5-9E59-6EB1CCCAC853}"/>
                  </a:ext>
                </a:extLst>
              </p:cNvPr>
              <p:cNvSpPr>
                <a:spLocks noChangeShapeType="1"/>
              </p:cNvSpPr>
              <p:nvPr/>
            </p:nvSpPr>
            <p:spPr bwMode="auto">
              <a:xfrm flipH="1">
                <a:off x="1235827" y="1201546"/>
                <a:ext cx="71438" cy="0"/>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9" name="Line 67">
                <a:extLst>
                  <a:ext uri="{FF2B5EF4-FFF2-40B4-BE49-F238E27FC236}">
                    <a16:creationId xmlns:a16="http://schemas.microsoft.com/office/drawing/2014/main" id="{2D87E33D-B71D-48AA-8525-718B75BD5A96}"/>
                  </a:ext>
                </a:extLst>
              </p:cNvPr>
              <p:cNvSpPr>
                <a:spLocks noChangeShapeType="1"/>
              </p:cNvSpPr>
              <p:nvPr/>
            </p:nvSpPr>
            <p:spPr bwMode="auto">
              <a:xfrm>
                <a:off x="5753852" y="1201546"/>
                <a:ext cx="69850" cy="0"/>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0" name="Rectangle 68">
                <a:extLst>
                  <a:ext uri="{FF2B5EF4-FFF2-40B4-BE49-F238E27FC236}">
                    <a16:creationId xmlns:a16="http://schemas.microsoft.com/office/drawing/2014/main" id="{0FCD7A8C-998D-463D-967C-464818D858A2}"/>
                  </a:ext>
                </a:extLst>
              </p:cNvPr>
              <p:cNvSpPr>
                <a:spLocks noChangeArrowheads="1"/>
              </p:cNvSpPr>
              <p:nvPr/>
            </p:nvSpPr>
            <p:spPr bwMode="auto">
              <a:xfrm>
                <a:off x="824664" y="1120583"/>
                <a:ext cx="395288" cy="2222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cs typeface="Arial" panose="020B0604020202020204" pitchFamily="34" charset="0"/>
                  </a:rPr>
                  <a:t>0.00</a:t>
                </a: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911" name="Rectangle 69">
                <a:extLst>
                  <a:ext uri="{FF2B5EF4-FFF2-40B4-BE49-F238E27FC236}">
                    <a16:creationId xmlns:a16="http://schemas.microsoft.com/office/drawing/2014/main" id="{E62550C9-7C11-4522-BC05-D54591804632}"/>
                  </a:ext>
                </a:extLst>
              </p:cNvPr>
              <p:cNvSpPr>
                <a:spLocks noChangeArrowheads="1"/>
              </p:cNvSpPr>
              <p:nvPr/>
            </p:nvSpPr>
            <p:spPr bwMode="auto">
              <a:xfrm rot="16200000">
                <a:off x="-712944" y="2945578"/>
                <a:ext cx="26016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Change of allele frequency</a:t>
                </a:r>
                <a:endParaRPr kumimoji="0" lang="en-US" alt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12" name="Line 70">
                <a:extLst>
                  <a:ext uri="{FF2B5EF4-FFF2-40B4-BE49-F238E27FC236}">
                    <a16:creationId xmlns:a16="http://schemas.microsoft.com/office/drawing/2014/main" id="{1A92B0B8-EF29-4E4F-95FC-610D6AB7FC4C}"/>
                  </a:ext>
                </a:extLst>
              </p:cNvPr>
              <p:cNvSpPr>
                <a:spLocks noChangeShapeType="1"/>
              </p:cNvSpPr>
              <p:nvPr/>
            </p:nvSpPr>
            <p:spPr bwMode="auto">
              <a:xfrm>
                <a:off x="1307264" y="4948046"/>
                <a:ext cx="4446588" cy="0"/>
              </a:xfrm>
              <a:prstGeom prst="line">
                <a:avLst/>
              </a:prstGeom>
              <a:noFill/>
              <a:ln w="222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3" name="Line 71">
                <a:extLst>
                  <a:ext uri="{FF2B5EF4-FFF2-40B4-BE49-F238E27FC236}">
                    <a16:creationId xmlns:a16="http://schemas.microsoft.com/office/drawing/2014/main" id="{985D23DA-2F2A-443A-AF0F-A268CD3392B6}"/>
                  </a:ext>
                </a:extLst>
              </p:cNvPr>
              <p:cNvSpPr>
                <a:spLocks noChangeShapeType="1"/>
              </p:cNvSpPr>
              <p:nvPr/>
            </p:nvSpPr>
            <p:spPr bwMode="auto">
              <a:xfrm>
                <a:off x="1307264" y="1201546"/>
                <a:ext cx="4446588" cy="0"/>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4" name="Line 72">
                <a:extLst>
                  <a:ext uri="{FF2B5EF4-FFF2-40B4-BE49-F238E27FC236}">
                    <a16:creationId xmlns:a16="http://schemas.microsoft.com/office/drawing/2014/main" id="{EC9D88F3-F33B-49FE-89BE-7A931E668329}"/>
                  </a:ext>
                </a:extLst>
              </p:cNvPr>
              <p:cNvSpPr>
                <a:spLocks noChangeShapeType="1"/>
              </p:cNvSpPr>
              <p:nvPr/>
            </p:nvSpPr>
            <p:spPr bwMode="auto">
              <a:xfrm>
                <a:off x="1307264" y="4948046"/>
                <a:ext cx="0" cy="6985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5" name="Line 73">
                <a:extLst>
                  <a:ext uri="{FF2B5EF4-FFF2-40B4-BE49-F238E27FC236}">
                    <a16:creationId xmlns:a16="http://schemas.microsoft.com/office/drawing/2014/main" id="{B18528B4-130B-4AE8-929F-12C7EA9C34EB}"/>
                  </a:ext>
                </a:extLst>
              </p:cNvPr>
              <p:cNvSpPr>
                <a:spLocks noChangeShapeType="1"/>
              </p:cNvSpPr>
              <p:nvPr/>
            </p:nvSpPr>
            <p:spPr bwMode="auto">
              <a:xfrm flipV="1">
                <a:off x="1307264" y="1131696"/>
                <a:ext cx="0" cy="69850"/>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6" name="Rectangle 74">
                <a:extLst>
                  <a:ext uri="{FF2B5EF4-FFF2-40B4-BE49-F238E27FC236}">
                    <a16:creationId xmlns:a16="http://schemas.microsoft.com/office/drawing/2014/main" id="{93C4962E-070E-4E9F-B12F-22A8D853A28D}"/>
                  </a:ext>
                </a:extLst>
              </p:cNvPr>
              <p:cNvSpPr>
                <a:spLocks noChangeArrowheads="1"/>
              </p:cNvSpPr>
              <p:nvPr/>
            </p:nvSpPr>
            <p:spPr bwMode="auto">
              <a:xfrm>
                <a:off x="1156452" y="503377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FF"/>
                    </a:solidFill>
                    <a:effectLst/>
                    <a:latin typeface="Arial" panose="020B0604020202020204" pitchFamily="34" charset="0"/>
                    <a:cs typeface="Arial" panose="020B0604020202020204" pitchFamily="34" charset="0"/>
                  </a:rPr>
                  <a:t>0.0</a:t>
                </a:r>
                <a:endParaRPr kumimoji="0" lang="en-US" altLang="en-US" sz="1800" b="0" i="0" u="none" strike="noStrike" cap="none" normalizeH="0" baseline="0" dirty="0">
                  <a:ln>
                    <a:noFill/>
                  </a:ln>
                  <a:solidFill>
                    <a:srgbClr val="0000FF"/>
                  </a:solidFill>
                  <a:effectLst/>
                  <a:latin typeface="Arial" panose="020B0604020202020204" pitchFamily="34" charset="0"/>
                  <a:cs typeface="Arial" panose="020B0604020202020204" pitchFamily="34" charset="0"/>
                </a:endParaRPr>
              </a:p>
            </p:txBody>
          </p:sp>
          <p:sp>
            <p:nvSpPr>
              <p:cNvPr id="917" name="Line 75">
                <a:extLst>
                  <a:ext uri="{FF2B5EF4-FFF2-40B4-BE49-F238E27FC236}">
                    <a16:creationId xmlns:a16="http://schemas.microsoft.com/office/drawing/2014/main" id="{419B6281-42C8-454D-953B-DD989F65D1DE}"/>
                  </a:ext>
                </a:extLst>
              </p:cNvPr>
              <p:cNvSpPr>
                <a:spLocks noChangeShapeType="1"/>
              </p:cNvSpPr>
              <p:nvPr/>
            </p:nvSpPr>
            <p:spPr bwMode="auto">
              <a:xfrm>
                <a:off x="1454902" y="4948046"/>
                <a:ext cx="0" cy="349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8" name="Line 76">
                <a:extLst>
                  <a:ext uri="{FF2B5EF4-FFF2-40B4-BE49-F238E27FC236}">
                    <a16:creationId xmlns:a16="http://schemas.microsoft.com/office/drawing/2014/main" id="{4D819E24-3853-42EB-ADD3-AB7DCD44DF8F}"/>
                  </a:ext>
                </a:extLst>
              </p:cNvPr>
              <p:cNvSpPr>
                <a:spLocks noChangeShapeType="1"/>
              </p:cNvSpPr>
              <p:nvPr/>
            </p:nvSpPr>
            <p:spPr bwMode="auto">
              <a:xfrm flipV="1">
                <a:off x="1454902" y="1166621"/>
                <a:ext cx="0" cy="34925"/>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9" name="Line 77">
                <a:extLst>
                  <a:ext uri="{FF2B5EF4-FFF2-40B4-BE49-F238E27FC236}">
                    <a16:creationId xmlns:a16="http://schemas.microsoft.com/office/drawing/2014/main" id="{AC642DB7-650B-415C-B455-43A526CDCCC7}"/>
                  </a:ext>
                </a:extLst>
              </p:cNvPr>
              <p:cNvSpPr>
                <a:spLocks noChangeShapeType="1"/>
              </p:cNvSpPr>
              <p:nvPr/>
            </p:nvSpPr>
            <p:spPr bwMode="auto">
              <a:xfrm>
                <a:off x="1602539" y="4948046"/>
                <a:ext cx="0" cy="349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0" name="Line 78">
                <a:extLst>
                  <a:ext uri="{FF2B5EF4-FFF2-40B4-BE49-F238E27FC236}">
                    <a16:creationId xmlns:a16="http://schemas.microsoft.com/office/drawing/2014/main" id="{B2BA269F-C732-4202-83C4-81CE57CA9F1F}"/>
                  </a:ext>
                </a:extLst>
              </p:cNvPr>
              <p:cNvSpPr>
                <a:spLocks noChangeShapeType="1"/>
              </p:cNvSpPr>
              <p:nvPr/>
            </p:nvSpPr>
            <p:spPr bwMode="auto">
              <a:xfrm flipV="1">
                <a:off x="1602539" y="1166621"/>
                <a:ext cx="0" cy="34925"/>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1" name="Line 79">
                <a:extLst>
                  <a:ext uri="{FF2B5EF4-FFF2-40B4-BE49-F238E27FC236}">
                    <a16:creationId xmlns:a16="http://schemas.microsoft.com/office/drawing/2014/main" id="{988DDA15-17F1-4949-8EE0-DB762395187D}"/>
                  </a:ext>
                </a:extLst>
              </p:cNvPr>
              <p:cNvSpPr>
                <a:spLocks noChangeShapeType="1"/>
              </p:cNvSpPr>
              <p:nvPr/>
            </p:nvSpPr>
            <p:spPr bwMode="auto">
              <a:xfrm>
                <a:off x="1751764" y="4948046"/>
                <a:ext cx="0" cy="6985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2" name="Line 80">
                <a:extLst>
                  <a:ext uri="{FF2B5EF4-FFF2-40B4-BE49-F238E27FC236}">
                    <a16:creationId xmlns:a16="http://schemas.microsoft.com/office/drawing/2014/main" id="{57AFE0F8-0FCD-4EC1-9C6C-98B4A9E0AA11}"/>
                  </a:ext>
                </a:extLst>
              </p:cNvPr>
              <p:cNvSpPr>
                <a:spLocks noChangeShapeType="1"/>
              </p:cNvSpPr>
              <p:nvPr/>
            </p:nvSpPr>
            <p:spPr bwMode="auto">
              <a:xfrm flipV="1">
                <a:off x="1751764" y="1131696"/>
                <a:ext cx="0" cy="69850"/>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3" name="Rectangle 81">
                <a:extLst>
                  <a:ext uri="{FF2B5EF4-FFF2-40B4-BE49-F238E27FC236}">
                    <a16:creationId xmlns:a16="http://schemas.microsoft.com/office/drawing/2014/main" id="{7DBDA089-7BC5-4DB1-84B2-54877CF5B41F}"/>
                  </a:ext>
                </a:extLst>
              </p:cNvPr>
              <p:cNvSpPr>
                <a:spLocks noChangeArrowheads="1"/>
              </p:cNvSpPr>
              <p:nvPr/>
            </p:nvSpPr>
            <p:spPr bwMode="auto">
              <a:xfrm>
                <a:off x="1600952" y="503377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300" dirty="0">
                    <a:solidFill>
                      <a:srgbClr val="0000FF"/>
                    </a:solidFill>
                  </a:rPr>
                  <a:t>0.1</a:t>
                </a:r>
              </a:p>
            </p:txBody>
          </p:sp>
          <p:sp>
            <p:nvSpPr>
              <p:cNvPr id="924" name="Line 82">
                <a:extLst>
                  <a:ext uri="{FF2B5EF4-FFF2-40B4-BE49-F238E27FC236}">
                    <a16:creationId xmlns:a16="http://schemas.microsoft.com/office/drawing/2014/main" id="{B18AB810-1D08-4210-97C1-7705CFF43EA5}"/>
                  </a:ext>
                </a:extLst>
              </p:cNvPr>
              <p:cNvSpPr>
                <a:spLocks noChangeShapeType="1"/>
              </p:cNvSpPr>
              <p:nvPr/>
            </p:nvSpPr>
            <p:spPr bwMode="auto">
              <a:xfrm>
                <a:off x="1899402" y="4948046"/>
                <a:ext cx="0" cy="349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5" name="Line 83">
                <a:extLst>
                  <a:ext uri="{FF2B5EF4-FFF2-40B4-BE49-F238E27FC236}">
                    <a16:creationId xmlns:a16="http://schemas.microsoft.com/office/drawing/2014/main" id="{FBC25AB4-49FB-41E0-8182-9A3E42505436}"/>
                  </a:ext>
                </a:extLst>
              </p:cNvPr>
              <p:cNvSpPr>
                <a:spLocks noChangeShapeType="1"/>
              </p:cNvSpPr>
              <p:nvPr/>
            </p:nvSpPr>
            <p:spPr bwMode="auto">
              <a:xfrm flipV="1">
                <a:off x="1899402" y="1166621"/>
                <a:ext cx="0" cy="34925"/>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6" name="Line 84">
                <a:extLst>
                  <a:ext uri="{FF2B5EF4-FFF2-40B4-BE49-F238E27FC236}">
                    <a16:creationId xmlns:a16="http://schemas.microsoft.com/office/drawing/2014/main" id="{10CAE429-F69C-4123-A3C0-93E9E64592E9}"/>
                  </a:ext>
                </a:extLst>
              </p:cNvPr>
              <p:cNvSpPr>
                <a:spLocks noChangeShapeType="1"/>
              </p:cNvSpPr>
              <p:nvPr/>
            </p:nvSpPr>
            <p:spPr bwMode="auto">
              <a:xfrm>
                <a:off x="2047039" y="4948046"/>
                <a:ext cx="0" cy="349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7" name="Line 85">
                <a:extLst>
                  <a:ext uri="{FF2B5EF4-FFF2-40B4-BE49-F238E27FC236}">
                    <a16:creationId xmlns:a16="http://schemas.microsoft.com/office/drawing/2014/main" id="{3D8CBAA3-3B5B-4EBF-95BB-D5E179DB6ABA}"/>
                  </a:ext>
                </a:extLst>
              </p:cNvPr>
              <p:cNvSpPr>
                <a:spLocks noChangeShapeType="1"/>
              </p:cNvSpPr>
              <p:nvPr/>
            </p:nvSpPr>
            <p:spPr bwMode="auto">
              <a:xfrm flipV="1">
                <a:off x="2047039" y="1166621"/>
                <a:ext cx="0" cy="34925"/>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8" name="Line 86">
                <a:extLst>
                  <a:ext uri="{FF2B5EF4-FFF2-40B4-BE49-F238E27FC236}">
                    <a16:creationId xmlns:a16="http://schemas.microsoft.com/office/drawing/2014/main" id="{5BACEB03-A116-4ED3-9691-6A7129215219}"/>
                  </a:ext>
                </a:extLst>
              </p:cNvPr>
              <p:cNvSpPr>
                <a:spLocks noChangeShapeType="1"/>
              </p:cNvSpPr>
              <p:nvPr/>
            </p:nvSpPr>
            <p:spPr bwMode="auto">
              <a:xfrm>
                <a:off x="2196264" y="4948046"/>
                <a:ext cx="0" cy="6985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9" name="Line 87">
                <a:extLst>
                  <a:ext uri="{FF2B5EF4-FFF2-40B4-BE49-F238E27FC236}">
                    <a16:creationId xmlns:a16="http://schemas.microsoft.com/office/drawing/2014/main" id="{A5D7A832-A5C1-4BA8-9E01-302D2827DE55}"/>
                  </a:ext>
                </a:extLst>
              </p:cNvPr>
              <p:cNvSpPr>
                <a:spLocks noChangeShapeType="1"/>
              </p:cNvSpPr>
              <p:nvPr/>
            </p:nvSpPr>
            <p:spPr bwMode="auto">
              <a:xfrm flipV="1">
                <a:off x="2196264" y="1131696"/>
                <a:ext cx="0" cy="69850"/>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0" name="Rectangle 88">
                <a:extLst>
                  <a:ext uri="{FF2B5EF4-FFF2-40B4-BE49-F238E27FC236}">
                    <a16:creationId xmlns:a16="http://schemas.microsoft.com/office/drawing/2014/main" id="{51B4C880-17CF-4A1A-AF63-295FDDA1F062}"/>
                  </a:ext>
                </a:extLst>
              </p:cNvPr>
              <p:cNvSpPr>
                <a:spLocks noChangeArrowheads="1"/>
              </p:cNvSpPr>
              <p:nvPr/>
            </p:nvSpPr>
            <p:spPr bwMode="auto">
              <a:xfrm>
                <a:off x="2045452" y="503377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300" dirty="0">
                    <a:solidFill>
                      <a:srgbClr val="0000FF"/>
                    </a:solidFill>
                  </a:rPr>
                  <a:t>0.2</a:t>
                </a:r>
              </a:p>
            </p:txBody>
          </p:sp>
          <p:sp>
            <p:nvSpPr>
              <p:cNvPr id="931" name="Line 89">
                <a:extLst>
                  <a:ext uri="{FF2B5EF4-FFF2-40B4-BE49-F238E27FC236}">
                    <a16:creationId xmlns:a16="http://schemas.microsoft.com/office/drawing/2014/main" id="{8AB9E87C-E443-4038-974D-07A2C4E01AAF}"/>
                  </a:ext>
                </a:extLst>
              </p:cNvPr>
              <p:cNvSpPr>
                <a:spLocks noChangeShapeType="1"/>
              </p:cNvSpPr>
              <p:nvPr/>
            </p:nvSpPr>
            <p:spPr bwMode="auto">
              <a:xfrm>
                <a:off x="2343902" y="4948046"/>
                <a:ext cx="0" cy="349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2" name="Line 90">
                <a:extLst>
                  <a:ext uri="{FF2B5EF4-FFF2-40B4-BE49-F238E27FC236}">
                    <a16:creationId xmlns:a16="http://schemas.microsoft.com/office/drawing/2014/main" id="{2DA95A4C-2E08-4906-980B-1E4C3A094B9C}"/>
                  </a:ext>
                </a:extLst>
              </p:cNvPr>
              <p:cNvSpPr>
                <a:spLocks noChangeShapeType="1"/>
              </p:cNvSpPr>
              <p:nvPr/>
            </p:nvSpPr>
            <p:spPr bwMode="auto">
              <a:xfrm flipV="1">
                <a:off x="2343902" y="1166621"/>
                <a:ext cx="0" cy="34925"/>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3" name="Line 91">
                <a:extLst>
                  <a:ext uri="{FF2B5EF4-FFF2-40B4-BE49-F238E27FC236}">
                    <a16:creationId xmlns:a16="http://schemas.microsoft.com/office/drawing/2014/main" id="{DCD0AFA6-5735-440A-9136-84FFF35B24F6}"/>
                  </a:ext>
                </a:extLst>
              </p:cNvPr>
              <p:cNvSpPr>
                <a:spLocks noChangeShapeType="1"/>
              </p:cNvSpPr>
              <p:nvPr/>
            </p:nvSpPr>
            <p:spPr bwMode="auto">
              <a:xfrm>
                <a:off x="2493127" y="4948046"/>
                <a:ext cx="0" cy="349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4" name="Line 92">
                <a:extLst>
                  <a:ext uri="{FF2B5EF4-FFF2-40B4-BE49-F238E27FC236}">
                    <a16:creationId xmlns:a16="http://schemas.microsoft.com/office/drawing/2014/main" id="{2E775E00-95FE-4570-A16A-BF8021376983}"/>
                  </a:ext>
                </a:extLst>
              </p:cNvPr>
              <p:cNvSpPr>
                <a:spLocks noChangeShapeType="1"/>
              </p:cNvSpPr>
              <p:nvPr/>
            </p:nvSpPr>
            <p:spPr bwMode="auto">
              <a:xfrm flipV="1">
                <a:off x="2493127" y="1166621"/>
                <a:ext cx="0" cy="34925"/>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5" name="Line 93">
                <a:extLst>
                  <a:ext uri="{FF2B5EF4-FFF2-40B4-BE49-F238E27FC236}">
                    <a16:creationId xmlns:a16="http://schemas.microsoft.com/office/drawing/2014/main" id="{9DED1B40-B4F8-4F5C-BCF1-9FDA344E2FEA}"/>
                  </a:ext>
                </a:extLst>
              </p:cNvPr>
              <p:cNvSpPr>
                <a:spLocks noChangeShapeType="1"/>
              </p:cNvSpPr>
              <p:nvPr/>
            </p:nvSpPr>
            <p:spPr bwMode="auto">
              <a:xfrm>
                <a:off x="2640764" y="4948046"/>
                <a:ext cx="0" cy="6985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6" name="Line 94">
                <a:extLst>
                  <a:ext uri="{FF2B5EF4-FFF2-40B4-BE49-F238E27FC236}">
                    <a16:creationId xmlns:a16="http://schemas.microsoft.com/office/drawing/2014/main" id="{04ED9D97-18EF-4BAE-A2E5-15E011F354DC}"/>
                  </a:ext>
                </a:extLst>
              </p:cNvPr>
              <p:cNvSpPr>
                <a:spLocks noChangeShapeType="1"/>
              </p:cNvSpPr>
              <p:nvPr/>
            </p:nvSpPr>
            <p:spPr bwMode="auto">
              <a:xfrm flipV="1">
                <a:off x="2640764" y="1131696"/>
                <a:ext cx="0" cy="69850"/>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7" name="Rectangle 95">
                <a:extLst>
                  <a:ext uri="{FF2B5EF4-FFF2-40B4-BE49-F238E27FC236}">
                    <a16:creationId xmlns:a16="http://schemas.microsoft.com/office/drawing/2014/main" id="{A3DB8A61-F6D1-42E5-8D9C-64A284010E0D}"/>
                  </a:ext>
                </a:extLst>
              </p:cNvPr>
              <p:cNvSpPr>
                <a:spLocks noChangeArrowheads="1"/>
              </p:cNvSpPr>
              <p:nvPr/>
            </p:nvSpPr>
            <p:spPr bwMode="auto">
              <a:xfrm>
                <a:off x="2489952" y="503377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300" dirty="0">
                    <a:solidFill>
                      <a:srgbClr val="0000FF"/>
                    </a:solidFill>
                  </a:rPr>
                  <a:t>0.3</a:t>
                </a:r>
              </a:p>
            </p:txBody>
          </p:sp>
          <p:sp>
            <p:nvSpPr>
              <p:cNvPr id="938" name="Line 96">
                <a:extLst>
                  <a:ext uri="{FF2B5EF4-FFF2-40B4-BE49-F238E27FC236}">
                    <a16:creationId xmlns:a16="http://schemas.microsoft.com/office/drawing/2014/main" id="{6B703737-2429-43D1-8F64-C1ADD3567D92}"/>
                  </a:ext>
                </a:extLst>
              </p:cNvPr>
              <p:cNvSpPr>
                <a:spLocks noChangeShapeType="1"/>
              </p:cNvSpPr>
              <p:nvPr/>
            </p:nvSpPr>
            <p:spPr bwMode="auto">
              <a:xfrm>
                <a:off x="2788402" y="4948046"/>
                <a:ext cx="0" cy="349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9" name="Line 97">
                <a:extLst>
                  <a:ext uri="{FF2B5EF4-FFF2-40B4-BE49-F238E27FC236}">
                    <a16:creationId xmlns:a16="http://schemas.microsoft.com/office/drawing/2014/main" id="{6FF40162-DCC1-4202-AE43-8E28A831F1C0}"/>
                  </a:ext>
                </a:extLst>
              </p:cNvPr>
              <p:cNvSpPr>
                <a:spLocks noChangeShapeType="1"/>
              </p:cNvSpPr>
              <p:nvPr/>
            </p:nvSpPr>
            <p:spPr bwMode="auto">
              <a:xfrm flipV="1">
                <a:off x="2788402" y="1166621"/>
                <a:ext cx="0" cy="34925"/>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0" name="Line 98">
                <a:extLst>
                  <a:ext uri="{FF2B5EF4-FFF2-40B4-BE49-F238E27FC236}">
                    <a16:creationId xmlns:a16="http://schemas.microsoft.com/office/drawing/2014/main" id="{66650EE2-9EE6-465C-806A-768A5022D778}"/>
                  </a:ext>
                </a:extLst>
              </p:cNvPr>
              <p:cNvSpPr>
                <a:spLocks noChangeShapeType="1"/>
              </p:cNvSpPr>
              <p:nvPr/>
            </p:nvSpPr>
            <p:spPr bwMode="auto">
              <a:xfrm>
                <a:off x="2937627" y="4948046"/>
                <a:ext cx="0" cy="349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1" name="Line 99">
                <a:extLst>
                  <a:ext uri="{FF2B5EF4-FFF2-40B4-BE49-F238E27FC236}">
                    <a16:creationId xmlns:a16="http://schemas.microsoft.com/office/drawing/2014/main" id="{48953568-C39D-4DA8-8923-F19A2D4EC20A}"/>
                  </a:ext>
                </a:extLst>
              </p:cNvPr>
              <p:cNvSpPr>
                <a:spLocks noChangeShapeType="1"/>
              </p:cNvSpPr>
              <p:nvPr/>
            </p:nvSpPr>
            <p:spPr bwMode="auto">
              <a:xfrm flipV="1">
                <a:off x="2937627" y="1166621"/>
                <a:ext cx="0" cy="34925"/>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2" name="Line 100">
                <a:extLst>
                  <a:ext uri="{FF2B5EF4-FFF2-40B4-BE49-F238E27FC236}">
                    <a16:creationId xmlns:a16="http://schemas.microsoft.com/office/drawing/2014/main" id="{2A9AF59B-E997-4EA9-A4FB-49595ED3118D}"/>
                  </a:ext>
                </a:extLst>
              </p:cNvPr>
              <p:cNvSpPr>
                <a:spLocks noChangeShapeType="1"/>
              </p:cNvSpPr>
              <p:nvPr/>
            </p:nvSpPr>
            <p:spPr bwMode="auto">
              <a:xfrm>
                <a:off x="3085264" y="4948046"/>
                <a:ext cx="0" cy="6985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3" name="Line 101">
                <a:extLst>
                  <a:ext uri="{FF2B5EF4-FFF2-40B4-BE49-F238E27FC236}">
                    <a16:creationId xmlns:a16="http://schemas.microsoft.com/office/drawing/2014/main" id="{A393B693-4E48-4078-8384-7FD9F34D710C}"/>
                  </a:ext>
                </a:extLst>
              </p:cNvPr>
              <p:cNvSpPr>
                <a:spLocks noChangeShapeType="1"/>
              </p:cNvSpPr>
              <p:nvPr/>
            </p:nvSpPr>
            <p:spPr bwMode="auto">
              <a:xfrm flipV="1">
                <a:off x="3085264" y="1131696"/>
                <a:ext cx="0" cy="69850"/>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4" name="Rectangle 102">
                <a:extLst>
                  <a:ext uri="{FF2B5EF4-FFF2-40B4-BE49-F238E27FC236}">
                    <a16:creationId xmlns:a16="http://schemas.microsoft.com/office/drawing/2014/main" id="{4B27C61D-C57D-4885-8AC4-F1269E2D43B8}"/>
                  </a:ext>
                </a:extLst>
              </p:cNvPr>
              <p:cNvSpPr>
                <a:spLocks noChangeArrowheads="1"/>
              </p:cNvSpPr>
              <p:nvPr/>
            </p:nvSpPr>
            <p:spPr bwMode="auto">
              <a:xfrm>
                <a:off x="2934452" y="503377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300" dirty="0">
                    <a:solidFill>
                      <a:srgbClr val="0000FF"/>
                    </a:solidFill>
                  </a:rPr>
                  <a:t>0.4</a:t>
                </a:r>
              </a:p>
            </p:txBody>
          </p:sp>
          <p:sp>
            <p:nvSpPr>
              <p:cNvPr id="945" name="Line 103">
                <a:extLst>
                  <a:ext uri="{FF2B5EF4-FFF2-40B4-BE49-F238E27FC236}">
                    <a16:creationId xmlns:a16="http://schemas.microsoft.com/office/drawing/2014/main" id="{5B5EBD3F-077A-4EDC-A907-045486EAB329}"/>
                  </a:ext>
                </a:extLst>
              </p:cNvPr>
              <p:cNvSpPr>
                <a:spLocks noChangeShapeType="1"/>
              </p:cNvSpPr>
              <p:nvPr/>
            </p:nvSpPr>
            <p:spPr bwMode="auto">
              <a:xfrm>
                <a:off x="3232902" y="4948046"/>
                <a:ext cx="0" cy="349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6" name="Line 104">
                <a:extLst>
                  <a:ext uri="{FF2B5EF4-FFF2-40B4-BE49-F238E27FC236}">
                    <a16:creationId xmlns:a16="http://schemas.microsoft.com/office/drawing/2014/main" id="{BE403F5B-C832-422D-B14D-AACDE9641E85}"/>
                  </a:ext>
                </a:extLst>
              </p:cNvPr>
              <p:cNvSpPr>
                <a:spLocks noChangeShapeType="1"/>
              </p:cNvSpPr>
              <p:nvPr/>
            </p:nvSpPr>
            <p:spPr bwMode="auto">
              <a:xfrm flipV="1">
                <a:off x="3232902" y="1166621"/>
                <a:ext cx="0" cy="34925"/>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7" name="Line 105">
                <a:extLst>
                  <a:ext uri="{FF2B5EF4-FFF2-40B4-BE49-F238E27FC236}">
                    <a16:creationId xmlns:a16="http://schemas.microsoft.com/office/drawing/2014/main" id="{1DCEA8FE-C516-4B33-AC2D-B0A2A88DD945}"/>
                  </a:ext>
                </a:extLst>
              </p:cNvPr>
              <p:cNvSpPr>
                <a:spLocks noChangeShapeType="1"/>
              </p:cNvSpPr>
              <p:nvPr/>
            </p:nvSpPr>
            <p:spPr bwMode="auto">
              <a:xfrm>
                <a:off x="3382127" y="4948046"/>
                <a:ext cx="0" cy="349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8" name="Line 106">
                <a:extLst>
                  <a:ext uri="{FF2B5EF4-FFF2-40B4-BE49-F238E27FC236}">
                    <a16:creationId xmlns:a16="http://schemas.microsoft.com/office/drawing/2014/main" id="{5A6DA82C-7117-489A-9848-967C3C5B69F3}"/>
                  </a:ext>
                </a:extLst>
              </p:cNvPr>
              <p:cNvSpPr>
                <a:spLocks noChangeShapeType="1"/>
              </p:cNvSpPr>
              <p:nvPr/>
            </p:nvSpPr>
            <p:spPr bwMode="auto">
              <a:xfrm flipV="1">
                <a:off x="3382127" y="1166621"/>
                <a:ext cx="0" cy="34925"/>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9" name="Line 107">
                <a:extLst>
                  <a:ext uri="{FF2B5EF4-FFF2-40B4-BE49-F238E27FC236}">
                    <a16:creationId xmlns:a16="http://schemas.microsoft.com/office/drawing/2014/main" id="{63497B22-4D5D-40DA-BC0C-6B46FDF2E15C}"/>
                  </a:ext>
                </a:extLst>
              </p:cNvPr>
              <p:cNvSpPr>
                <a:spLocks noChangeShapeType="1"/>
              </p:cNvSpPr>
              <p:nvPr/>
            </p:nvSpPr>
            <p:spPr bwMode="auto">
              <a:xfrm>
                <a:off x="3529764" y="4948046"/>
                <a:ext cx="0" cy="6985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0" name="Line 108">
                <a:extLst>
                  <a:ext uri="{FF2B5EF4-FFF2-40B4-BE49-F238E27FC236}">
                    <a16:creationId xmlns:a16="http://schemas.microsoft.com/office/drawing/2014/main" id="{CA5C5040-52A3-460F-A2D1-C89A8654EBDE}"/>
                  </a:ext>
                </a:extLst>
              </p:cNvPr>
              <p:cNvSpPr>
                <a:spLocks noChangeShapeType="1"/>
              </p:cNvSpPr>
              <p:nvPr/>
            </p:nvSpPr>
            <p:spPr bwMode="auto">
              <a:xfrm flipV="1">
                <a:off x="3529764" y="1131696"/>
                <a:ext cx="0" cy="69850"/>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1" name="Rectangle 109">
                <a:extLst>
                  <a:ext uri="{FF2B5EF4-FFF2-40B4-BE49-F238E27FC236}">
                    <a16:creationId xmlns:a16="http://schemas.microsoft.com/office/drawing/2014/main" id="{B35D351F-A6B4-4D29-BFB9-D819C436E363}"/>
                  </a:ext>
                </a:extLst>
              </p:cNvPr>
              <p:cNvSpPr>
                <a:spLocks noChangeArrowheads="1"/>
              </p:cNvSpPr>
              <p:nvPr/>
            </p:nvSpPr>
            <p:spPr bwMode="auto">
              <a:xfrm>
                <a:off x="3380539" y="503377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300" dirty="0">
                    <a:solidFill>
                      <a:schemeClr val="tx1">
                        <a:lumMod val="65000"/>
                        <a:lumOff val="35000"/>
                      </a:schemeClr>
                    </a:solidFill>
                  </a:rPr>
                  <a:t>0.5</a:t>
                </a:r>
              </a:p>
            </p:txBody>
          </p:sp>
          <p:sp>
            <p:nvSpPr>
              <p:cNvPr id="952" name="Line 110">
                <a:extLst>
                  <a:ext uri="{FF2B5EF4-FFF2-40B4-BE49-F238E27FC236}">
                    <a16:creationId xmlns:a16="http://schemas.microsoft.com/office/drawing/2014/main" id="{F47A2BD6-082F-49D3-B7B3-31111618F5D9}"/>
                  </a:ext>
                </a:extLst>
              </p:cNvPr>
              <p:cNvSpPr>
                <a:spLocks noChangeShapeType="1"/>
              </p:cNvSpPr>
              <p:nvPr/>
            </p:nvSpPr>
            <p:spPr bwMode="auto">
              <a:xfrm>
                <a:off x="3678989" y="4948046"/>
                <a:ext cx="0" cy="349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3" name="Line 111">
                <a:extLst>
                  <a:ext uri="{FF2B5EF4-FFF2-40B4-BE49-F238E27FC236}">
                    <a16:creationId xmlns:a16="http://schemas.microsoft.com/office/drawing/2014/main" id="{3013D824-51CC-4C65-8E16-37F701A22FC6}"/>
                  </a:ext>
                </a:extLst>
              </p:cNvPr>
              <p:cNvSpPr>
                <a:spLocks noChangeShapeType="1"/>
              </p:cNvSpPr>
              <p:nvPr/>
            </p:nvSpPr>
            <p:spPr bwMode="auto">
              <a:xfrm flipV="1">
                <a:off x="3678989" y="1166621"/>
                <a:ext cx="0" cy="34925"/>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4" name="Line 112">
                <a:extLst>
                  <a:ext uri="{FF2B5EF4-FFF2-40B4-BE49-F238E27FC236}">
                    <a16:creationId xmlns:a16="http://schemas.microsoft.com/office/drawing/2014/main" id="{460550E7-998A-4E08-95C5-B2F3D044D392}"/>
                  </a:ext>
                </a:extLst>
              </p:cNvPr>
              <p:cNvSpPr>
                <a:spLocks noChangeShapeType="1"/>
              </p:cNvSpPr>
              <p:nvPr/>
            </p:nvSpPr>
            <p:spPr bwMode="auto">
              <a:xfrm>
                <a:off x="3826627" y="4948046"/>
                <a:ext cx="0" cy="349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5" name="Line 113">
                <a:extLst>
                  <a:ext uri="{FF2B5EF4-FFF2-40B4-BE49-F238E27FC236}">
                    <a16:creationId xmlns:a16="http://schemas.microsoft.com/office/drawing/2014/main" id="{A37E0D60-47E0-486B-9A9E-165CD5291169}"/>
                  </a:ext>
                </a:extLst>
              </p:cNvPr>
              <p:cNvSpPr>
                <a:spLocks noChangeShapeType="1"/>
              </p:cNvSpPr>
              <p:nvPr/>
            </p:nvSpPr>
            <p:spPr bwMode="auto">
              <a:xfrm flipV="1">
                <a:off x="3826627" y="1166621"/>
                <a:ext cx="0" cy="34925"/>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6" name="Line 114">
                <a:extLst>
                  <a:ext uri="{FF2B5EF4-FFF2-40B4-BE49-F238E27FC236}">
                    <a16:creationId xmlns:a16="http://schemas.microsoft.com/office/drawing/2014/main" id="{BA12DCBD-FA73-4B82-B571-0C1A53911AC0}"/>
                  </a:ext>
                </a:extLst>
              </p:cNvPr>
              <p:cNvSpPr>
                <a:spLocks noChangeShapeType="1"/>
              </p:cNvSpPr>
              <p:nvPr/>
            </p:nvSpPr>
            <p:spPr bwMode="auto">
              <a:xfrm>
                <a:off x="3974264" y="4948046"/>
                <a:ext cx="0" cy="6985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7" name="Line 115">
                <a:extLst>
                  <a:ext uri="{FF2B5EF4-FFF2-40B4-BE49-F238E27FC236}">
                    <a16:creationId xmlns:a16="http://schemas.microsoft.com/office/drawing/2014/main" id="{2DE8C892-80BC-46D8-AA26-E67ADF682916}"/>
                  </a:ext>
                </a:extLst>
              </p:cNvPr>
              <p:cNvSpPr>
                <a:spLocks noChangeShapeType="1"/>
              </p:cNvSpPr>
              <p:nvPr/>
            </p:nvSpPr>
            <p:spPr bwMode="auto">
              <a:xfrm flipV="1">
                <a:off x="3974264" y="1131696"/>
                <a:ext cx="0" cy="69850"/>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8" name="Rectangle 116">
                <a:extLst>
                  <a:ext uri="{FF2B5EF4-FFF2-40B4-BE49-F238E27FC236}">
                    <a16:creationId xmlns:a16="http://schemas.microsoft.com/office/drawing/2014/main" id="{4C5676FA-2D22-4E7F-AFD3-DC9F8F14578D}"/>
                  </a:ext>
                </a:extLst>
              </p:cNvPr>
              <p:cNvSpPr>
                <a:spLocks noChangeArrowheads="1"/>
              </p:cNvSpPr>
              <p:nvPr/>
            </p:nvSpPr>
            <p:spPr bwMode="auto">
              <a:xfrm>
                <a:off x="3823452" y="503377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300" dirty="0">
                    <a:solidFill>
                      <a:srgbClr val="0000FF"/>
                    </a:solidFill>
                  </a:rPr>
                  <a:t>0.6</a:t>
                </a:r>
              </a:p>
            </p:txBody>
          </p:sp>
          <p:sp>
            <p:nvSpPr>
              <p:cNvPr id="959" name="Line 117">
                <a:extLst>
                  <a:ext uri="{FF2B5EF4-FFF2-40B4-BE49-F238E27FC236}">
                    <a16:creationId xmlns:a16="http://schemas.microsoft.com/office/drawing/2014/main" id="{4EFDF669-F8E1-4759-9384-AF88A1937102}"/>
                  </a:ext>
                </a:extLst>
              </p:cNvPr>
              <p:cNvSpPr>
                <a:spLocks noChangeShapeType="1"/>
              </p:cNvSpPr>
              <p:nvPr/>
            </p:nvSpPr>
            <p:spPr bwMode="auto">
              <a:xfrm>
                <a:off x="4123489" y="4948046"/>
                <a:ext cx="0" cy="349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0" name="Line 118">
                <a:extLst>
                  <a:ext uri="{FF2B5EF4-FFF2-40B4-BE49-F238E27FC236}">
                    <a16:creationId xmlns:a16="http://schemas.microsoft.com/office/drawing/2014/main" id="{B60DAA21-3352-4DA0-BD38-251069D40CE7}"/>
                  </a:ext>
                </a:extLst>
              </p:cNvPr>
              <p:cNvSpPr>
                <a:spLocks noChangeShapeType="1"/>
              </p:cNvSpPr>
              <p:nvPr/>
            </p:nvSpPr>
            <p:spPr bwMode="auto">
              <a:xfrm flipV="1">
                <a:off x="4123489" y="1166621"/>
                <a:ext cx="0" cy="34925"/>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1" name="Line 119">
                <a:extLst>
                  <a:ext uri="{FF2B5EF4-FFF2-40B4-BE49-F238E27FC236}">
                    <a16:creationId xmlns:a16="http://schemas.microsoft.com/office/drawing/2014/main" id="{4BD8B0E4-53BC-4340-8C2F-34E2D8940EFA}"/>
                  </a:ext>
                </a:extLst>
              </p:cNvPr>
              <p:cNvSpPr>
                <a:spLocks noChangeShapeType="1"/>
              </p:cNvSpPr>
              <p:nvPr/>
            </p:nvSpPr>
            <p:spPr bwMode="auto">
              <a:xfrm>
                <a:off x="4271127" y="4948046"/>
                <a:ext cx="0" cy="349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2" name="Line 120">
                <a:extLst>
                  <a:ext uri="{FF2B5EF4-FFF2-40B4-BE49-F238E27FC236}">
                    <a16:creationId xmlns:a16="http://schemas.microsoft.com/office/drawing/2014/main" id="{BF4123D6-11CD-47C1-B4A8-EE98DB5976DD}"/>
                  </a:ext>
                </a:extLst>
              </p:cNvPr>
              <p:cNvSpPr>
                <a:spLocks noChangeShapeType="1"/>
              </p:cNvSpPr>
              <p:nvPr/>
            </p:nvSpPr>
            <p:spPr bwMode="auto">
              <a:xfrm flipV="1">
                <a:off x="4271127" y="1166621"/>
                <a:ext cx="0" cy="34925"/>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3" name="Line 121">
                <a:extLst>
                  <a:ext uri="{FF2B5EF4-FFF2-40B4-BE49-F238E27FC236}">
                    <a16:creationId xmlns:a16="http://schemas.microsoft.com/office/drawing/2014/main" id="{72D5D30B-D774-45D3-92C0-3660BE9FCC53}"/>
                  </a:ext>
                </a:extLst>
              </p:cNvPr>
              <p:cNvSpPr>
                <a:spLocks noChangeShapeType="1"/>
              </p:cNvSpPr>
              <p:nvPr/>
            </p:nvSpPr>
            <p:spPr bwMode="auto">
              <a:xfrm>
                <a:off x="4418764" y="4948046"/>
                <a:ext cx="0" cy="6985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4" name="Line 122">
                <a:extLst>
                  <a:ext uri="{FF2B5EF4-FFF2-40B4-BE49-F238E27FC236}">
                    <a16:creationId xmlns:a16="http://schemas.microsoft.com/office/drawing/2014/main" id="{A42E94BF-26E3-4AF8-ABFD-AF6CD47B1457}"/>
                  </a:ext>
                </a:extLst>
              </p:cNvPr>
              <p:cNvSpPr>
                <a:spLocks noChangeShapeType="1"/>
              </p:cNvSpPr>
              <p:nvPr/>
            </p:nvSpPr>
            <p:spPr bwMode="auto">
              <a:xfrm flipV="1">
                <a:off x="4418764" y="1131696"/>
                <a:ext cx="0" cy="69850"/>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5" name="Rectangle 123">
                <a:extLst>
                  <a:ext uri="{FF2B5EF4-FFF2-40B4-BE49-F238E27FC236}">
                    <a16:creationId xmlns:a16="http://schemas.microsoft.com/office/drawing/2014/main" id="{0AFA20C9-83EA-4A42-96BC-2DA17DEAA39D}"/>
                  </a:ext>
                </a:extLst>
              </p:cNvPr>
              <p:cNvSpPr>
                <a:spLocks noChangeArrowheads="1"/>
              </p:cNvSpPr>
              <p:nvPr/>
            </p:nvSpPr>
            <p:spPr bwMode="auto">
              <a:xfrm>
                <a:off x="4269539" y="503377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300" dirty="0">
                    <a:solidFill>
                      <a:srgbClr val="0000FF"/>
                    </a:solidFill>
                  </a:rPr>
                  <a:t>0.7</a:t>
                </a:r>
              </a:p>
            </p:txBody>
          </p:sp>
          <p:sp>
            <p:nvSpPr>
              <p:cNvPr id="966" name="Line 124">
                <a:extLst>
                  <a:ext uri="{FF2B5EF4-FFF2-40B4-BE49-F238E27FC236}">
                    <a16:creationId xmlns:a16="http://schemas.microsoft.com/office/drawing/2014/main" id="{5C73D35C-A42C-48BA-9CE3-4DEC5FBFF6D2}"/>
                  </a:ext>
                </a:extLst>
              </p:cNvPr>
              <p:cNvSpPr>
                <a:spLocks noChangeShapeType="1"/>
              </p:cNvSpPr>
              <p:nvPr/>
            </p:nvSpPr>
            <p:spPr bwMode="auto">
              <a:xfrm>
                <a:off x="4567989" y="4948046"/>
                <a:ext cx="0" cy="349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7" name="Line 125">
                <a:extLst>
                  <a:ext uri="{FF2B5EF4-FFF2-40B4-BE49-F238E27FC236}">
                    <a16:creationId xmlns:a16="http://schemas.microsoft.com/office/drawing/2014/main" id="{AD44C4BB-A379-48AB-8FA2-47913528FEE3}"/>
                  </a:ext>
                </a:extLst>
              </p:cNvPr>
              <p:cNvSpPr>
                <a:spLocks noChangeShapeType="1"/>
              </p:cNvSpPr>
              <p:nvPr/>
            </p:nvSpPr>
            <p:spPr bwMode="auto">
              <a:xfrm flipV="1">
                <a:off x="4567989" y="1166621"/>
                <a:ext cx="0" cy="34925"/>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8" name="Line 126">
                <a:extLst>
                  <a:ext uri="{FF2B5EF4-FFF2-40B4-BE49-F238E27FC236}">
                    <a16:creationId xmlns:a16="http://schemas.microsoft.com/office/drawing/2014/main" id="{FEFCD884-162B-4304-A430-3C6472137252}"/>
                  </a:ext>
                </a:extLst>
              </p:cNvPr>
              <p:cNvSpPr>
                <a:spLocks noChangeShapeType="1"/>
              </p:cNvSpPr>
              <p:nvPr/>
            </p:nvSpPr>
            <p:spPr bwMode="auto">
              <a:xfrm>
                <a:off x="4717214" y="4948046"/>
                <a:ext cx="0" cy="349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9" name="Line 127">
                <a:extLst>
                  <a:ext uri="{FF2B5EF4-FFF2-40B4-BE49-F238E27FC236}">
                    <a16:creationId xmlns:a16="http://schemas.microsoft.com/office/drawing/2014/main" id="{AA214373-8E20-4463-AF49-A999DF40453A}"/>
                  </a:ext>
                </a:extLst>
              </p:cNvPr>
              <p:cNvSpPr>
                <a:spLocks noChangeShapeType="1"/>
              </p:cNvSpPr>
              <p:nvPr/>
            </p:nvSpPr>
            <p:spPr bwMode="auto">
              <a:xfrm flipV="1">
                <a:off x="4717214" y="1166621"/>
                <a:ext cx="0" cy="34925"/>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0" name="Line 128">
                <a:extLst>
                  <a:ext uri="{FF2B5EF4-FFF2-40B4-BE49-F238E27FC236}">
                    <a16:creationId xmlns:a16="http://schemas.microsoft.com/office/drawing/2014/main" id="{E4AE8989-8B20-418A-AA51-E4885F74D4DC}"/>
                  </a:ext>
                </a:extLst>
              </p:cNvPr>
              <p:cNvSpPr>
                <a:spLocks noChangeShapeType="1"/>
              </p:cNvSpPr>
              <p:nvPr/>
            </p:nvSpPr>
            <p:spPr bwMode="auto">
              <a:xfrm>
                <a:off x="4864852" y="4948046"/>
                <a:ext cx="0" cy="6985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1" name="Line 129">
                <a:extLst>
                  <a:ext uri="{FF2B5EF4-FFF2-40B4-BE49-F238E27FC236}">
                    <a16:creationId xmlns:a16="http://schemas.microsoft.com/office/drawing/2014/main" id="{D894B853-9DD0-47B1-9D1A-9DE6C77C5DC6}"/>
                  </a:ext>
                </a:extLst>
              </p:cNvPr>
              <p:cNvSpPr>
                <a:spLocks noChangeShapeType="1"/>
              </p:cNvSpPr>
              <p:nvPr/>
            </p:nvSpPr>
            <p:spPr bwMode="auto">
              <a:xfrm flipV="1">
                <a:off x="4864852" y="1131696"/>
                <a:ext cx="0" cy="69850"/>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2" name="Rectangle 130">
                <a:extLst>
                  <a:ext uri="{FF2B5EF4-FFF2-40B4-BE49-F238E27FC236}">
                    <a16:creationId xmlns:a16="http://schemas.microsoft.com/office/drawing/2014/main" id="{A3BA5F27-4D8E-4E38-ABF0-E991BF9F827C}"/>
                  </a:ext>
                </a:extLst>
              </p:cNvPr>
              <p:cNvSpPr>
                <a:spLocks noChangeArrowheads="1"/>
              </p:cNvSpPr>
              <p:nvPr/>
            </p:nvSpPr>
            <p:spPr bwMode="auto">
              <a:xfrm>
                <a:off x="4714039" y="503377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300" dirty="0">
                    <a:solidFill>
                      <a:schemeClr val="tx1">
                        <a:lumMod val="65000"/>
                        <a:lumOff val="35000"/>
                      </a:schemeClr>
                    </a:solidFill>
                  </a:rPr>
                  <a:t>0.8</a:t>
                </a:r>
              </a:p>
            </p:txBody>
          </p:sp>
          <p:sp>
            <p:nvSpPr>
              <p:cNvPr id="973" name="Line 131">
                <a:extLst>
                  <a:ext uri="{FF2B5EF4-FFF2-40B4-BE49-F238E27FC236}">
                    <a16:creationId xmlns:a16="http://schemas.microsoft.com/office/drawing/2014/main" id="{B7A88A37-17CC-4F4B-98DB-77AA8C0C1335}"/>
                  </a:ext>
                </a:extLst>
              </p:cNvPr>
              <p:cNvSpPr>
                <a:spLocks noChangeShapeType="1"/>
              </p:cNvSpPr>
              <p:nvPr/>
            </p:nvSpPr>
            <p:spPr bwMode="auto">
              <a:xfrm>
                <a:off x="5012489" y="4948046"/>
                <a:ext cx="0" cy="349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4" name="Line 132">
                <a:extLst>
                  <a:ext uri="{FF2B5EF4-FFF2-40B4-BE49-F238E27FC236}">
                    <a16:creationId xmlns:a16="http://schemas.microsoft.com/office/drawing/2014/main" id="{783E48EE-6DED-4DB3-95AD-D631AEF13324}"/>
                  </a:ext>
                </a:extLst>
              </p:cNvPr>
              <p:cNvSpPr>
                <a:spLocks noChangeShapeType="1"/>
              </p:cNvSpPr>
              <p:nvPr/>
            </p:nvSpPr>
            <p:spPr bwMode="auto">
              <a:xfrm flipV="1">
                <a:off x="5012489" y="1166621"/>
                <a:ext cx="0" cy="34925"/>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5" name="Line 133">
                <a:extLst>
                  <a:ext uri="{FF2B5EF4-FFF2-40B4-BE49-F238E27FC236}">
                    <a16:creationId xmlns:a16="http://schemas.microsoft.com/office/drawing/2014/main" id="{96DA56D6-B647-4698-8541-B626505A7FB2}"/>
                  </a:ext>
                </a:extLst>
              </p:cNvPr>
              <p:cNvSpPr>
                <a:spLocks noChangeShapeType="1"/>
              </p:cNvSpPr>
              <p:nvPr/>
            </p:nvSpPr>
            <p:spPr bwMode="auto">
              <a:xfrm>
                <a:off x="5161714" y="4948046"/>
                <a:ext cx="0" cy="349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6" name="Line 134">
                <a:extLst>
                  <a:ext uri="{FF2B5EF4-FFF2-40B4-BE49-F238E27FC236}">
                    <a16:creationId xmlns:a16="http://schemas.microsoft.com/office/drawing/2014/main" id="{248FDF74-B9DB-4655-9425-6A30E72D96E8}"/>
                  </a:ext>
                </a:extLst>
              </p:cNvPr>
              <p:cNvSpPr>
                <a:spLocks noChangeShapeType="1"/>
              </p:cNvSpPr>
              <p:nvPr/>
            </p:nvSpPr>
            <p:spPr bwMode="auto">
              <a:xfrm flipV="1">
                <a:off x="5161714" y="1166621"/>
                <a:ext cx="0" cy="34925"/>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7" name="Line 135">
                <a:extLst>
                  <a:ext uri="{FF2B5EF4-FFF2-40B4-BE49-F238E27FC236}">
                    <a16:creationId xmlns:a16="http://schemas.microsoft.com/office/drawing/2014/main" id="{DE25E749-C5CF-4725-9B29-791A88E7C0E5}"/>
                  </a:ext>
                </a:extLst>
              </p:cNvPr>
              <p:cNvSpPr>
                <a:spLocks noChangeShapeType="1"/>
              </p:cNvSpPr>
              <p:nvPr/>
            </p:nvSpPr>
            <p:spPr bwMode="auto">
              <a:xfrm>
                <a:off x="5309352" y="4948046"/>
                <a:ext cx="0" cy="6985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8" name="Line 136">
                <a:extLst>
                  <a:ext uri="{FF2B5EF4-FFF2-40B4-BE49-F238E27FC236}">
                    <a16:creationId xmlns:a16="http://schemas.microsoft.com/office/drawing/2014/main" id="{BBE17BF2-ECF4-4454-BB48-D65FF27C61FB}"/>
                  </a:ext>
                </a:extLst>
              </p:cNvPr>
              <p:cNvSpPr>
                <a:spLocks noChangeShapeType="1"/>
              </p:cNvSpPr>
              <p:nvPr/>
            </p:nvSpPr>
            <p:spPr bwMode="auto">
              <a:xfrm flipV="1">
                <a:off x="5309352" y="1131696"/>
                <a:ext cx="0" cy="69850"/>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9" name="Rectangle 137">
                <a:extLst>
                  <a:ext uri="{FF2B5EF4-FFF2-40B4-BE49-F238E27FC236}">
                    <a16:creationId xmlns:a16="http://schemas.microsoft.com/office/drawing/2014/main" id="{93AA636D-B802-44B9-9705-8B7ED7680DB1}"/>
                  </a:ext>
                </a:extLst>
              </p:cNvPr>
              <p:cNvSpPr>
                <a:spLocks noChangeArrowheads="1"/>
              </p:cNvSpPr>
              <p:nvPr/>
            </p:nvSpPr>
            <p:spPr bwMode="auto">
              <a:xfrm>
                <a:off x="5158539" y="503377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300" dirty="0">
                    <a:solidFill>
                      <a:srgbClr val="0000FF"/>
                    </a:solidFill>
                    <a:effectLst>
                      <a:outerShdw blurRad="38100" dist="38100" dir="2700000" algn="tl">
                        <a:srgbClr val="000000">
                          <a:alpha val="43137"/>
                        </a:srgbClr>
                      </a:outerShdw>
                    </a:effectLst>
                  </a:rPr>
                  <a:t>0.9</a:t>
                </a:r>
              </a:p>
            </p:txBody>
          </p:sp>
          <p:sp>
            <p:nvSpPr>
              <p:cNvPr id="980" name="Line 138">
                <a:extLst>
                  <a:ext uri="{FF2B5EF4-FFF2-40B4-BE49-F238E27FC236}">
                    <a16:creationId xmlns:a16="http://schemas.microsoft.com/office/drawing/2014/main" id="{6C7EF5FD-259F-4A71-A0F6-C79CE1F01DBF}"/>
                  </a:ext>
                </a:extLst>
              </p:cNvPr>
              <p:cNvSpPr>
                <a:spLocks noChangeShapeType="1"/>
              </p:cNvSpPr>
              <p:nvPr/>
            </p:nvSpPr>
            <p:spPr bwMode="auto">
              <a:xfrm>
                <a:off x="5456989" y="4948046"/>
                <a:ext cx="0" cy="349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1" name="Line 139">
                <a:extLst>
                  <a:ext uri="{FF2B5EF4-FFF2-40B4-BE49-F238E27FC236}">
                    <a16:creationId xmlns:a16="http://schemas.microsoft.com/office/drawing/2014/main" id="{B99DAEDD-8D59-414F-8DA1-1F21CAA273A4}"/>
                  </a:ext>
                </a:extLst>
              </p:cNvPr>
              <p:cNvSpPr>
                <a:spLocks noChangeShapeType="1"/>
              </p:cNvSpPr>
              <p:nvPr/>
            </p:nvSpPr>
            <p:spPr bwMode="auto">
              <a:xfrm flipV="1">
                <a:off x="5456989" y="1166621"/>
                <a:ext cx="0" cy="34925"/>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2" name="Line 140">
                <a:extLst>
                  <a:ext uri="{FF2B5EF4-FFF2-40B4-BE49-F238E27FC236}">
                    <a16:creationId xmlns:a16="http://schemas.microsoft.com/office/drawing/2014/main" id="{A7EC748D-F1EA-4B53-BBB5-C56A6C46AAE9}"/>
                  </a:ext>
                </a:extLst>
              </p:cNvPr>
              <p:cNvSpPr>
                <a:spLocks noChangeShapeType="1"/>
              </p:cNvSpPr>
              <p:nvPr/>
            </p:nvSpPr>
            <p:spPr bwMode="auto">
              <a:xfrm>
                <a:off x="5604627" y="4948046"/>
                <a:ext cx="0" cy="34925"/>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3" name="Line 141">
                <a:extLst>
                  <a:ext uri="{FF2B5EF4-FFF2-40B4-BE49-F238E27FC236}">
                    <a16:creationId xmlns:a16="http://schemas.microsoft.com/office/drawing/2014/main" id="{E976131E-E129-4267-A650-7E8681132686}"/>
                  </a:ext>
                </a:extLst>
              </p:cNvPr>
              <p:cNvSpPr>
                <a:spLocks noChangeShapeType="1"/>
              </p:cNvSpPr>
              <p:nvPr/>
            </p:nvSpPr>
            <p:spPr bwMode="auto">
              <a:xfrm flipV="1">
                <a:off x="5604627" y="1166621"/>
                <a:ext cx="0" cy="34925"/>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4" name="Line 142">
                <a:extLst>
                  <a:ext uri="{FF2B5EF4-FFF2-40B4-BE49-F238E27FC236}">
                    <a16:creationId xmlns:a16="http://schemas.microsoft.com/office/drawing/2014/main" id="{443EDCCA-06FF-4063-9D3E-50D95DF8225B}"/>
                  </a:ext>
                </a:extLst>
              </p:cNvPr>
              <p:cNvSpPr>
                <a:spLocks noChangeShapeType="1"/>
              </p:cNvSpPr>
              <p:nvPr/>
            </p:nvSpPr>
            <p:spPr bwMode="auto">
              <a:xfrm>
                <a:off x="5753852" y="4948046"/>
                <a:ext cx="0" cy="6985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5" name="Line 143">
                <a:extLst>
                  <a:ext uri="{FF2B5EF4-FFF2-40B4-BE49-F238E27FC236}">
                    <a16:creationId xmlns:a16="http://schemas.microsoft.com/office/drawing/2014/main" id="{282C06F6-A7E7-419F-ADF8-1CBD3C69D36B}"/>
                  </a:ext>
                </a:extLst>
              </p:cNvPr>
              <p:cNvSpPr>
                <a:spLocks noChangeShapeType="1"/>
              </p:cNvSpPr>
              <p:nvPr/>
            </p:nvSpPr>
            <p:spPr bwMode="auto">
              <a:xfrm flipV="1">
                <a:off x="5753852" y="1131696"/>
                <a:ext cx="0" cy="69850"/>
              </a:xfrm>
              <a:prstGeom prst="line">
                <a:avLst/>
              </a:prstGeom>
              <a:noFill/>
              <a:ln w="222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6" name="Rectangle 144">
                <a:extLst>
                  <a:ext uri="{FF2B5EF4-FFF2-40B4-BE49-F238E27FC236}">
                    <a16:creationId xmlns:a16="http://schemas.microsoft.com/office/drawing/2014/main" id="{548C1CD4-AD94-4A1A-AE3D-08C26198F3EA}"/>
                  </a:ext>
                </a:extLst>
              </p:cNvPr>
              <p:cNvSpPr>
                <a:spLocks noChangeArrowheads="1"/>
              </p:cNvSpPr>
              <p:nvPr/>
            </p:nvSpPr>
            <p:spPr bwMode="auto">
              <a:xfrm>
                <a:off x="5603039" y="503377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300" dirty="0">
                    <a:solidFill>
                      <a:srgbClr val="0000FF"/>
                    </a:solidFill>
                  </a:rPr>
                  <a:t>1.0</a:t>
                </a:r>
              </a:p>
            </p:txBody>
          </p:sp>
          <p:sp>
            <p:nvSpPr>
              <p:cNvPr id="987" name="Rectangle 145">
                <a:extLst>
                  <a:ext uri="{FF2B5EF4-FFF2-40B4-BE49-F238E27FC236}">
                    <a16:creationId xmlns:a16="http://schemas.microsoft.com/office/drawing/2014/main" id="{E2D7AA1B-7B4B-4B41-B2BB-A6F29A85EEFD}"/>
                  </a:ext>
                </a:extLst>
              </p:cNvPr>
              <p:cNvSpPr>
                <a:spLocks noChangeArrowheads="1"/>
              </p:cNvSpPr>
              <p:nvPr/>
            </p:nvSpPr>
            <p:spPr bwMode="auto">
              <a:xfrm>
                <a:off x="1947027" y="5203633"/>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FF"/>
                    </a:solidFill>
                    <a:effectLst/>
                    <a:latin typeface="Arial" panose="020B0604020202020204" pitchFamily="34" charset="0"/>
                    <a:cs typeface="Arial" panose="020B0604020202020204" pitchFamily="34" charset="0"/>
                  </a:rPr>
                  <a:t>q</a:t>
                </a:r>
                <a:endParaRPr kumimoji="0" lang="en-US" altLang="en-US" sz="1800" b="0" i="0" u="none" strike="noStrike" cap="none" normalizeH="0" baseline="0" dirty="0">
                  <a:ln>
                    <a:noFill/>
                  </a:ln>
                  <a:solidFill>
                    <a:srgbClr val="0000FF"/>
                  </a:solidFill>
                  <a:effectLst/>
                  <a:latin typeface="Arial" panose="020B0604020202020204" pitchFamily="34" charset="0"/>
                  <a:cs typeface="Arial" panose="020B0604020202020204" pitchFamily="34" charset="0"/>
                </a:endParaRPr>
              </a:p>
            </p:txBody>
          </p:sp>
          <p:sp>
            <p:nvSpPr>
              <p:cNvPr id="988" name="Rectangle 146">
                <a:extLst>
                  <a:ext uri="{FF2B5EF4-FFF2-40B4-BE49-F238E27FC236}">
                    <a16:creationId xmlns:a16="http://schemas.microsoft.com/office/drawing/2014/main" id="{97799DD4-69C9-433E-A090-5E19A0208ADB}"/>
                  </a:ext>
                </a:extLst>
              </p:cNvPr>
              <p:cNvSpPr>
                <a:spLocks noChangeArrowheads="1"/>
              </p:cNvSpPr>
              <p:nvPr/>
            </p:nvSpPr>
            <p:spPr bwMode="auto">
              <a:xfrm>
                <a:off x="2058152" y="5313171"/>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FF"/>
                    </a:solidFill>
                    <a:effectLst/>
                    <a:latin typeface="Arial" panose="020B0604020202020204" pitchFamily="34" charset="0"/>
                    <a:cs typeface="Arial" panose="020B0604020202020204" pitchFamily="34" charset="0"/>
                  </a:rPr>
                  <a:t>o</a:t>
                </a:r>
                <a:endParaRPr kumimoji="0" lang="en-US" altLang="en-US" sz="1800" b="0" i="0" u="none" strike="noStrike" cap="none" normalizeH="0" baseline="0" dirty="0">
                  <a:ln>
                    <a:noFill/>
                  </a:ln>
                  <a:solidFill>
                    <a:srgbClr val="0000FF"/>
                  </a:solidFill>
                  <a:effectLst/>
                  <a:latin typeface="Arial" panose="020B0604020202020204" pitchFamily="34" charset="0"/>
                  <a:cs typeface="Arial" panose="020B0604020202020204" pitchFamily="34" charset="0"/>
                </a:endParaRPr>
              </a:p>
            </p:txBody>
          </p:sp>
          <p:sp>
            <p:nvSpPr>
              <p:cNvPr id="989" name="Rectangle 147">
                <a:extLst>
                  <a:ext uri="{FF2B5EF4-FFF2-40B4-BE49-F238E27FC236}">
                    <a16:creationId xmlns:a16="http://schemas.microsoft.com/office/drawing/2014/main" id="{59C59166-17F9-4AA5-8B1D-734FCAAED8E4}"/>
                  </a:ext>
                </a:extLst>
              </p:cNvPr>
              <p:cNvSpPr>
                <a:spLocks noChangeArrowheads="1"/>
              </p:cNvSpPr>
              <p:nvPr/>
            </p:nvSpPr>
            <p:spPr bwMode="auto">
              <a:xfrm>
                <a:off x="2167689" y="5203633"/>
                <a:ext cx="32573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FF"/>
                    </a:solidFill>
                    <a:effectLst/>
                    <a:latin typeface="Arial" panose="020B0604020202020204" pitchFamily="34" charset="0"/>
                    <a:cs typeface="Arial" panose="020B0604020202020204" pitchFamily="34" charset="0"/>
                  </a:rPr>
                  <a:t>, allele frequency before selection</a:t>
                </a:r>
                <a:endParaRPr kumimoji="0" lang="en-US" altLang="en-US" sz="1800" b="0" i="0" u="none" strike="noStrike" cap="none" normalizeH="0" baseline="0" dirty="0">
                  <a:ln>
                    <a:noFill/>
                  </a:ln>
                  <a:solidFill>
                    <a:srgbClr val="0000FF"/>
                  </a:solidFill>
                  <a:effectLst/>
                  <a:latin typeface="Arial" panose="020B0604020202020204" pitchFamily="34" charset="0"/>
                  <a:cs typeface="Arial" panose="020B0604020202020204" pitchFamily="34" charset="0"/>
                </a:endParaRPr>
              </a:p>
            </p:txBody>
          </p:sp>
          <p:sp>
            <p:nvSpPr>
              <p:cNvPr id="990" name="Freeform 148">
                <a:extLst>
                  <a:ext uri="{FF2B5EF4-FFF2-40B4-BE49-F238E27FC236}">
                    <a16:creationId xmlns:a16="http://schemas.microsoft.com/office/drawing/2014/main" id="{09204752-70E9-4C36-BFE5-00454BD1D640}"/>
                  </a:ext>
                </a:extLst>
              </p:cNvPr>
              <p:cNvSpPr>
                <a:spLocks/>
              </p:cNvSpPr>
              <p:nvPr/>
            </p:nvSpPr>
            <p:spPr bwMode="auto">
              <a:xfrm>
                <a:off x="1350127" y="1201546"/>
                <a:ext cx="4314825" cy="23813"/>
              </a:xfrm>
              <a:custGeom>
                <a:avLst/>
                <a:gdLst>
                  <a:gd name="T0" fmla="*/ 56 w 5435"/>
                  <a:gd name="T1" fmla="*/ 0 h 29"/>
                  <a:gd name="T2" fmla="*/ 168 w 5435"/>
                  <a:gd name="T3" fmla="*/ 2 h 29"/>
                  <a:gd name="T4" fmla="*/ 280 w 5435"/>
                  <a:gd name="T5" fmla="*/ 2 h 29"/>
                  <a:gd name="T6" fmla="*/ 393 w 5435"/>
                  <a:gd name="T7" fmla="*/ 2 h 29"/>
                  <a:gd name="T8" fmla="*/ 504 w 5435"/>
                  <a:gd name="T9" fmla="*/ 3 h 29"/>
                  <a:gd name="T10" fmla="*/ 616 w 5435"/>
                  <a:gd name="T11" fmla="*/ 3 h 29"/>
                  <a:gd name="T12" fmla="*/ 728 w 5435"/>
                  <a:gd name="T13" fmla="*/ 4 h 29"/>
                  <a:gd name="T14" fmla="*/ 841 w 5435"/>
                  <a:gd name="T15" fmla="*/ 5 h 29"/>
                  <a:gd name="T16" fmla="*/ 953 w 5435"/>
                  <a:gd name="T17" fmla="*/ 6 h 29"/>
                  <a:gd name="T18" fmla="*/ 1064 w 5435"/>
                  <a:gd name="T19" fmla="*/ 7 h 29"/>
                  <a:gd name="T20" fmla="*/ 1177 w 5435"/>
                  <a:gd name="T21" fmla="*/ 7 h 29"/>
                  <a:gd name="T22" fmla="*/ 1289 w 5435"/>
                  <a:gd name="T23" fmla="*/ 9 h 29"/>
                  <a:gd name="T24" fmla="*/ 1401 w 5435"/>
                  <a:gd name="T25" fmla="*/ 11 h 29"/>
                  <a:gd name="T26" fmla="*/ 1512 w 5435"/>
                  <a:gd name="T27" fmla="*/ 12 h 29"/>
                  <a:gd name="T28" fmla="*/ 1625 w 5435"/>
                  <a:gd name="T29" fmla="*/ 13 h 29"/>
                  <a:gd name="T30" fmla="*/ 1737 w 5435"/>
                  <a:gd name="T31" fmla="*/ 14 h 29"/>
                  <a:gd name="T32" fmla="*/ 1849 w 5435"/>
                  <a:gd name="T33" fmla="*/ 15 h 29"/>
                  <a:gd name="T34" fmla="*/ 1962 w 5435"/>
                  <a:gd name="T35" fmla="*/ 17 h 29"/>
                  <a:gd name="T36" fmla="*/ 2073 w 5435"/>
                  <a:gd name="T37" fmla="*/ 18 h 29"/>
                  <a:gd name="T38" fmla="*/ 2185 w 5435"/>
                  <a:gd name="T39" fmla="*/ 19 h 29"/>
                  <a:gd name="T40" fmla="*/ 2297 w 5435"/>
                  <a:gd name="T41" fmla="*/ 20 h 29"/>
                  <a:gd name="T42" fmla="*/ 2410 w 5435"/>
                  <a:gd name="T43" fmla="*/ 21 h 29"/>
                  <a:gd name="T44" fmla="*/ 2522 w 5435"/>
                  <a:gd name="T45" fmla="*/ 22 h 29"/>
                  <a:gd name="T46" fmla="*/ 2633 w 5435"/>
                  <a:gd name="T47" fmla="*/ 24 h 29"/>
                  <a:gd name="T48" fmla="*/ 2746 w 5435"/>
                  <a:gd name="T49" fmla="*/ 25 h 29"/>
                  <a:gd name="T50" fmla="*/ 2858 w 5435"/>
                  <a:gd name="T51" fmla="*/ 26 h 29"/>
                  <a:gd name="T52" fmla="*/ 2970 w 5435"/>
                  <a:gd name="T53" fmla="*/ 26 h 29"/>
                  <a:gd name="T54" fmla="*/ 3081 w 5435"/>
                  <a:gd name="T55" fmla="*/ 27 h 29"/>
                  <a:gd name="T56" fmla="*/ 3194 w 5435"/>
                  <a:gd name="T57" fmla="*/ 28 h 29"/>
                  <a:gd name="T58" fmla="*/ 3306 w 5435"/>
                  <a:gd name="T59" fmla="*/ 28 h 29"/>
                  <a:gd name="T60" fmla="*/ 3418 w 5435"/>
                  <a:gd name="T61" fmla="*/ 28 h 29"/>
                  <a:gd name="T62" fmla="*/ 3529 w 5435"/>
                  <a:gd name="T63" fmla="*/ 29 h 29"/>
                  <a:gd name="T64" fmla="*/ 3642 w 5435"/>
                  <a:gd name="T65" fmla="*/ 29 h 29"/>
                  <a:gd name="T66" fmla="*/ 3754 w 5435"/>
                  <a:gd name="T67" fmla="*/ 29 h 29"/>
                  <a:gd name="T68" fmla="*/ 3866 w 5435"/>
                  <a:gd name="T69" fmla="*/ 29 h 29"/>
                  <a:gd name="T70" fmla="*/ 3979 w 5435"/>
                  <a:gd name="T71" fmla="*/ 28 h 29"/>
                  <a:gd name="T72" fmla="*/ 4090 w 5435"/>
                  <a:gd name="T73" fmla="*/ 28 h 29"/>
                  <a:gd name="T74" fmla="*/ 4202 w 5435"/>
                  <a:gd name="T75" fmla="*/ 27 h 29"/>
                  <a:gd name="T76" fmla="*/ 4314 w 5435"/>
                  <a:gd name="T77" fmla="*/ 26 h 29"/>
                  <a:gd name="T78" fmla="*/ 4427 w 5435"/>
                  <a:gd name="T79" fmla="*/ 26 h 29"/>
                  <a:gd name="T80" fmla="*/ 4539 w 5435"/>
                  <a:gd name="T81" fmla="*/ 24 h 29"/>
                  <a:gd name="T82" fmla="*/ 4650 w 5435"/>
                  <a:gd name="T83" fmla="*/ 22 h 29"/>
                  <a:gd name="T84" fmla="*/ 4763 w 5435"/>
                  <a:gd name="T85" fmla="*/ 21 h 29"/>
                  <a:gd name="T86" fmla="*/ 4875 w 5435"/>
                  <a:gd name="T87" fmla="*/ 19 h 29"/>
                  <a:gd name="T88" fmla="*/ 4987 w 5435"/>
                  <a:gd name="T89" fmla="*/ 17 h 29"/>
                  <a:gd name="T90" fmla="*/ 5098 w 5435"/>
                  <a:gd name="T91" fmla="*/ 14 h 29"/>
                  <a:gd name="T92" fmla="*/ 5211 w 5435"/>
                  <a:gd name="T93" fmla="*/ 11 h 29"/>
                  <a:gd name="T94" fmla="*/ 5323 w 5435"/>
                  <a:gd name="T95" fmla="*/ 7 h 29"/>
                  <a:gd name="T96" fmla="*/ 5435 w 5435"/>
                  <a:gd name="T97"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35" h="29">
                    <a:moveTo>
                      <a:pt x="0" y="0"/>
                    </a:moveTo>
                    <a:lnTo>
                      <a:pt x="56" y="0"/>
                    </a:lnTo>
                    <a:lnTo>
                      <a:pt x="112" y="0"/>
                    </a:lnTo>
                    <a:lnTo>
                      <a:pt x="168" y="2"/>
                    </a:lnTo>
                    <a:lnTo>
                      <a:pt x="225" y="2"/>
                    </a:lnTo>
                    <a:lnTo>
                      <a:pt x="280" y="2"/>
                    </a:lnTo>
                    <a:lnTo>
                      <a:pt x="336" y="2"/>
                    </a:lnTo>
                    <a:lnTo>
                      <a:pt x="393" y="2"/>
                    </a:lnTo>
                    <a:lnTo>
                      <a:pt x="448" y="3"/>
                    </a:lnTo>
                    <a:lnTo>
                      <a:pt x="504" y="3"/>
                    </a:lnTo>
                    <a:lnTo>
                      <a:pt x="561" y="3"/>
                    </a:lnTo>
                    <a:lnTo>
                      <a:pt x="616" y="3"/>
                    </a:lnTo>
                    <a:lnTo>
                      <a:pt x="673" y="4"/>
                    </a:lnTo>
                    <a:lnTo>
                      <a:pt x="728" y="4"/>
                    </a:lnTo>
                    <a:lnTo>
                      <a:pt x="784" y="4"/>
                    </a:lnTo>
                    <a:lnTo>
                      <a:pt x="841" y="5"/>
                    </a:lnTo>
                    <a:lnTo>
                      <a:pt x="896" y="5"/>
                    </a:lnTo>
                    <a:lnTo>
                      <a:pt x="953" y="6"/>
                    </a:lnTo>
                    <a:lnTo>
                      <a:pt x="1009" y="6"/>
                    </a:lnTo>
                    <a:lnTo>
                      <a:pt x="1064" y="7"/>
                    </a:lnTo>
                    <a:lnTo>
                      <a:pt x="1121" y="7"/>
                    </a:lnTo>
                    <a:lnTo>
                      <a:pt x="1177" y="7"/>
                    </a:lnTo>
                    <a:lnTo>
                      <a:pt x="1232" y="9"/>
                    </a:lnTo>
                    <a:lnTo>
                      <a:pt x="1289" y="9"/>
                    </a:lnTo>
                    <a:lnTo>
                      <a:pt x="1345" y="10"/>
                    </a:lnTo>
                    <a:lnTo>
                      <a:pt x="1401" y="11"/>
                    </a:lnTo>
                    <a:lnTo>
                      <a:pt x="1457" y="11"/>
                    </a:lnTo>
                    <a:lnTo>
                      <a:pt x="1512" y="12"/>
                    </a:lnTo>
                    <a:lnTo>
                      <a:pt x="1569" y="12"/>
                    </a:lnTo>
                    <a:lnTo>
                      <a:pt x="1625" y="13"/>
                    </a:lnTo>
                    <a:lnTo>
                      <a:pt x="1681" y="13"/>
                    </a:lnTo>
                    <a:lnTo>
                      <a:pt x="1737" y="14"/>
                    </a:lnTo>
                    <a:lnTo>
                      <a:pt x="1793" y="14"/>
                    </a:lnTo>
                    <a:lnTo>
                      <a:pt x="1849" y="15"/>
                    </a:lnTo>
                    <a:lnTo>
                      <a:pt x="1905" y="15"/>
                    </a:lnTo>
                    <a:lnTo>
                      <a:pt x="1962" y="17"/>
                    </a:lnTo>
                    <a:lnTo>
                      <a:pt x="2017" y="17"/>
                    </a:lnTo>
                    <a:lnTo>
                      <a:pt x="2073" y="18"/>
                    </a:lnTo>
                    <a:lnTo>
                      <a:pt x="2129" y="19"/>
                    </a:lnTo>
                    <a:lnTo>
                      <a:pt x="2185" y="19"/>
                    </a:lnTo>
                    <a:lnTo>
                      <a:pt x="2242" y="20"/>
                    </a:lnTo>
                    <a:lnTo>
                      <a:pt x="2297" y="20"/>
                    </a:lnTo>
                    <a:lnTo>
                      <a:pt x="2353" y="21"/>
                    </a:lnTo>
                    <a:lnTo>
                      <a:pt x="2410" y="21"/>
                    </a:lnTo>
                    <a:lnTo>
                      <a:pt x="2465" y="22"/>
                    </a:lnTo>
                    <a:lnTo>
                      <a:pt x="2522" y="22"/>
                    </a:lnTo>
                    <a:lnTo>
                      <a:pt x="2578" y="24"/>
                    </a:lnTo>
                    <a:lnTo>
                      <a:pt x="2633" y="24"/>
                    </a:lnTo>
                    <a:lnTo>
                      <a:pt x="2690" y="24"/>
                    </a:lnTo>
                    <a:lnTo>
                      <a:pt x="2746" y="25"/>
                    </a:lnTo>
                    <a:lnTo>
                      <a:pt x="2801" y="25"/>
                    </a:lnTo>
                    <a:lnTo>
                      <a:pt x="2858" y="26"/>
                    </a:lnTo>
                    <a:lnTo>
                      <a:pt x="2913" y="26"/>
                    </a:lnTo>
                    <a:lnTo>
                      <a:pt x="2970" y="26"/>
                    </a:lnTo>
                    <a:lnTo>
                      <a:pt x="3026" y="27"/>
                    </a:lnTo>
                    <a:lnTo>
                      <a:pt x="3081" y="27"/>
                    </a:lnTo>
                    <a:lnTo>
                      <a:pt x="3138" y="27"/>
                    </a:lnTo>
                    <a:lnTo>
                      <a:pt x="3194" y="28"/>
                    </a:lnTo>
                    <a:lnTo>
                      <a:pt x="3250" y="28"/>
                    </a:lnTo>
                    <a:lnTo>
                      <a:pt x="3306" y="28"/>
                    </a:lnTo>
                    <a:lnTo>
                      <a:pt x="3362" y="28"/>
                    </a:lnTo>
                    <a:lnTo>
                      <a:pt x="3418" y="28"/>
                    </a:lnTo>
                    <a:lnTo>
                      <a:pt x="3474" y="29"/>
                    </a:lnTo>
                    <a:lnTo>
                      <a:pt x="3529" y="29"/>
                    </a:lnTo>
                    <a:lnTo>
                      <a:pt x="3586" y="29"/>
                    </a:lnTo>
                    <a:lnTo>
                      <a:pt x="3642" y="29"/>
                    </a:lnTo>
                    <a:lnTo>
                      <a:pt x="3698" y="29"/>
                    </a:lnTo>
                    <a:lnTo>
                      <a:pt x="3754" y="29"/>
                    </a:lnTo>
                    <a:lnTo>
                      <a:pt x="3811" y="29"/>
                    </a:lnTo>
                    <a:lnTo>
                      <a:pt x="3866" y="29"/>
                    </a:lnTo>
                    <a:lnTo>
                      <a:pt x="3922" y="28"/>
                    </a:lnTo>
                    <a:lnTo>
                      <a:pt x="3979" y="28"/>
                    </a:lnTo>
                    <a:lnTo>
                      <a:pt x="4034" y="28"/>
                    </a:lnTo>
                    <a:lnTo>
                      <a:pt x="4090" y="28"/>
                    </a:lnTo>
                    <a:lnTo>
                      <a:pt x="4147" y="28"/>
                    </a:lnTo>
                    <a:lnTo>
                      <a:pt x="4202" y="27"/>
                    </a:lnTo>
                    <a:lnTo>
                      <a:pt x="4259" y="27"/>
                    </a:lnTo>
                    <a:lnTo>
                      <a:pt x="4314" y="26"/>
                    </a:lnTo>
                    <a:lnTo>
                      <a:pt x="4370" y="26"/>
                    </a:lnTo>
                    <a:lnTo>
                      <a:pt x="4427" y="26"/>
                    </a:lnTo>
                    <a:lnTo>
                      <a:pt x="4482" y="25"/>
                    </a:lnTo>
                    <a:lnTo>
                      <a:pt x="4539" y="24"/>
                    </a:lnTo>
                    <a:lnTo>
                      <a:pt x="4595" y="24"/>
                    </a:lnTo>
                    <a:lnTo>
                      <a:pt x="4650" y="22"/>
                    </a:lnTo>
                    <a:lnTo>
                      <a:pt x="4707" y="21"/>
                    </a:lnTo>
                    <a:lnTo>
                      <a:pt x="4763" y="21"/>
                    </a:lnTo>
                    <a:lnTo>
                      <a:pt x="4819" y="20"/>
                    </a:lnTo>
                    <a:lnTo>
                      <a:pt x="4875" y="19"/>
                    </a:lnTo>
                    <a:lnTo>
                      <a:pt x="4930" y="18"/>
                    </a:lnTo>
                    <a:lnTo>
                      <a:pt x="4987" y="17"/>
                    </a:lnTo>
                    <a:lnTo>
                      <a:pt x="5043" y="15"/>
                    </a:lnTo>
                    <a:lnTo>
                      <a:pt x="5098" y="14"/>
                    </a:lnTo>
                    <a:lnTo>
                      <a:pt x="5155" y="12"/>
                    </a:lnTo>
                    <a:lnTo>
                      <a:pt x="5211" y="11"/>
                    </a:lnTo>
                    <a:lnTo>
                      <a:pt x="5267" y="10"/>
                    </a:lnTo>
                    <a:lnTo>
                      <a:pt x="5323" y="7"/>
                    </a:lnTo>
                    <a:lnTo>
                      <a:pt x="5380" y="6"/>
                    </a:lnTo>
                    <a:lnTo>
                      <a:pt x="5435" y="5"/>
                    </a:lnTo>
                  </a:path>
                </a:pathLst>
              </a:custGeom>
              <a:noFill/>
              <a:ln w="2222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1" name="Freeform 149">
                <a:extLst>
                  <a:ext uri="{FF2B5EF4-FFF2-40B4-BE49-F238E27FC236}">
                    <a16:creationId xmlns:a16="http://schemas.microsoft.com/office/drawing/2014/main" id="{BCF199BB-D778-449B-AC30-52383AF5C503}"/>
                  </a:ext>
                </a:extLst>
              </p:cNvPr>
              <p:cNvSpPr>
                <a:spLocks/>
              </p:cNvSpPr>
              <p:nvPr/>
            </p:nvSpPr>
            <p:spPr bwMode="auto">
              <a:xfrm>
                <a:off x="5664952" y="1201546"/>
                <a:ext cx="88900" cy="4763"/>
              </a:xfrm>
              <a:custGeom>
                <a:avLst/>
                <a:gdLst>
                  <a:gd name="T0" fmla="*/ 0 w 113"/>
                  <a:gd name="T1" fmla="*/ 5 h 5"/>
                  <a:gd name="T2" fmla="*/ 56 w 113"/>
                  <a:gd name="T3" fmla="*/ 3 h 5"/>
                  <a:gd name="T4" fmla="*/ 113 w 113"/>
                  <a:gd name="T5" fmla="*/ 0 h 5"/>
                </a:gdLst>
                <a:ahLst/>
                <a:cxnLst>
                  <a:cxn ang="0">
                    <a:pos x="T0" y="T1"/>
                  </a:cxn>
                  <a:cxn ang="0">
                    <a:pos x="T2" y="T3"/>
                  </a:cxn>
                  <a:cxn ang="0">
                    <a:pos x="T4" y="T5"/>
                  </a:cxn>
                </a:cxnLst>
                <a:rect l="0" t="0" r="r" b="b"/>
                <a:pathLst>
                  <a:path w="113" h="5">
                    <a:moveTo>
                      <a:pt x="0" y="5"/>
                    </a:moveTo>
                    <a:lnTo>
                      <a:pt x="56" y="3"/>
                    </a:lnTo>
                    <a:lnTo>
                      <a:pt x="113" y="0"/>
                    </a:lnTo>
                  </a:path>
                </a:pathLst>
              </a:custGeom>
              <a:noFill/>
              <a:ln w="2222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2" name="Line 150">
                <a:extLst>
                  <a:ext uri="{FF2B5EF4-FFF2-40B4-BE49-F238E27FC236}">
                    <a16:creationId xmlns:a16="http://schemas.microsoft.com/office/drawing/2014/main" id="{747D5D08-8EB1-4D76-9CE6-E372F97CF52D}"/>
                  </a:ext>
                </a:extLst>
              </p:cNvPr>
              <p:cNvSpPr>
                <a:spLocks noChangeShapeType="1"/>
              </p:cNvSpPr>
              <p:nvPr/>
            </p:nvSpPr>
            <p:spPr bwMode="auto">
              <a:xfrm>
                <a:off x="1350127" y="1201546"/>
                <a:ext cx="33338" cy="1588"/>
              </a:xfrm>
              <a:prstGeom prst="line">
                <a:avLst/>
              </a:prstGeom>
              <a:noFill/>
              <a:ln w="22225">
                <a:solidFill>
                  <a:schemeClr val="tx1"/>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3" name="Freeform 151">
                <a:extLst>
                  <a:ext uri="{FF2B5EF4-FFF2-40B4-BE49-F238E27FC236}">
                    <a16:creationId xmlns:a16="http://schemas.microsoft.com/office/drawing/2014/main" id="{73D24444-2717-4D1B-8508-0AAB9ED5EA70}"/>
                  </a:ext>
                </a:extLst>
              </p:cNvPr>
              <p:cNvSpPr>
                <a:spLocks/>
              </p:cNvSpPr>
              <p:nvPr/>
            </p:nvSpPr>
            <p:spPr bwMode="auto">
              <a:xfrm>
                <a:off x="1424739" y="1203133"/>
                <a:ext cx="74613" cy="0"/>
              </a:xfrm>
              <a:custGeom>
                <a:avLst/>
                <a:gdLst>
                  <a:gd name="T0" fmla="*/ 0 w 83"/>
                  <a:gd name="T1" fmla="*/ 0 h 1"/>
                  <a:gd name="T2" fmla="*/ 47 w 83"/>
                  <a:gd name="T3" fmla="*/ 1 h 1"/>
                  <a:gd name="T4" fmla="*/ 83 w 83"/>
                  <a:gd name="T5" fmla="*/ 1 h 1"/>
                </a:gdLst>
                <a:ahLst/>
                <a:cxnLst>
                  <a:cxn ang="0">
                    <a:pos x="T0" y="T1"/>
                  </a:cxn>
                  <a:cxn ang="0">
                    <a:pos x="T2" y="T3"/>
                  </a:cxn>
                  <a:cxn ang="0">
                    <a:pos x="T4" y="T5"/>
                  </a:cxn>
                </a:cxnLst>
                <a:rect l="0" t="0" r="r" b="b"/>
                <a:pathLst>
                  <a:path w="83" h="1">
                    <a:moveTo>
                      <a:pt x="0" y="0"/>
                    </a:moveTo>
                    <a:lnTo>
                      <a:pt x="47" y="1"/>
                    </a:lnTo>
                    <a:lnTo>
                      <a:pt x="83" y="1"/>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4" name="Freeform 152">
                <a:extLst>
                  <a:ext uri="{FF2B5EF4-FFF2-40B4-BE49-F238E27FC236}">
                    <a16:creationId xmlns:a16="http://schemas.microsoft.com/office/drawing/2014/main" id="{0308F620-ABC5-452A-998E-2B7AB29FBC5F}"/>
                  </a:ext>
                </a:extLst>
              </p:cNvPr>
              <p:cNvSpPr>
                <a:spLocks/>
              </p:cNvSpPr>
              <p:nvPr/>
            </p:nvSpPr>
            <p:spPr bwMode="auto">
              <a:xfrm>
                <a:off x="1540627" y="1203133"/>
                <a:ext cx="74613" cy="3175"/>
              </a:xfrm>
              <a:custGeom>
                <a:avLst/>
                <a:gdLst>
                  <a:gd name="T0" fmla="*/ 0 w 83"/>
                  <a:gd name="T1" fmla="*/ 0 h 2"/>
                  <a:gd name="T2" fmla="*/ 47 w 83"/>
                  <a:gd name="T3" fmla="*/ 1 h 2"/>
                  <a:gd name="T4" fmla="*/ 83 w 83"/>
                  <a:gd name="T5" fmla="*/ 2 h 2"/>
                </a:gdLst>
                <a:ahLst/>
                <a:cxnLst>
                  <a:cxn ang="0">
                    <a:pos x="T0" y="T1"/>
                  </a:cxn>
                  <a:cxn ang="0">
                    <a:pos x="T2" y="T3"/>
                  </a:cxn>
                  <a:cxn ang="0">
                    <a:pos x="T4" y="T5"/>
                  </a:cxn>
                </a:cxnLst>
                <a:rect l="0" t="0" r="r" b="b"/>
                <a:pathLst>
                  <a:path w="83" h="2">
                    <a:moveTo>
                      <a:pt x="0" y="0"/>
                    </a:moveTo>
                    <a:lnTo>
                      <a:pt x="47" y="1"/>
                    </a:lnTo>
                    <a:lnTo>
                      <a:pt x="83" y="2"/>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5" name="Freeform 153">
                <a:extLst>
                  <a:ext uri="{FF2B5EF4-FFF2-40B4-BE49-F238E27FC236}">
                    <a16:creationId xmlns:a16="http://schemas.microsoft.com/office/drawing/2014/main" id="{CDD26A9F-99C2-456B-B2F2-3A265D8FFB4D}"/>
                  </a:ext>
                </a:extLst>
              </p:cNvPr>
              <p:cNvSpPr>
                <a:spLocks/>
              </p:cNvSpPr>
              <p:nvPr/>
            </p:nvSpPr>
            <p:spPr bwMode="auto">
              <a:xfrm>
                <a:off x="1656514" y="1206308"/>
                <a:ext cx="76200" cy="1588"/>
              </a:xfrm>
              <a:custGeom>
                <a:avLst/>
                <a:gdLst>
                  <a:gd name="T0" fmla="*/ 0 w 83"/>
                  <a:gd name="T1" fmla="*/ 0 h 2"/>
                  <a:gd name="T2" fmla="*/ 47 w 83"/>
                  <a:gd name="T3" fmla="*/ 1 h 2"/>
                  <a:gd name="T4" fmla="*/ 83 w 83"/>
                  <a:gd name="T5" fmla="*/ 2 h 2"/>
                </a:gdLst>
                <a:ahLst/>
                <a:cxnLst>
                  <a:cxn ang="0">
                    <a:pos x="T0" y="T1"/>
                  </a:cxn>
                  <a:cxn ang="0">
                    <a:pos x="T2" y="T3"/>
                  </a:cxn>
                  <a:cxn ang="0">
                    <a:pos x="T4" y="T5"/>
                  </a:cxn>
                </a:cxnLst>
                <a:rect l="0" t="0" r="r" b="b"/>
                <a:pathLst>
                  <a:path w="83" h="2">
                    <a:moveTo>
                      <a:pt x="0" y="0"/>
                    </a:moveTo>
                    <a:lnTo>
                      <a:pt x="47" y="1"/>
                    </a:lnTo>
                    <a:lnTo>
                      <a:pt x="83" y="2"/>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6" name="Freeform 154">
                <a:extLst>
                  <a:ext uri="{FF2B5EF4-FFF2-40B4-BE49-F238E27FC236}">
                    <a16:creationId xmlns:a16="http://schemas.microsoft.com/office/drawing/2014/main" id="{A1B5AE09-FE1C-40C4-816E-C4C93E471D0F}"/>
                  </a:ext>
                </a:extLst>
              </p:cNvPr>
              <p:cNvSpPr>
                <a:spLocks/>
              </p:cNvSpPr>
              <p:nvPr/>
            </p:nvSpPr>
            <p:spPr bwMode="auto">
              <a:xfrm>
                <a:off x="1772402" y="1209483"/>
                <a:ext cx="76200" cy="3175"/>
              </a:xfrm>
              <a:custGeom>
                <a:avLst/>
                <a:gdLst>
                  <a:gd name="T0" fmla="*/ 0 w 83"/>
                  <a:gd name="T1" fmla="*/ 0 h 3"/>
                  <a:gd name="T2" fmla="*/ 47 w 83"/>
                  <a:gd name="T3" fmla="*/ 2 h 3"/>
                  <a:gd name="T4" fmla="*/ 83 w 83"/>
                  <a:gd name="T5" fmla="*/ 3 h 3"/>
                </a:gdLst>
                <a:ahLst/>
                <a:cxnLst>
                  <a:cxn ang="0">
                    <a:pos x="T0" y="T1"/>
                  </a:cxn>
                  <a:cxn ang="0">
                    <a:pos x="T2" y="T3"/>
                  </a:cxn>
                  <a:cxn ang="0">
                    <a:pos x="T4" y="T5"/>
                  </a:cxn>
                </a:cxnLst>
                <a:rect l="0" t="0" r="r" b="b"/>
                <a:pathLst>
                  <a:path w="83" h="3">
                    <a:moveTo>
                      <a:pt x="0" y="0"/>
                    </a:moveTo>
                    <a:lnTo>
                      <a:pt x="47" y="2"/>
                    </a:lnTo>
                    <a:lnTo>
                      <a:pt x="83" y="3"/>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7" name="Freeform 155">
                <a:extLst>
                  <a:ext uri="{FF2B5EF4-FFF2-40B4-BE49-F238E27FC236}">
                    <a16:creationId xmlns:a16="http://schemas.microsoft.com/office/drawing/2014/main" id="{BD445A88-2A58-4B4D-9A12-CF4CA913DE9E}"/>
                  </a:ext>
                </a:extLst>
              </p:cNvPr>
              <p:cNvSpPr>
                <a:spLocks/>
              </p:cNvSpPr>
              <p:nvPr/>
            </p:nvSpPr>
            <p:spPr bwMode="auto">
              <a:xfrm>
                <a:off x="1888289" y="1212658"/>
                <a:ext cx="76200" cy="3175"/>
              </a:xfrm>
              <a:custGeom>
                <a:avLst/>
                <a:gdLst>
                  <a:gd name="T0" fmla="*/ 0 w 83"/>
                  <a:gd name="T1" fmla="*/ 0 h 4"/>
                  <a:gd name="T2" fmla="*/ 47 w 83"/>
                  <a:gd name="T3" fmla="*/ 2 h 4"/>
                  <a:gd name="T4" fmla="*/ 83 w 83"/>
                  <a:gd name="T5" fmla="*/ 4 h 4"/>
                </a:gdLst>
                <a:ahLst/>
                <a:cxnLst>
                  <a:cxn ang="0">
                    <a:pos x="T0" y="T1"/>
                  </a:cxn>
                  <a:cxn ang="0">
                    <a:pos x="T2" y="T3"/>
                  </a:cxn>
                  <a:cxn ang="0">
                    <a:pos x="T4" y="T5"/>
                  </a:cxn>
                </a:cxnLst>
                <a:rect l="0" t="0" r="r" b="b"/>
                <a:pathLst>
                  <a:path w="83" h="4">
                    <a:moveTo>
                      <a:pt x="0" y="0"/>
                    </a:moveTo>
                    <a:lnTo>
                      <a:pt x="47" y="2"/>
                    </a:lnTo>
                    <a:lnTo>
                      <a:pt x="83" y="4"/>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8" name="Freeform 156">
                <a:extLst>
                  <a:ext uri="{FF2B5EF4-FFF2-40B4-BE49-F238E27FC236}">
                    <a16:creationId xmlns:a16="http://schemas.microsoft.com/office/drawing/2014/main" id="{CC0AADF5-AE7B-4A9A-AB54-EE9055C02A85}"/>
                  </a:ext>
                </a:extLst>
              </p:cNvPr>
              <p:cNvSpPr>
                <a:spLocks/>
              </p:cNvSpPr>
              <p:nvPr/>
            </p:nvSpPr>
            <p:spPr bwMode="auto">
              <a:xfrm>
                <a:off x="2004177" y="1217421"/>
                <a:ext cx="76200" cy="3175"/>
              </a:xfrm>
              <a:custGeom>
                <a:avLst/>
                <a:gdLst>
                  <a:gd name="T0" fmla="*/ 0 w 83"/>
                  <a:gd name="T1" fmla="*/ 0 h 4"/>
                  <a:gd name="T2" fmla="*/ 47 w 83"/>
                  <a:gd name="T3" fmla="*/ 2 h 4"/>
                  <a:gd name="T4" fmla="*/ 83 w 83"/>
                  <a:gd name="T5" fmla="*/ 4 h 4"/>
                </a:gdLst>
                <a:ahLst/>
                <a:cxnLst>
                  <a:cxn ang="0">
                    <a:pos x="T0" y="T1"/>
                  </a:cxn>
                  <a:cxn ang="0">
                    <a:pos x="T2" y="T3"/>
                  </a:cxn>
                  <a:cxn ang="0">
                    <a:pos x="T4" y="T5"/>
                  </a:cxn>
                </a:cxnLst>
                <a:rect l="0" t="0" r="r" b="b"/>
                <a:pathLst>
                  <a:path w="83" h="4">
                    <a:moveTo>
                      <a:pt x="0" y="0"/>
                    </a:moveTo>
                    <a:lnTo>
                      <a:pt x="47" y="2"/>
                    </a:lnTo>
                    <a:lnTo>
                      <a:pt x="83" y="4"/>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9" name="Freeform 157">
                <a:extLst>
                  <a:ext uri="{FF2B5EF4-FFF2-40B4-BE49-F238E27FC236}">
                    <a16:creationId xmlns:a16="http://schemas.microsoft.com/office/drawing/2014/main" id="{D69FF26B-2B82-47A9-A2DD-00B384DB8734}"/>
                  </a:ext>
                </a:extLst>
              </p:cNvPr>
              <p:cNvSpPr>
                <a:spLocks/>
              </p:cNvSpPr>
              <p:nvPr/>
            </p:nvSpPr>
            <p:spPr bwMode="auto">
              <a:xfrm>
                <a:off x="2120064" y="1222183"/>
                <a:ext cx="76200" cy="4763"/>
              </a:xfrm>
              <a:custGeom>
                <a:avLst/>
                <a:gdLst>
                  <a:gd name="T0" fmla="*/ 0 w 83"/>
                  <a:gd name="T1" fmla="*/ 0 h 4"/>
                  <a:gd name="T2" fmla="*/ 47 w 83"/>
                  <a:gd name="T3" fmla="*/ 2 h 4"/>
                  <a:gd name="T4" fmla="*/ 83 w 83"/>
                  <a:gd name="T5" fmla="*/ 4 h 4"/>
                </a:gdLst>
                <a:ahLst/>
                <a:cxnLst>
                  <a:cxn ang="0">
                    <a:pos x="T0" y="T1"/>
                  </a:cxn>
                  <a:cxn ang="0">
                    <a:pos x="T2" y="T3"/>
                  </a:cxn>
                  <a:cxn ang="0">
                    <a:pos x="T4" y="T5"/>
                  </a:cxn>
                </a:cxnLst>
                <a:rect l="0" t="0" r="r" b="b"/>
                <a:pathLst>
                  <a:path w="83" h="4">
                    <a:moveTo>
                      <a:pt x="0" y="0"/>
                    </a:moveTo>
                    <a:lnTo>
                      <a:pt x="47" y="2"/>
                    </a:lnTo>
                    <a:lnTo>
                      <a:pt x="83" y="4"/>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0" name="Freeform 158">
                <a:extLst>
                  <a:ext uri="{FF2B5EF4-FFF2-40B4-BE49-F238E27FC236}">
                    <a16:creationId xmlns:a16="http://schemas.microsoft.com/office/drawing/2014/main" id="{820F277B-0045-439A-A918-72595DDC9392}"/>
                  </a:ext>
                </a:extLst>
              </p:cNvPr>
              <p:cNvSpPr>
                <a:spLocks/>
              </p:cNvSpPr>
              <p:nvPr/>
            </p:nvSpPr>
            <p:spPr bwMode="auto">
              <a:xfrm>
                <a:off x="2237539" y="1228533"/>
                <a:ext cx="74613" cy="3175"/>
              </a:xfrm>
              <a:custGeom>
                <a:avLst/>
                <a:gdLst>
                  <a:gd name="T0" fmla="*/ 0 w 83"/>
                  <a:gd name="T1" fmla="*/ 0 h 4"/>
                  <a:gd name="T2" fmla="*/ 47 w 83"/>
                  <a:gd name="T3" fmla="*/ 2 h 4"/>
                  <a:gd name="T4" fmla="*/ 83 w 83"/>
                  <a:gd name="T5" fmla="*/ 4 h 4"/>
                </a:gdLst>
                <a:ahLst/>
                <a:cxnLst>
                  <a:cxn ang="0">
                    <a:pos x="T0" y="T1"/>
                  </a:cxn>
                  <a:cxn ang="0">
                    <a:pos x="T2" y="T3"/>
                  </a:cxn>
                  <a:cxn ang="0">
                    <a:pos x="T4" y="T5"/>
                  </a:cxn>
                </a:cxnLst>
                <a:rect l="0" t="0" r="r" b="b"/>
                <a:pathLst>
                  <a:path w="83" h="4">
                    <a:moveTo>
                      <a:pt x="0" y="0"/>
                    </a:moveTo>
                    <a:lnTo>
                      <a:pt x="47" y="2"/>
                    </a:lnTo>
                    <a:lnTo>
                      <a:pt x="83" y="4"/>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1" name="Freeform 159">
                <a:extLst>
                  <a:ext uri="{FF2B5EF4-FFF2-40B4-BE49-F238E27FC236}">
                    <a16:creationId xmlns:a16="http://schemas.microsoft.com/office/drawing/2014/main" id="{A4D894E8-59D8-48F4-A0E6-6D0F72DF7093}"/>
                  </a:ext>
                </a:extLst>
              </p:cNvPr>
              <p:cNvSpPr>
                <a:spLocks/>
              </p:cNvSpPr>
              <p:nvPr/>
            </p:nvSpPr>
            <p:spPr bwMode="auto">
              <a:xfrm>
                <a:off x="2353427" y="1233296"/>
                <a:ext cx="76200" cy="4763"/>
              </a:xfrm>
              <a:custGeom>
                <a:avLst/>
                <a:gdLst>
                  <a:gd name="T0" fmla="*/ 0 w 83"/>
                  <a:gd name="T1" fmla="*/ 0 h 5"/>
                  <a:gd name="T2" fmla="*/ 47 w 83"/>
                  <a:gd name="T3" fmla="*/ 2 h 5"/>
                  <a:gd name="T4" fmla="*/ 83 w 83"/>
                  <a:gd name="T5" fmla="*/ 5 h 5"/>
                </a:gdLst>
                <a:ahLst/>
                <a:cxnLst>
                  <a:cxn ang="0">
                    <a:pos x="T0" y="T1"/>
                  </a:cxn>
                  <a:cxn ang="0">
                    <a:pos x="T2" y="T3"/>
                  </a:cxn>
                  <a:cxn ang="0">
                    <a:pos x="T4" y="T5"/>
                  </a:cxn>
                </a:cxnLst>
                <a:rect l="0" t="0" r="r" b="b"/>
                <a:pathLst>
                  <a:path w="83" h="5">
                    <a:moveTo>
                      <a:pt x="0" y="0"/>
                    </a:moveTo>
                    <a:lnTo>
                      <a:pt x="47" y="2"/>
                    </a:lnTo>
                    <a:lnTo>
                      <a:pt x="83" y="5"/>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2" name="Freeform 160">
                <a:extLst>
                  <a:ext uri="{FF2B5EF4-FFF2-40B4-BE49-F238E27FC236}">
                    <a16:creationId xmlns:a16="http://schemas.microsoft.com/office/drawing/2014/main" id="{7F69C985-6828-4E5E-92F3-AACC87AE7C39}"/>
                  </a:ext>
                </a:extLst>
              </p:cNvPr>
              <p:cNvSpPr>
                <a:spLocks/>
              </p:cNvSpPr>
              <p:nvPr/>
            </p:nvSpPr>
            <p:spPr bwMode="auto">
              <a:xfrm>
                <a:off x="2469314" y="1239646"/>
                <a:ext cx="76200" cy="4763"/>
              </a:xfrm>
              <a:custGeom>
                <a:avLst/>
                <a:gdLst>
                  <a:gd name="T0" fmla="*/ 0 w 83"/>
                  <a:gd name="T1" fmla="*/ 0 h 5"/>
                  <a:gd name="T2" fmla="*/ 47 w 83"/>
                  <a:gd name="T3" fmla="*/ 2 h 5"/>
                  <a:gd name="T4" fmla="*/ 83 w 83"/>
                  <a:gd name="T5" fmla="*/ 5 h 5"/>
                </a:gdLst>
                <a:ahLst/>
                <a:cxnLst>
                  <a:cxn ang="0">
                    <a:pos x="T0" y="T1"/>
                  </a:cxn>
                  <a:cxn ang="0">
                    <a:pos x="T2" y="T3"/>
                  </a:cxn>
                  <a:cxn ang="0">
                    <a:pos x="T4" y="T5"/>
                  </a:cxn>
                </a:cxnLst>
                <a:rect l="0" t="0" r="r" b="b"/>
                <a:pathLst>
                  <a:path w="83" h="5">
                    <a:moveTo>
                      <a:pt x="0" y="0"/>
                    </a:moveTo>
                    <a:lnTo>
                      <a:pt x="47" y="2"/>
                    </a:lnTo>
                    <a:lnTo>
                      <a:pt x="83" y="5"/>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3" name="Freeform 161">
                <a:extLst>
                  <a:ext uri="{FF2B5EF4-FFF2-40B4-BE49-F238E27FC236}">
                    <a16:creationId xmlns:a16="http://schemas.microsoft.com/office/drawing/2014/main" id="{E804D387-9B27-4900-BEC4-DBBF256DCF7F}"/>
                  </a:ext>
                </a:extLst>
              </p:cNvPr>
              <p:cNvSpPr>
                <a:spLocks/>
              </p:cNvSpPr>
              <p:nvPr/>
            </p:nvSpPr>
            <p:spPr bwMode="auto">
              <a:xfrm>
                <a:off x="2585202" y="1245996"/>
                <a:ext cx="76200" cy="4763"/>
              </a:xfrm>
              <a:custGeom>
                <a:avLst/>
                <a:gdLst>
                  <a:gd name="T0" fmla="*/ 0 w 83"/>
                  <a:gd name="T1" fmla="*/ 0 h 4"/>
                  <a:gd name="T2" fmla="*/ 47 w 83"/>
                  <a:gd name="T3" fmla="*/ 2 h 4"/>
                  <a:gd name="T4" fmla="*/ 83 w 83"/>
                  <a:gd name="T5" fmla="*/ 4 h 4"/>
                </a:gdLst>
                <a:ahLst/>
                <a:cxnLst>
                  <a:cxn ang="0">
                    <a:pos x="T0" y="T1"/>
                  </a:cxn>
                  <a:cxn ang="0">
                    <a:pos x="T2" y="T3"/>
                  </a:cxn>
                  <a:cxn ang="0">
                    <a:pos x="T4" y="T5"/>
                  </a:cxn>
                </a:cxnLst>
                <a:rect l="0" t="0" r="r" b="b"/>
                <a:pathLst>
                  <a:path w="83" h="4">
                    <a:moveTo>
                      <a:pt x="0" y="0"/>
                    </a:moveTo>
                    <a:lnTo>
                      <a:pt x="47" y="2"/>
                    </a:lnTo>
                    <a:lnTo>
                      <a:pt x="83" y="4"/>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4" name="Freeform 162">
                <a:extLst>
                  <a:ext uri="{FF2B5EF4-FFF2-40B4-BE49-F238E27FC236}">
                    <a16:creationId xmlns:a16="http://schemas.microsoft.com/office/drawing/2014/main" id="{9455F770-BA9E-42A8-92FE-AB84346E2061}"/>
                  </a:ext>
                </a:extLst>
              </p:cNvPr>
              <p:cNvSpPr>
                <a:spLocks/>
              </p:cNvSpPr>
              <p:nvPr/>
            </p:nvSpPr>
            <p:spPr bwMode="auto">
              <a:xfrm>
                <a:off x="2701089" y="1252346"/>
                <a:ext cx="76200" cy="4763"/>
              </a:xfrm>
              <a:custGeom>
                <a:avLst/>
                <a:gdLst>
                  <a:gd name="T0" fmla="*/ 0 w 83"/>
                  <a:gd name="T1" fmla="*/ 0 h 5"/>
                  <a:gd name="T2" fmla="*/ 47 w 83"/>
                  <a:gd name="T3" fmla="*/ 3 h 5"/>
                  <a:gd name="T4" fmla="*/ 83 w 83"/>
                  <a:gd name="T5" fmla="*/ 5 h 5"/>
                </a:gdLst>
                <a:ahLst/>
                <a:cxnLst>
                  <a:cxn ang="0">
                    <a:pos x="T0" y="T1"/>
                  </a:cxn>
                  <a:cxn ang="0">
                    <a:pos x="T2" y="T3"/>
                  </a:cxn>
                  <a:cxn ang="0">
                    <a:pos x="T4" y="T5"/>
                  </a:cxn>
                </a:cxnLst>
                <a:rect l="0" t="0" r="r" b="b"/>
                <a:pathLst>
                  <a:path w="83" h="5">
                    <a:moveTo>
                      <a:pt x="0" y="0"/>
                    </a:moveTo>
                    <a:lnTo>
                      <a:pt x="47" y="3"/>
                    </a:lnTo>
                    <a:lnTo>
                      <a:pt x="83" y="5"/>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5" name="Freeform 163">
                <a:extLst>
                  <a:ext uri="{FF2B5EF4-FFF2-40B4-BE49-F238E27FC236}">
                    <a16:creationId xmlns:a16="http://schemas.microsoft.com/office/drawing/2014/main" id="{6539B0F1-5314-450A-9166-DCB62E156D3D}"/>
                  </a:ext>
                </a:extLst>
              </p:cNvPr>
              <p:cNvSpPr>
                <a:spLocks/>
              </p:cNvSpPr>
              <p:nvPr/>
            </p:nvSpPr>
            <p:spPr bwMode="auto">
              <a:xfrm>
                <a:off x="2816977" y="1260283"/>
                <a:ext cx="76200" cy="3175"/>
              </a:xfrm>
              <a:custGeom>
                <a:avLst/>
                <a:gdLst>
                  <a:gd name="T0" fmla="*/ 0 w 83"/>
                  <a:gd name="T1" fmla="*/ 0 h 4"/>
                  <a:gd name="T2" fmla="*/ 47 w 83"/>
                  <a:gd name="T3" fmla="*/ 2 h 4"/>
                  <a:gd name="T4" fmla="*/ 83 w 83"/>
                  <a:gd name="T5" fmla="*/ 4 h 4"/>
                </a:gdLst>
                <a:ahLst/>
                <a:cxnLst>
                  <a:cxn ang="0">
                    <a:pos x="T0" y="T1"/>
                  </a:cxn>
                  <a:cxn ang="0">
                    <a:pos x="T2" y="T3"/>
                  </a:cxn>
                  <a:cxn ang="0">
                    <a:pos x="T4" y="T5"/>
                  </a:cxn>
                </a:cxnLst>
                <a:rect l="0" t="0" r="r" b="b"/>
                <a:pathLst>
                  <a:path w="83" h="4">
                    <a:moveTo>
                      <a:pt x="0" y="0"/>
                    </a:moveTo>
                    <a:lnTo>
                      <a:pt x="47" y="2"/>
                    </a:lnTo>
                    <a:lnTo>
                      <a:pt x="83" y="4"/>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6" name="Freeform 164">
                <a:extLst>
                  <a:ext uri="{FF2B5EF4-FFF2-40B4-BE49-F238E27FC236}">
                    <a16:creationId xmlns:a16="http://schemas.microsoft.com/office/drawing/2014/main" id="{1A7D3C98-6926-44C6-AFB4-C0CA9B886EBB}"/>
                  </a:ext>
                </a:extLst>
              </p:cNvPr>
              <p:cNvSpPr>
                <a:spLocks/>
              </p:cNvSpPr>
              <p:nvPr/>
            </p:nvSpPr>
            <p:spPr bwMode="auto">
              <a:xfrm>
                <a:off x="2932864" y="1266633"/>
                <a:ext cx="76200" cy="4763"/>
              </a:xfrm>
              <a:custGeom>
                <a:avLst/>
                <a:gdLst>
                  <a:gd name="T0" fmla="*/ 0 w 83"/>
                  <a:gd name="T1" fmla="*/ 0 h 5"/>
                  <a:gd name="T2" fmla="*/ 47 w 83"/>
                  <a:gd name="T3" fmla="*/ 3 h 5"/>
                  <a:gd name="T4" fmla="*/ 83 w 83"/>
                  <a:gd name="T5" fmla="*/ 5 h 5"/>
                </a:gdLst>
                <a:ahLst/>
                <a:cxnLst>
                  <a:cxn ang="0">
                    <a:pos x="T0" y="T1"/>
                  </a:cxn>
                  <a:cxn ang="0">
                    <a:pos x="T2" y="T3"/>
                  </a:cxn>
                  <a:cxn ang="0">
                    <a:pos x="T4" y="T5"/>
                  </a:cxn>
                </a:cxnLst>
                <a:rect l="0" t="0" r="r" b="b"/>
                <a:pathLst>
                  <a:path w="83" h="5">
                    <a:moveTo>
                      <a:pt x="0" y="0"/>
                    </a:moveTo>
                    <a:lnTo>
                      <a:pt x="47" y="3"/>
                    </a:lnTo>
                    <a:lnTo>
                      <a:pt x="83" y="5"/>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7" name="Freeform 165">
                <a:extLst>
                  <a:ext uri="{FF2B5EF4-FFF2-40B4-BE49-F238E27FC236}">
                    <a16:creationId xmlns:a16="http://schemas.microsoft.com/office/drawing/2014/main" id="{753988CB-4A2A-4851-BC8F-AF9A24B30311}"/>
                  </a:ext>
                </a:extLst>
              </p:cNvPr>
              <p:cNvSpPr>
                <a:spLocks/>
              </p:cNvSpPr>
              <p:nvPr/>
            </p:nvSpPr>
            <p:spPr bwMode="auto">
              <a:xfrm>
                <a:off x="3050339" y="1272983"/>
                <a:ext cx="74613" cy="4763"/>
              </a:xfrm>
              <a:custGeom>
                <a:avLst/>
                <a:gdLst>
                  <a:gd name="T0" fmla="*/ 0 w 83"/>
                  <a:gd name="T1" fmla="*/ 0 h 5"/>
                  <a:gd name="T2" fmla="*/ 47 w 83"/>
                  <a:gd name="T3" fmla="*/ 2 h 5"/>
                  <a:gd name="T4" fmla="*/ 83 w 83"/>
                  <a:gd name="T5" fmla="*/ 5 h 5"/>
                </a:gdLst>
                <a:ahLst/>
                <a:cxnLst>
                  <a:cxn ang="0">
                    <a:pos x="T0" y="T1"/>
                  </a:cxn>
                  <a:cxn ang="0">
                    <a:pos x="T2" y="T3"/>
                  </a:cxn>
                  <a:cxn ang="0">
                    <a:pos x="T4" y="T5"/>
                  </a:cxn>
                </a:cxnLst>
                <a:rect l="0" t="0" r="r" b="b"/>
                <a:pathLst>
                  <a:path w="83" h="5">
                    <a:moveTo>
                      <a:pt x="0" y="0"/>
                    </a:moveTo>
                    <a:lnTo>
                      <a:pt x="47" y="2"/>
                    </a:lnTo>
                    <a:lnTo>
                      <a:pt x="83" y="5"/>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8" name="Freeform 166">
                <a:extLst>
                  <a:ext uri="{FF2B5EF4-FFF2-40B4-BE49-F238E27FC236}">
                    <a16:creationId xmlns:a16="http://schemas.microsoft.com/office/drawing/2014/main" id="{2EC4E16D-E754-454E-8BCC-9CC815A92CE2}"/>
                  </a:ext>
                </a:extLst>
              </p:cNvPr>
              <p:cNvSpPr>
                <a:spLocks/>
              </p:cNvSpPr>
              <p:nvPr/>
            </p:nvSpPr>
            <p:spPr bwMode="auto">
              <a:xfrm>
                <a:off x="3166227" y="1279333"/>
                <a:ext cx="76200" cy="4763"/>
              </a:xfrm>
              <a:custGeom>
                <a:avLst/>
                <a:gdLst>
                  <a:gd name="T0" fmla="*/ 0 w 83"/>
                  <a:gd name="T1" fmla="*/ 0 h 5"/>
                  <a:gd name="T2" fmla="*/ 47 w 83"/>
                  <a:gd name="T3" fmla="*/ 3 h 5"/>
                  <a:gd name="T4" fmla="*/ 83 w 83"/>
                  <a:gd name="T5" fmla="*/ 5 h 5"/>
                </a:gdLst>
                <a:ahLst/>
                <a:cxnLst>
                  <a:cxn ang="0">
                    <a:pos x="T0" y="T1"/>
                  </a:cxn>
                  <a:cxn ang="0">
                    <a:pos x="T2" y="T3"/>
                  </a:cxn>
                  <a:cxn ang="0">
                    <a:pos x="T4" y="T5"/>
                  </a:cxn>
                </a:cxnLst>
                <a:rect l="0" t="0" r="r" b="b"/>
                <a:pathLst>
                  <a:path w="83" h="5">
                    <a:moveTo>
                      <a:pt x="0" y="0"/>
                    </a:moveTo>
                    <a:lnTo>
                      <a:pt x="47" y="3"/>
                    </a:lnTo>
                    <a:lnTo>
                      <a:pt x="83" y="5"/>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9" name="Freeform 167">
                <a:extLst>
                  <a:ext uri="{FF2B5EF4-FFF2-40B4-BE49-F238E27FC236}">
                    <a16:creationId xmlns:a16="http://schemas.microsoft.com/office/drawing/2014/main" id="{BCDCF566-2F9C-4944-8BC8-06A8719BBB36}"/>
                  </a:ext>
                </a:extLst>
              </p:cNvPr>
              <p:cNvSpPr>
                <a:spLocks/>
              </p:cNvSpPr>
              <p:nvPr/>
            </p:nvSpPr>
            <p:spPr bwMode="auto">
              <a:xfrm>
                <a:off x="3282114" y="1285683"/>
                <a:ext cx="76200" cy="4763"/>
              </a:xfrm>
              <a:custGeom>
                <a:avLst/>
                <a:gdLst>
                  <a:gd name="T0" fmla="*/ 0 w 83"/>
                  <a:gd name="T1" fmla="*/ 0 h 4"/>
                  <a:gd name="T2" fmla="*/ 47 w 83"/>
                  <a:gd name="T3" fmla="*/ 2 h 4"/>
                  <a:gd name="T4" fmla="*/ 83 w 83"/>
                  <a:gd name="T5" fmla="*/ 4 h 4"/>
                </a:gdLst>
                <a:ahLst/>
                <a:cxnLst>
                  <a:cxn ang="0">
                    <a:pos x="T0" y="T1"/>
                  </a:cxn>
                  <a:cxn ang="0">
                    <a:pos x="T2" y="T3"/>
                  </a:cxn>
                  <a:cxn ang="0">
                    <a:pos x="T4" y="T5"/>
                  </a:cxn>
                </a:cxnLst>
                <a:rect l="0" t="0" r="r" b="b"/>
                <a:pathLst>
                  <a:path w="83" h="4">
                    <a:moveTo>
                      <a:pt x="0" y="0"/>
                    </a:moveTo>
                    <a:lnTo>
                      <a:pt x="47" y="2"/>
                    </a:lnTo>
                    <a:lnTo>
                      <a:pt x="83" y="4"/>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0" name="Freeform 168">
                <a:extLst>
                  <a:ext uri="{FF2B5EF4-FFF2-40B4-BE49-F238E27FC236}">
                    <a16:creationId xmlns:a16="http://schemas.microsoft.com/office/drawing/2014/main" id="{343B2674-ED1A-42F3-AC6F-D1BC0DD8BF65}"/>
                  </a:ext>
                </a:extLst>
              </p:cNvPr>
              <p:cNvSpPr>
                <a:spLocks/>
              </p:cNvSpPr>
              <p:nvPr/>
            </p:nvSpPr>
            <p:spPr bwMode="auto">
              <a:xfrm>
                <a:off x="3398002" y="1292033"/>
                <a:ext cx="76200" cy="3175"/>
              </a:xfrm>
              <a:custGeom>
                <a:avLst/>
                <a:gdLst>
                  <a:gd name="T0" fmla="*/ 0 w 83"/>
                  <a:gd name="T1" fmla="*/ 0 h 4"/>
                  <a:gd name="T2" fmla="*/ 47 w 83"/>
                  <a:gd name="T3" fmla="*/ 3 h 4"/>
                  <a:gd name="T4" fmla="*/ 83 w 83"/>
                  <a:gd name="T5" fmla="*/ 4 h 4"/>
                </a:gdLst>
                <a:ahLst/>
                <a:cxnLst>
                  <a:cxn ang="0">
                    <a:pos x="T0" y="T1"/>
                  </a:cxn>
                  <a:cxn ang="0">
                    <a:pos x="T2" y="T3"/>
                  </a:cxn>
                  <a:cxn ang="0">
                    <a:pos x="T4" y="T5"/>
                  </a:cxn>
                </a:cxnLst>
                <a:rect l="0" t="0" r="r" b="b"/>
                <a:pathLst>
                  <a:path w="83" h="4">
                    <a:moveTo>
                      <a:pt x="0" y="0"/>
                    </a:moveTo>
                    <a:lnTo>
                      <a:pt x="47" y="3"/>
                    </a:lnTo>
                    <a:lnTo>
                      <a:pt x="83" y="4"/>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1" name="Freeform 169">
                <a:extLst>
                  <a:ext uri="{FF2B5EF4-FFF2-40B4-BE49-F238E27FC236}">
                    <a16:creationId xmlns:a16="http://schemas.microsoft.com/office/drawing/2014/main" id="{F5F091D5-8026-4ED9-A5BD-D60AF5A2A98C}"/>
                  </a:ext>
                </a:extLst>
              </p:cNvPr>
              <p:cNvSpPr>
                <a:spLocks/>
              </p:cNvSpPr>
              <p:nvPr/>
            </p:nvSpPr>
            <p:spPr bwMode="auto">
              <a:xfrm>
                <a:off x="3513889" y="1296796"/>
                <a:ext cx="76200" cy="3175"/>
              </a:xfrm>
              <a:custGeom>
                <a:avLst/>
                <a:gdLst>
                  <a:gd name="T0" fmla="*/ 0 w 83"/>
                  <a:gd name="T1" fmla="*/ 0 h 4"/>
                  <a:gd name="T2" fmla="*/ 47 w 83"/>
                  <a:gd name="T3" fmla="*/ 2 h 4"/>
                  <a:gd name="T4" fmla="*/ 83 w 83"/>
                  <a:gd name="T5" fmla="*/ 4 h 4"/>
                </a:gdLst>
                <a:ahLst/>
                <a:cxnLst>
                  <a:cxn ang="0">
                    <a:pos x="T0" y="T1"/>
                  </a:cxn>
                  <a:cxn ang="0">
                    <a:pos x="T2" y="T3"/>
                  </a:cxn>
                  <a:cxn ang="0">
                    <a:pos x="T4" y="T5"/>
                  </a:cxn>
                </a:cxnLst>
                <a:rect l="0" t="0" r="r" b="b"/>
                <a:pathLst>
                  <a:path w="83" h="4">
                    <a:moveTo>
                      <a:pt x="0" y="0"/>
                    </a:moveTo>
                    <a:lnTo>
                      <a:pt x="47" y="2"/>
                    </a:lnTo>
                    <a:lnTo>
                      <a:pt x="83" y="4"/>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2" name="Freeform 170">
                <a:extLst>
                  <a:ext uri="{FF2B5EF4-FFF2-40B4-BE49-F238E27FC236}">
                    <a16:creationId xmlns:a16="http://schemas.microsoft.com/office/drawing/2014/main" id="{64683A16-2171-463E-BB7A-A9ADAC3D2B95}"/>
                  </a:ext>
                </a:extLst>
              </p:cNvPr>
              <p:cNvSpPr>
                <a:spLocks/>
              </p:cNvSpPr>
              <p:nvPr/>
            </p:nvSpPr>
            <p:spPr bwMode="auto">
              <a:xfrm>
                <a:off x="3629777" y="1303146"/>
                <a:ext cx="76200" cy="1588"/>
              </a:xfrm>
              <a:custGeom>
                <a:avLst/>
                <a:gdLst>
                  <a:gd name="T0" fmla="*/ 0 w 83"/>
                  <a:gd name="T1" fmla="*/ 0 h 3"/>
                  <a:gd name="T2" fmla="*/ 47 w 83"/>
                  <a:gd name="T3" fmla="*/ 2 h 3"/>
                  <a:gd name="T4" fmla="*/ 83 w 83"/>
                  <a:gd name="T5" fmla="*/ 3 h 3"/>
                </a:gdLst>
                <a:ahLst/>
                <a:cxnLst>
                  <a:cxn ang="0">
                    <a:pos x="T0" y="T1"/>
                  </a:cxn>
                  <a:cxn ang="0">
                    <a:pos x="T2" y="T3"/>
                  </a:cxn>
                  <a:cxn ang="0">
                    <a:pos x="T4" y="T5"/>
                  </a:cxn>
                </a:cxnLst>
                <a:rect l="0" t="0" r="r" b="b"/>
                <a:pathLst>
                  <a:path w="83" h="3">
                    <a:moveTo>
                      <a:pt x="0" y="0"/>
                    </a:moveTo>
                    <a:lnTo>
                      <a:pt x="47" y="2"/>
                    </a:lnTo>
                    <a:lnTo>
                      <a:pt x="83" y="3"/>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3" name="Freeform 171">
                <a:extLst>
                  <a:ext uri="{FF2B5EF4-FFF2-40B4-BE49-F238E27FC236}">
                    <a16:creationId xmlns:a16="http://schemas.microsoft.com/office/drawing/2014/main" id="{6D6B4BAF-385B-4194-834E-D2BEDF6F2554}"/>
                  </a:ext>
                </a:extLst>
              </p:cNvPr>
              <p:cNvSpPr>
                <a:spLocks/>
              </p:cNvSpPr>
              <p:nvPr/>
            </p:nvSpPr>
            <p:spPr bwMode="auto">
              <a:xfrm>
                <a:off x="3747252" y="1306321"/>
                <a:ext cx="74613" cy="3175"/>
              </a:xfrm>
              <a:custGeom>
                <a:avLst/>
                <a:gdLst>
                  <a:gd name="T0" fmla="*/ 0 w 83"/>
                  <a:gd name="T1" fmla="*/ 0 h 3"/>
                  <a:gd name="T2" fmla="*/ 47 w 83"/>
                  <a:gd name="T3" fmla="*/ 2 h 3"/>
                  <a:gd name="T4" fmla="*/ 83 w 83"/>
                  <a:gd name="T5" fmla="*/ 3 h 3"/>
                </a:gdLst>
                <a:ahLst/>
                <a:cxnLst>
                  <a:cxn ang="0">
                    <a:pos x="T0" y="T1"/>
                  </a:cxn>
                  <a:cxn ang="0">
                    <a:pos x="T2" y="T3"/>
                  </a:cxn>
                  <a:cxn ang="0">
                    <a:pos x="T4" y="T5"/>
                  </a:cxn>
                </a:cxnLst>
                <a:rect l="0" t="0" r="r" b="b"/>
                <a:pathLst>
                  <a:path w="83" h="3">
                    <a:moveTo>
                      <a:pt x="0" y="0"/>
                    </a:moveTo>
                    <a:lnTo>
                      <a:pt x="47" y="2"/>
                    </a:lnTo>
                    <a:lnTo>
                      <a:pt x="83" y="3"/>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4" name="Freeform 172">
                <a:extLst>
                  <a:ext uri="{FF2B5EF4-FFF2-40B4-BE49-F238E27FC236}">
                    <a16:creationId xmlns:a16="http://schemas.microsoft.com/office/drawing/2014/main" id="{9EAF020F-6D59-40C3-B6F2-72729D270900}"/>
                  </a:ext>
                </a:extLst>
              </p:cNvPr>
              <p:cNvSpPr>
                <a:spLocks/>
              </p:cNvSpPr>
              <p:nvPr/>
            </p:nvSpPr>
            <p:spPr bwMode="auto">
              <a:xfrm>
                <a:off x="3863139" y="1311083"/>
                <a:ext cx="74613" cy="1588"/>
              </a:xfrm>
              <a:custGeom>
                <a:avLst/>
                <a:gdLst>
                  <a:gd name="T0" fmla="*/ 0 w 83"/>
                  <a:gd name="T1" fmla="*/ 0 h 2"/>
                  <a:gd name="T2" fmla="*/ 47 w 83"/>
                  <a:gd name="T3" fmla="*/ 1 h 2"/>
                  <a:gd name="T4" fmla="*/ 83 w 83"/>
                  <a:gd name="T5" fmla="*/ 2 h 2"/>
                </a:gdLst>
                <a:ahLst/>
                <a:cxnLst>
                  <a:cxn ang="0">
                    <a:pos x="T0" y="T1"/>
                  </a:cxn>
                  <a:cxn ang="0">
                    <a:pos x="T2" y="T3"/>
                  </a:cxn>
                  <a:cxn ang="0">
                    <a:pos x="T4" y="T5"/>
                  </a:cxn>
                </a:cxnLst>
                <a:rect l="0" t="0" r="r" b="b"/>
                <a:pathLst>
                  <a:path w="83" h="2">
                    <a:moveTo>
                      <a:pt x="0" y="0"/>
                    </a:moveTo>
                    <a:lnTo>
                      <a:pt x="47" y="1"/>
                    </a:lnTo>
                    <a:lnTo>
                      <a:pt x="83" y="2"/>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5" name="Freeform 173">
                <a:extLst>
                  <a:ext uri="{FF2B5EF4-FFF2-40B4-BE49-F238E27FC236}">
                    <a16:creationId xmlns:a16="http://schemas.microsoft.com/office/drawing/2014/main" id="{C20CAB74-77FE-4344-9C46-F97AB0F09138}"/>
                  </a:ext>
                </a:extLst>
              </p:cNvPr>
              <p:cNvSpPr>
                <a:spLocks/>
              </p:cNvSpPr>
              <p:nvPr/>
            </p:nvSpPr>
            <p:spPr bwMode="auto">
              <a:xfrm>
                <a:off x="3979027" y="1314258"/>
                <a:ext cx="76200" cy="1588"/>
              </a:xfrm>
              <a:custGeom>
                <a:avLst/>
                <a:gdLst>
                  <a:gd name="T0" fmla="*/ 0 w 83"/>
                  <a:gd name="T1" fmla="*/ 0 h 2"/>
                  <a:gd name="T2" fmla="*/ 47 w 83"/>
                  <a:gd name="T3" fmla="*/ 1 h 2"/>
                  <a:gd name="T4" fmla="*/ 83 w 83"/>
                  <a:gd name="T5" fmla="*/ 2 h 2"/>
                </a:gdLst>
                <a:ahLst/>
                <a:cxnLst>
                  <a:cxn ang="0">
                    <a:pos x="T0" y="T1"/>
                  </a:cxn>
                  <a:cxn ang="0">
                    <a:pos x="T2" y="T3"/>
                  </a:cxn>
                  <a:cxn ang="0">
                    <a:pos x="T4" y="T5"/>
                  </a:cxn>
                </a:cxnLst>
                <a:rect l="0" t="0" r="r" b="b"/>
                <a:pathLst>
                  <a:path w="83" h="2">
                    <a:moveTo>
                      <a:pt x="0" y="0"/>
                    </a:moveTo>
                    <a:lnTo>
                      <a:pt x="47" y="1"/>
                    </a:lnTo>
                    <a:lnTo>
                      <a:pt x="83" y="2"/>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6" name="Freeform 174">
                <a:extLst>
                  <a:ext uri="{FF2B5EF4-FFF2-40B4-BE49-F238E27FC236}">
                    <a16:creationId xmlns:a16="http://schemas.microsoft.com/office/drawing/2014/main" id="{1AEBBD92-F481-40C5-9AB6-755200BD3597}"/>
                  </a:ext>
                </a:extLst>
              </p:cNvPr>
              <p:cNvSpPr>
                <a:spLocks/>
              </p:cNvSpPr>
              <p:nvPr/>
            </p:nvSpPr>
            <p:spPr bwMode="auto">
              <a:xfrm>
                <a:off x="4094914" y="1317433"/>
                <a:ext cx="76200" cy="0"/>
              </a:xfrm>
              <a:custGeom>
                <a:avLst/>
                <a:gdLst>
                  <a:gd name="T0" fmla="*/ 0 w 83"/>
                  <a:gd name="T1" fmla="*/ 47 w 83"/>
                  <a:gd name="T2" fmla="*/ 83 w 83"/>
                </a:gdLst>
                <a:ahLst/>
                <a:cxnLst>
                  <a:cxn ang="0">
                    <a:pos x="T0" y="0"/>
                  </a:cxn>
                  <a:cxn ang="0">
                    <a:pos x="T1" y="0"/>
                  </a:cxn>
                  <a:cxn ang="0">
                    <a:pos x="T2" y="0"/>
                  </a:cxn>
                </a:cxnLst>
                <a:rect l="0" t="0" r="r" b="b"/>
                <a:pathLst>
                  <a:path w="83">
                    <a:moveTo>
                      <a:pt x="0" y="0"/>
                    </a:moveTo>
                    <a:lnTo>
                      <a:pt x="47" y="0"/>
                    </a:lnTo>
                    <a:lnTo>
                      <a:pt x="83" y="0"/>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7" name="Freeform 175">
                <a:extLst>
                  <a:ext uri="{FF2B5EF4-FFF2-40B4-BE49-F238E27FC236}">
                    <a16:creationId xmlns:a16="http://schemas.microsoft.com/office/drawing/2014/main" id="{33C882C5-8005-4BAA-A40E-02F260215EBD}"/>
                  </a:ext>
                </a:extLst>
              </p:cNvPr>
              <p:cNvSpPr>
                <a:spLocks/>
              </p:cNvSpPr>
              <p:nvPr/>
            </p:nvSpPr>
            <p:spPr bwMode="auto">
              <a:xfrm>
                <a:off x="4210802" y="1317433"/>
                <a:ext cx="76200" cy="0"/>
              </a:xfrm>
              <a:custGeom>
                <a:avLst/>
                <a:gdLst>
                  <a:gd name="T0" fmla="*/ 0 w 83"/>
                  <a:gd name="T1" fmla="*/ 47 w 83"/>
                  <a:gd name="T2" fmla="*/ 83 w 83"/>
                </a:gdLst>
                <a:ahLst/>
                <a:cxnLst>
                  <a:cxn ang="0">
                    <a:pos x="T0" y="0"/>
                  </a:cxn>
                  <a:cxn ang="0">
                    <a:pos x="T1" y="0"/>
                  </a:cxn>
                  <a:cxn ang="0">
                    <a:pos x="T2" y="0"/>
                  </a:cxn>
                </a:cxnLst>
                <a:rect l="0" t="0" r="r" b="b"/>
                <a:pathLst>
                  <a:path w="83">
                    <a:moveTo>
                      <a:pt x="0" y="0"/>
                    </a:moveTo>
                    <a:lnTo>
                      <a:pt x="47" y="0"/>
                    </a:lnTo>
                    <a:lnTo>
                      <a:pt x="83" y="0"/>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8" name="Freeform 176">
                <a:extLst>
                  <a:ext uri="{FF2B5EF4-FFF2-40B4-BE49-F238E27FC236}">
                    <a16:creationId xmlns:a16="http://schemas.microsoft.com/office/drawing/2014/main" id="{C93ED62F-BB00-4585-AEDB-A440AC3048A4}"/>
                  </a:ext>
                </a:extLst>
              </p:cNvPr>
              <p:cNvSpPr>
                <a:spLocks/>
              </p:cNvSpPr>
              <p:nvPr/>
            </p:nvSpPr>
            <p:spPr bwMode="auto">
              <a:xfrm>
                <a:off x="4326689" y="1317433"/>
                <a:ext cx="76200" cy="0"/>
              </a:xfrm>
              <a:custGeom>
                <a:avLst/>
                <a:gdLst>
                  <a:gd name="T0" fmla="*/ 0 w 83"/>
                  <a:gd name="T1" fmla="*/ 47 w 83"/>
                  <a:gd name="T2" fmla="*/ 83 w 83"/>
                </a:gdLst>
                <a:ahLst/>
                <a:cxnLst>
                  <a:cxn ang="0">
                    <a:pos x="T0" y="0"/>
                  </a:cxn>
                  <a:cxn ang="0">
                    <a:pos x="T1" y="0"/>
                  </a:cxn>
                  <a:cxn ang="0">
                    <a:pos x="T2" y="0"/>
                  </a:cxn>
                </a:cxnLst>
                <a:rect l="0" t="0" r="r" b="b"/>
                <a:pathLst>
                  <a:path w="83">
                    <a:moveTo>
                      <a:pt x="0" y="0"/>
                    </a:moveTo>
                    <a:lnTo>
                      <a:pt x="47" y="0"/>
                    </a:lnTo>
                    <a:lnTo>
                      <a:pt x="83" y="0"/>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9" name="Freeform 177">
                <a:extLst>
                  <a:ext uri="{FF2B5EF4-FFF2-40B4-BE49-F238E27FC236}">
                    <a16:creationId xmlns:a16="http://schemas.microsoft.com/office/drawing/2014/main" id="{D1F616F6-1E73-44A8-900B-2175DE7E4588}"/>
                  </a:ext>
                </a:extLst>
              </p:cNvPr>
              <p:cNvSpPr>
                <a:spLocks/>
              </p:cNvSpPr>
              <p:nvPr/>
            </p:nvSpPr>
            <p:spPr bwMode="auto">
              <a:xfrm>
                <a:off x="4442577" y="1317433"/>
                <a:ext cx="76200" cy="0"/>
              </a:xfrm>
              <a:custGeom>
                <a:avLst/>
                <a:gdLst>
                  <a:gd name="T0" fmla="*/ 0 w 83"/>
                  <a:gd name="T1" fmla="*/ 47 w 83"/>
                  <a:gd name="T2" fmla="*/ 83 w 83"/>
                </a:gdLst>
                <a:ahLst/>
                <a:cxnLst>
                  <a:cxn ang="0">
                    <a:pos x="T0" y="0"/>
                  </a:cxn>
                  <a:cxn ang="0">
                    <a:pos x="T1" y="0"/>
                  </a:cxn>
                  <a:cxn ang="0">
                    <a:pos x="T2" y="0"/>
                  </a:cxn>
                </a:cxnLst>
                <a:rect l="0" t="0" r="r" b="b"/>
                <a:pathLst>
                  <a:path w="83">
                    <a:moveTo>
                      <a:pt x="0" y="0"/>
                    </a:moveTo>
                    <a:lnTo>
                      <a:pt x="47" y="0"/>
                    </a:lnTo>
                    <a:lnTo>
                      <a:pt x="83" y="0"/>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0" name="Freeform 178">
                <a:extLst>
                  <a:ext uri="{FF2B5EF4-FFF2-40B4-BE49-F238E27FC236}">
                    <a16:creationId xmlns:a16="http://schemas.microsoft.com/office/drawing/2014/main" id="{813B8688-6374-433F-9BC8-301E6BBB6844}"/>
                  </a:ext>
                </a:extLst>
              </p:cNvPr>
              <p:cNvSpPr>
                <a:spLocks/>
              </p:cNvSpPr>
              <p:nvPr/>
            </p:nvSpPr>
            <p:spPr bwMode="auto">
              <a:xfrm>
                <a:off x="4560052" y="1314258"/>
                <a:ext cx="74613" cy="1588"/>
              </a:xfrm>
              <a:custGeom>
                <a:avLst/>
                <a:gdLst>
                  <a:gd name="T0" fmla="*/ 0 w 83"/>
                  <a:gd name="T1" fmla="*/ 3 h 3"/>
                  <a:gd name="T2" fmla="*/ 47 w 83"/>
                  <a:gd name="T3" fmla="*/ 2 h 3"/>
                  <a:gd name="T4" fmla="*/ 83 w 83"/>
                  <a:gd name="T5" fmla="*/ 0 h 3"/>
                </a:gdLst>
                <a:ahLst/>
                <a:cxnLst>
                  <a:cxn ang="0">
                    <a:pos x="T0" y="T1"/>
                  </a:cxn>
                  <a:cxn ang="0">
                    <a:pos x="T2" y="T3"/>
                  </a:cxn>
                  <a:cxn ang="0">
                    <a:pos x="T4" y="T5"/>
                  </a:cxn>
                </a:cxnLst>
                <a:rect l="0" t="0" r="r" b="b"/>
                <a:pathLst>
                  <a:path w="83" h="3">
                    <a:moveTo>
                      <a:pt x="0" y="3"/>
                    </a:moveTo>
                    <a:lnTo>
                      <a:pt x="47" y="2"/>
                    </a:lnTo>
                    <a:lnTo>
                      <a:pt x="83" y="0"/>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1" name="Freeform 179">
                <a:extLst>
                  <a:ext uri="{FF2B5EF4-FFF2-40B4-BE49-F238E27FC236}">
                    <a16:creationId xmlns:a16="http://schemas.microsoft.com/office/drawing/2014/main" id="{BC4A5D3B-5D32-4868-B5E6-B68101D150C8}"/>
                  </a:ext>
                </a:extLst>
              </p:cNvPr>
              <p:cNvSpPr>
                <a:spLocks/>
              </p:cNvSpPr>
              <p:nvPr/>
            </p:nvSpPr>
            <p:spPr bwMode="auto">
              <a:xfrm>
                <a:off x="4675939" y="1309496"/>
                <a:ext cx="76200" cy="3175"/>
              </a:xfrm>
              <a:custGeom>
                <a:avLst/>
                <a:gdLst>
                  <a:gd name="T0" fmla="*/ 0 w 83"/>
                  <a:gd name="T1" fmla="*/ 3 h 3"/>
                  <a:gd name="T2" fmla="*/ 47 w 83"/>
                  <a:gd name="T3" fmla="*/ 2 h 3"/>
                  <a:gd name="T4" fmla="*/ 83 w 83"/>
                  <a:gd name="T5" fmla="*/ 0 h 3"/>
                </a:gdLst>
                <a:ahLst/>
                <a:cxnLst>
                  <a:cxn ang="0">
                    <a:pos x="T0" y="T1"/>
                  </a:cxn>
                  <a:cxn ang="0">
                    <a:pos x="T2" y="T3"/>
                  </a:cxn>
                  <a:cxn ang="0">
                    <a:pos x="T4" y="T5"/>
                  </a:cxn>
                </a:cxnLst>
                <a:rect l="0" t="0" r="r" b="b"/>
                <a:pathLst>
                  <a:path w="83" h="3">
                    <a:moveTo>
                      <a:pt x="0" y="3"/>
                    </a:moveTo>
                    <a:lnTo>
                      <a:pt x="47" y="2"/>
                    </a:lnTo>
                    <a:lnTo>
                      <a:pt x="83" y="0"/>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2" name="Freeform 180">
                <a:extLst>
                  <a:ext uri="{FF2B5EF4-FFF2-40B4-BE49-F238E27FC236}">
                    <a16:creationId xmlns:a16="http://schemas.microsoft.com/office/drawing/2014/main" id="{AA31F245-F264-4CE9-A4AA-D6F48592EC41}"/>
                  </a:ext>
                </a:extLst>
              </p:cNvPr>
              <p:cNvSpPr>
                <a:spLocks/>
              </p:cNvSpPr>
              <p:nvPr/>
            </p:nvSpPr>
            <p:spPr bwMode="auto">
              <a:xfrm>
                <a:off x="4791827" y="1304733"/>
                <a:ext cx="76200" cy="3175"/>
              </a:xfrm>
              <a:custGeom>
                <a:avLst/>
                <a:gdLst>
                  <a:gd name="T0" fmla="*/ 0 w 83"/>
                  <a:gd name="T1" fmla="*/ 4 h 4"/>
                  <a:gd name="T2" fmla="*/ 47 w 83"/>
                  <a:gd name="T3" fmla="*/ 2 h 4"/>
                  <a:gd name="T4" fmla="*/ 83 w 83"/>
                  <a:gd name="T5" fmla="*/ 0 h 4"/>
                </a:gdLst>
                <a:ahLst/>
                <a:cxnLst>
                  <a:cxn ang="0">
                    <a:pos x="T0" y="T1"/>
                  </a:cxn>
                  <a:cxn ang="0">
                    <a:pos x="T2" y="T3"/>
                  </a:cxn>
                  <a:cxn ang="0">
                    <a:pos x="T4" y="T5"/>
                  </a:cxn>
                </a:cxnLst>
                <a:rect l="0" t="0" r="r" b="b"/>
                <a:pathLst>
                  <a:path w="83" h="4">
                    <a:moveTo>
                      <a:pt x="0" y="4"/>
                    </a:moveTo>
                    <a:lnTo>
                      <a:pt x="47" y="2"/>
                    </a:lnTo>
                    <a:lnTo>
                      <a:pt x="83" y="0"/>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3" name="Freeform 181">
                <a:extLst>
                  <a:ext uri="{FF2B5EF4-FFF2-40B4-BE49-F238E27FC236}">
                    <a16:creationId xmlns:a16="http://schemas.microsoft.com/office/drawing/2014/main" id="{A3FA2CC1-0CCD-4F76-905E-67903C0AB670}"/>
                  </a:ext>
                </a:extLst>
              </p:cNvPr>
              <p:cNvSpPr>
                <a:spLocks/>
              </p:cNvSpPr>
              <p:nvPr/>
            </p:nvSpPr>
            <p:spPr bwMode="auto">
              <a:xfrm>
                <a:off x="4907714" y="1296796"/>
                <a:ext cx="76200" cy="6350"/>
              </a:xfrm>
              <a:custGeom>
                <a:avLst/>
                <a:gdLst>
                  <a:gd name="T0" fmla="*/ 0 w 83"/>
                  <a:gd name="T1" fmla="*/ 6 h 6"/>
                  <a:gd name="T2" fmla="*/ 47 w 83"/>
                  <a:gd name="T3" fmla="*/ 3 h 6"/>
                  <a:gd name="T4" fmla="*/ 83 w 83"/>
                  <a:gd name="T5" fmla="*/ 0 h 6"/>
                </a:gdLst>
                <a:ahLst/>
                <a:cxnLst>
                  <a:cxn ang="0">
                    <a:pos x="T0" y="T1"/>
                  </a:cxn>
                  <a:cxn ang="0">
                    <a:pos x="T2" y="T3"/>
                  </a:cxn>
                  <a:cxn ang="0">
                    <a:pos x="T4" y="T5"/>
                  </a:cxn>
                </a:cxnLst>
                <a:rect l="0" t="0" r="r" b="b"/>
                <a:pathLst>
                  <a:path w="83" h="6">
                    <a:moveTo>
                      <a:pt x="0" y="6"/>
                    </a:moveTo>
                    <a:lnTo>
                      <a:pt x="47" y="3"/>
                    </a:lnTo>
                    <a:lnTo>
                      <a:pt x="83" y="0"/>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4" name="Freeform 182">
                <a:extLst>
                  <a:ext uri="{FF2B5EF4-FFF2-40B4-BE49-F238E27FC236}">
                    <a16:creationId xmlns:a16="http://schemas.microsoft.com/office/drawing/2014/main" id="{856A1FB3-18DB-474D-A7F4-06BFBD670105}"/>
                  </a:ext>
                </a:extLst>
              </p:cNvPr>
              <p:cNvSpPr>
                <a:spLocks/>
              </p:cNvSpPr>
              <p:nvPr/>
            </p:nvSpPr>
            <p:spPr bwMode="auto">
              <a:xfrm>
                <a:off x="5023602" y="1288858"/>
                <a:ext cx="76200" cy="4763"/>
              </a:xfrm>
              <a:custGeom>
                <a:avLst/>
                <a:gdLst>
                  <a:gd name="T0" fmla="*/ 0 w 83"/>
                  <a:gd name="T1" fmla="*/ 6 h 6"/>
                  <a:gd name="T2" fmla="*/ 47 w 83"/>
                  <a:gd name="T3" fmla="*/ 3 h 6"/>
                  <a:gd name="T4" fmla="*/ 83 w 83"/>
                  <a:gd name="T5" fmla="*/ 0 h 6"/>
                </a:gdLst>
                <a:ahLst/>
                <a:cxnLst>
                  <a:cxn ang="0">
                    <a:pos x="T0" y="T1"/>
                  </a:cxn>
                  <a:cxn ang="0">
                    <a:pos x="T2" y="T3"/>
                  </a:cxn>
                  <a:cxn ang="0">
                    <a:pos x="T4" y="T5"/>
                  </a:cxn>
                </a:cxnLst>
                <a:rect l="0" t="0" r="r" b="b"/>
                <a:pathLst>
                  <a:path w="83" h="6">
                    <a:moveTo>
                      <a:pt x="0" y="6"/>
                    </a:moveTo>
                    <a:lnTo>
                      <a:pt x="47" y="3"/>
                    </a:lnTo>
                    <a:lnTo>
                      <a:pt x="83" y="0"/>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5" name="Freeform 183">
                <a:extLst>
                  <a:ext uri="{FF2B5EF4-FFF2-40B4-BE49-F238E27FC236}">
                    <a16:creationId xmlns:a16="http://schemas.microsoft.com/office/drawing/2014/main" id="{E010FB6A-DE3C-4812-9ECC-3787044DB139}"/>
                  </a:ext>
                </a:extLst>
              </p:cNvPr>
              <p:cNvSpPr>
                <a:spLocks/>
              </p:cNvSpPr>
              <p:nvPr/>
            </p:nvSpPr>
            <p:spPr bwMode="auto">
              <a:xfrm>
                <a:off x="5139489" y="1279333"/>
                <a:ext cx="76200" cy="6350"/>
              </a:xfrm>
              <a:custGeom>
                <a:avLst/>
                <a:gdLst>
                  <a:gd name="T0" fmla="*/ 0 w 83"/>
                  <a:gd name="T1" fmla="*/ 7 h 7"/>
                  <a:gd name="T2" fmla="*/ 47 w 83"/>
                  <a:gd name="T3" fmla="*/ 3 h 7"/>
                  <a:gd name="T4" fmla="*/ 83 w 83"/>
                  <a:gd name="T5" fmla="*/ 0 h 7"/>
                </a:gdLst>
                <a:ahLst/>
                <a:cxnLst>
                  <a:cxn ang="0">
                    <a:pos x="T0" y="T1"/>
                  </a:cxn>
                  <a:cxn ang="0">
                    <a:pos x="T2" y="T3"/>
                  </a:cxn>
                  <a:cxn ang="0">
                    <a:pos x="T4" y="T5"/>
                  </a:cxn>
                </a:cxnLst>
                <a:rect l="0" t="0" r="r" b="b"/>
                <a:pathLst>
                  <a:path w="83" h="7">
                    <a:moveTo>
                      <a:pt x="0" y="7"/>
                    </a:moveTo>
                    <a:lnTo>
                      <a:pt x="47" y="3"/>
                    </a:lnTo>
                    <a:lnTo>
                      <a:pt x="83" y="0"/>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6" name="Freeform 184">
                <a:extLst>
                  <a:ext uri="{FF2B5EF4-FFF2-40B4-BE49-F238E27FC236}">
                    <a16:creationId xmlns:a16="http://schemas.microsoft.com/office/drawing/2014/main" id="{DC4EAE94-A1B0-4907-B0F9-4E3E254C5545}"/>
                  </a:ext>
                </a:extLst>
              </p:cNvPr>
              <p:cNvSpPr>
                <a:spLocks/>
              </p:cNvSpPr>
              <p:nvPr/>
            </p:nvSpPr>
            <p:spPr bwMode="auto">
              <a:xfrm>
                <a:off x="5255377" y="1266633"/>
                <a:ext cx="76200" cy="7938"/>
              </a:xfrm>
              <a:custGeom>
                <a:avLst/>
                <a:gdLst>
                  <a:gd name="T0" fmla="*/ 0 w 83"/>
                  <a:gd name="T1" fmla="*/ 9 h 9"/>
                  <a:gd name="T2" fmla="*/ 47 w 83"/>
                  <a:gd name="T3" fmla="*/ 4 h 9"/>
                  <a:gd name="T4" fmla="*/ 83 w 83"/>
                  <a:gd name="T5" fmla="*/ 0 h 9"/>
                </a:gdLst>
                <a:ahLst/>
                <a:cxnLst>
                  <a:cxn ang="0">
                    <a:pos x="T0" y="T1"/>
                  </a:cxn>
                  <a:cxn ang="0">
                    <a:pos x="T2" y="T3"/>
                  </a:cxn>
                  <a:cxn ang="0">
                    <a:pos x="T4" y="T5"/>
                  </a:cxn>
                </a:cxnLst>
                <a:rect l="0" t="0" r="r" b="b"/>
                <a:pathLst>
                  <a:path w="83" h="9">
                    <a:moveTo>
                      <a:pt x="0" y="9"/>
                    </a:moveTo>
                    <a:lnTo>
                      <a:pt x="47" y="4"/>
                    </a:lnTo>
                    <a:lnTo>
                      <a:pt x="83" y="0"/>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7" name="Freeform 185">
                <a:extLst>
                  <a:ext uri="{FF2B5EF4-FFF2-40B4-BE49-F238E27FC236}">
                    <a16:creationId xmlns:a16="http://schemas.microsoft.com/office/drawing/2014/main" id="{D37B7D96-C243-4B4D-94FA-3283CCA6C887}"/>
                  </a:ext>
                </a:extLst>
              </p:cNvPr>
              <p:cNvSpPr>
                <a:spLocks/>
              </p:cNvSpPr>
              <p:nvPr/>
            </p:nvSpPr>
            <p:spPr bwMode="auto">
              <a:xfrm>
                <a:off x="5372852" y="1250758"/>
                <a:ext cx="74613" cy="11113"/>
              </a:xfrm>
              <a:custGeom>
                <a:avLst/>
                <a:gdLst>
                  <a:gd name="T0" fmla="*/ 0 w 83"/>
                  <a:gd name="T1" fmla="*/ 11 h 11"/>
                  <a:gd name="T2" fmla="*/ 47 w 83"/>
                  <a:gd name="T3" fmla="*/ 5 h 11"/>
                  <a:gd name="T4" fmla="*/ 83 w 83"/>
                  <a:gd name="T5" fmla="*/ 0 h 11"/>
                </a:gdLst>
                <a:ahLst/>
                <a:cxnLst>
                  <a:cxn ang="0">
                    <a:pos x="T0" y="T1"/>
                  </a:cxn>
                  <a:cxn ang="0">
                    <a:pos x="T2" y="T3"/>
                  </a:cxn>
                  <a:cxn ang="0">
                    <a:pos x="T4" y="T5"/>
                  </a:cxn>
                </a:cxnLst>
                <a:rect l="0" t="0" r="r" b="b"/>
                <a:pathLst>
                  <a:path w="83" h="11">
                    <a:moveTo>
                      <a:pt x="0" y="11"/>
                    </a:moveTo>
                    <a:lnTo>
                      <a:pt x="47" y="5"/>
                    </a:lnTo>
                    <a:lnTo>
                      <a:pt x="83" y="0"/>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8" name="Freeform 186">
                <a:extLst>
                  <a:ext uri="{FF2B5EF4-FFF2-40B4-BE49-F238E27FC236}">
                    <a16:creationId xmlns:a16="http://schemas.microsoft.com/office/drawing/2014/main" id="{7A12E7E3-A26A-44E5-AD5B-588DD12AB1F8}"/>
                  </a:ext>
                </a:extLst>
              </p:cNvPr>
              <p:cNvSpPr>
                <a:spLocks/>
              </p:cNvSpPr>
              <p:nvPr/>
            </p:nvSpPr>
            <p:spPr bwMode="auto">
              <a:xfrm>
                <a:off x="5488739" y="1234883"/>
                <a:ext cx="76200" cy="11113"/>
              </a:xfrm>
              <a:custGeom>
                <a:avLst/>
                <a:gdLst>
                  <a:gd name="T0" fmla="*/ 0 w 83"/>
                  <a:gd name="T1" fmla="*/ 12 h 12"/>
                  <a:gd name="T2" fmla="*/ 47 w 83"/>
                  <a:gd name="T3" fmla="*/ 5 h 12"/>
                  <a:gd name="T4" fmla="*/ 83 w 83"/>
                  <a:gd name="T5" fmla="*/ 0 h 12"/>
                </a:gdLst>
                <a:ahLst/>
                <a:cxnLst>
                  <a:cxn ang="0">
                    <a:pos x="T0" y="T1"/>
                  </a:cxn>
                  <a:cxn ang="0">
                    <a:pos x="T2" y="T3"/>
                  </a:cxn>
                  <a:cxn ang="0">
                    <a:pos x="T4" y="T5"/>
                  </a:cxn>
                </a:cxnLst>
                <a:rect l="0" t="0" r="r" b="b"/>
                <a:pathLst>
                  <a:path w="83" h="12">
                    <a:moveTo>
                      <a:pt x="0" y="12"/>
                    </a:moveTo>
                    <a:lnTo>
                      <a:pt x="47" y="5"/>
                    </a:lnTo>
                    <a:lnTo>
                      <a:pt x="83" y="0"/>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9" name="Line 187">
                <a:extLst>
                  <a:ext uri="{FF2B5EF4-FFF2-40B4-BE49-F238E27FC236}">
                    <a16:creationId xmlns:a16="http://schemas.microsoft.com/office/drawing/2014/main" id="{154B8358-031F-485C-9DE4-85AF8D016757}"/>
                  </a:ext>
                </a:extLst>
              </p:cNvPr>
              <p:cNvSpPr>
                <a:spLocks noChangeShapeType="1"/>
              </p:cNvSpPr>
              <p:nvPr/>
            </p:nvSpPr>
            <p:spPr bwMode="auto">
              <a:xfrm flipV="1">
                <a:off x="5604627" y="1220596"/>
                <a:ext cx="42863" cy="7938"/>
              </a:xfrm>
              <a:prstGeom prst="line">
                <a:avLst/>
              </a:prstGeom>
              <a:noFill/>
              <a:ln w="22225">
                <a:solidFill>
                  <a:schemeClr val="tx1"/>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0" name="Line 188">
                <a:extLst>
                  <a:ext uri="{FF2B5EF4-FFF2-40B4-BE49-F238E27FC236}">
                    <a16:creationId xmlns:a16="http://schemas.microsoft.com/office/drawing/2014/main" id="{4B4C1E1A-6A66-4EF5-A74E-723D33A1BA08}"/>
                  </a:ext>
                </a:extLst>
              </p:cNvPr>
              <p:cNvSpPr>
                <a:spLocks noChangeShapeType="1"/>
              </p:cNvSpPr>
              <p:nvPr/>
            </p:nvSpPr>
            <p:spPr bwMode="auto">
              <a:xfrm flipV="1">
                <a:off x="5664952" y="1212658"/>
                <a:ext cx="33338" cy="6350"/>
              </a:xfrm>
              <a:prstGeom prst="line">
                <a:avLst/>
              </a:prstGeom>
              <a:noFill/>
              <a:ln w="22225">
                <a:solidFill>
                  <a:schemeClr val="tx1"/>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1" name="Line 189">
                <a:extLst>
                  <a:ext uri="{FF2B5EF4-FFF2-40B4-BE49-F238E27FC236}">
                    <a16:creationId xmlns:a16="http://schemas.microsoft.com/office/drawing/2014/main" id="{D0253DFC-6B92-41EE-A7EA-2A60D0F8CEB2}"/>
                  </a:ext>
                </a:extLst>
              </p:cNvPr>
              <p:cNvSpPr>
                <a:spLocks noChangeShapeType="1"/>
              </p:cNvSpPr>
              <p:nvPr/>
            </p:nvSpPr>
            <p:spPr bwMode="auto">
              <a:xfrm flipV="1">
                <a:off x="5737977" y="1201546"/>
                <a:ext cx="15875" cy="3175"/>
              </a:xfrm>
              <a:prstGeom prst="line">
                <a:avLst/>
              </a:prstGeom>
              <a:noFill/>
              <a:ln w="22225">
                <a:solidFill>
                  <a:schemeClr val="tx1"/>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2" name="Line 190">
                <a:extLst>
                  <a:ext uri="{FF2B5EF4-FFF2-40B4-BE49-F238E27FC236}">
                    <a16:creationId xmlns:a16="http://schemas.microsoft.com/office/drawing/2014/main" id="{5626AF19-9025-4593-A79D-250D429691AF}"/>
                  </a:ext>
                </a:extLst>
              </p:cNvPr>
              <p:cNvSpPr>
                <a:spLocks noChangeShapeType="1"/>
              </p:cNvSpPr>
              <p:nvPr/>
            </p:nvSpPr>
            <p:spPr bwMode="auto">
              <a:xfrm>
                <a:off x="1350127" y="1201546"/>
                <a:ext cx="4763" cy="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3" name="Line 191">
                <a:extLst>
                  <a:ext uri="{FF2B5EF4-FFF2-40B4-BE49-F238E27FC236}">
                    <a16:creationId xmlns:a16="http://schemas.microsoft.com/office/drawing/2014/main" id="{BC561694-52F7-4D25-8ED9-078D245DDC1A}"/>
                  </a:ext>
                </a:extLst>
              </p:cNvPr>
              <p:cNvSpPr>
                <a:spLocks noChangeShapeType="1"/>
              </p:cNvSpPr>
              <p:nvPr/>
            </p:nvSpPr>
            <p:spPr bwMode="auto">
              <a:xfrm>
                <a:off x="1378702" y="1203133"/>
                <a:ext cx="4763" cy="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4" name="Line 192">
                <a:extLst>
                  <a:ext uri="{FF2B5EF4-FFF2-40B4-BE49-F238E27FC236}">
                    <a16:creationId xmlns:a16="http://schemas.microsoft.com/office/drawing/2014/main" id="{361A15FD-A623-4BA9-8354-E1B098089708}"/>
                  </a:ext>
                </a:extLst>
              </p:cNvPr>
              <p:cNvSpPr>
                <a:spLocks noChangeShapeType="1"/>
              </p:cNvSpPr>
              <p:nvPr/>
            </p:nvSpPr>
            <p:spPr bwMode="auto">
              <a:xfrm>
                <a:off x="1407277" y="1203133"/>
                <a:ext cx="3175" cy="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5" name="Line 193">
                <a:extLst>
                  <a:ext uri="{FF2B5EF4-FFF2-40B4-BE49-F238E27FC236}">
                    <a16:creationId xmlns:a16="http://schemas.microsoft.com/office/drawing/2014/main" id="{B60A019E-DA87-4B60-9AD4-8DECE47D48C3}"/>
                  </a:ext>
                </a:extLst>
              </p:cNvPr>
              <p:cNvSpPr>
                <a:spLocks noChangeShapeType="1"/>
              </p:cNvSpPr>
              <p:nvPr/>
            </p:nvSpPr>
            <p:spPr bwMode="auto">
              <a:xfrm>
                <a:off x="1435852" y="1203133"/>
                <a:ext cx="3175" cy="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6" name="Line 194">
                <a:extLst>
                  <a:ext uri="{FF2B5EF4-FFF2-40B4-BE49-F238E27FC236}">
                    <a16:creationId xmlns:a16="http://schemas.microsoft.com/office/drawing/2014/main" id="{7B60897A-971F-4BB8-B3FB-2AB91518408F}"/>
                  </a:ext>
                </a:extLst>
              </p:cNvPr>
              <p:cNvSpPr>
                <a:spLocks noChangeShapeType="1"/>
              </p:cNvSpPr>
              <p:nvPr/>
            </p:nvSpPr>
            <p:spPr bwMode="auto">
              <a:xfrm>
                <a:off x="1464427" y="1204721"/>
                <a:ext cx="3175" cy="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7" name="Line 195">
                <a:extLst>
                  <a:ext uri="{FF2B5EF4-FFF2-40B4-BE49-F238E27FC236}">
                    <a16:creationId xmlns:a16="http://schemas.microsoft.com/office/drawing/2014/main" id="{18336C35-5F40-48B8-9613-49BF5E079302}"/>
                  </a:ext>
                </a:extLst>
              </p:cNvPr>
              <p:cNvSpPr>
                <a:spLocks noChangeShapeType="1"/>
              </p:cNvSpPr>
              <p:nvPr/>
            </p:nvSpPr>
            <p:spPr bwMode="auto">
              <a:xfrm>
                <a:off x="1493002" y="1204721"/>
                <a:ext cx="3175" cy="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8" name="Line 196">
                <a:extLst>
                  <a:ext uri="{FF2B5EF4-FFF2-40B4-BE49-F238E27FC236}">
                    <a16:creationId xmlns:a16="http://schemas.microsoft.com/office/drawing/2014/main" id="{C76A1433-C713-40C8-A52E-C48BCF68BFC2}"/>
                  </a:ext>
                </a:extLst>
              </p:cNvPr>
              <p:cNvSpPr>
                <a:spLocks noChangeShapeType="1"/>
              </p:cNvSpPr>
              <p:nvPr/>
            </p:nvSpPr>
            <p:spPr bwMode="auto">
              <a:xfrm>
                <a:off x="1521577" y="1206308"/>
                <a:ext cx="3175" cy="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9" name="Line 197">
                <a:extLst>
                  <a:ext uri="{FF2B5EF4-FFF2-40B4-BE49-F238E27FC236}">
                    <a16:creationId xmlns:a16="http://schemas.microsoft.com/office/drawing/2014/main" id="{474F7144-CB21-4256-B5BD-5E1207DD00A3}"/>
                  </a:ext>
                </a:extLst>
              </p:cNvPr>
              <p:cNvSpPr>
                <a:spLocks noChangeShapeType="1"/>
              </p:cNvSpPr>
              <p:nvPr/>
            </p:nvSpPr>
            <p:spPr bwMode="auto">
              <a:xfrm>
                <a:off x="1548564" y="1206308"/>
                <a:ext cx="4763" cy="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0" name="Line 198">
                <a:extLst>
                  <a:ext uri="{FF2B5EF4-FFF2-40B4-BE49-F238E27FC236}">
                    <a16:creationId xmlns:a16="http://schemas.microsoft.com/office/drawing/2014/main" id="{3F29D8D3-AD53-49CF-8AAC-F96644DDB4B2}"/>
                  </a:ext>
                </a:extLst>
              </p:cNvPr>
              <p:cNvSpPr>
                <a:spLocks noChangeShapeType="1"/>
              </p:cNvSpPr>
              <p:nvPr/>
            </p:nvSpPr>
            <p:spPr bwMode="auto">
              <a:xfrm>
                <a:off x="1577139" y="1207896"/>
                <a:ext cx="4763" cy="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1" name="Line 199">
                <a:extLst>
                  <a:ext uri="{FF2B5EF4-FFF2-40B4-BE49-F238E27FC236}">
                    <a16:creationId xmlns:a16="http://schemas.microsoft.com/office/drawing/2014/main" id="{B243B2F9-152E-46E7-9DDB-84E0E4C445D3}"/>
                  </a:ext>
                </a:extLst>
              </p:cNvPr>
              <p:cNvSpPr>
                <a:spLocks noChangeShapeType="1"/>
              </p:cNvSpPr>
              <p:nvPr/>
            </p:nvSpPr>
            <p:spPr bwMode="auto">
              <a:xfrm>
                <a:off x="1605714" y="1207896"/>
                <a:ext cx="3175" cy="1588"/>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2" name="Line 200">
                <a:extLst>
                  <a:ext uri="{FF2B5EF4-FFF2-40B4-BE49-F238E27FC236}">
                    <a16:creationId xmlns:a16="http://schemas.microsoft.com/office/drawing/2014/main" id="{70333626-F2A3-40ED-9788-BB9CC0E14AFE}"/>
                  </a:ext>
                </a:extLst>
              </p:cNvPr>
              <p:cNvSpPr>
                <a:spLocks noChangeShapeType="1"/>
              </p:cNvSpPr>
              <p:nvPr/>
            </p:nvSpPr>
            <p:spPr bwMode="auto">
              <a:xfrm>
                <a:off x="1634289" y="1209483"/>
                <a:ext cx="3175" cy="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3" name="Line 201">
                <a:extLst>
                  <a:ext uri="{FF2B5EF4-FFF2-40B4-BE49-F238E27FC236}">
                    <a16:creationId xmlns:a16="http://schemas.microsoft.com/office/drawing/2014/main" id="{6D9337B6-92F2-4E9D-AF72-B3841B67DE11}"/>
                  </a:ext>
                </a:extLst>
              </p:cNvPr>
              <p:cNvSpPr>
                <a:spLocks noChangeShapeType="1"/>
              </p:cNvSpPr>
              <p:nvPr/>
            </p:nvSpPr>
            <p:spPr bwMode="auto">
              <a:xfrm>
                <a:off x="1662864" y="1211071"/>
                <a:ext cx="3175" cy="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4" name="Line 202">
                <a:extLst>
                  <a:ext uri="{FF2B5EF4-FFF2-40B4-BE49-F238E27FC236}">
                    <a16:creationId xmlns:a16="http://schemas.microsoft.com/office/drawing/2014/main" id="{850347B3-5DE0-4560-86DA-7F1D90EA8D57}"/>
                  </a:ext>
                </a:extLst>
              </p:cNvPr>
              <p:cNvSpPr>
                <a:spLocks noChangeShapeType="1"/>
              </p:cNvSpPr>
              <p:nvPr/>
            </p:nvSpPr>
            <p:spPr bwMode="auto">
              <a:xfrm>
                <a:off x="1691439" y="1212658"/>
                <a:ext cx="3175" cy="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5" name="Line 203">
                <a:extLst>
                  <a:ext uri="{FF2B5EF4-FFF2-40B4-BE49-F238E27FC236}">
                    <a16:creationId xmlns:a16="http://schemas.microsoft.com/office/drawing/2014/main" id="{DFAA4C18-E658-4B43-BB71-E647B5BC2DF6}"/>
                  </a:ext>
                </a:extLst>
              </p:cNvPr>
              <p:cNvSpPr>
                <a:spLocks noChangeShapeType="1"/>
              </p:cNvSpPr>
              <p:nvPr/>
            </p:nvSpPr>
            <p:spPr bwMode="auto">
              <a:xfrm>
                <a:off x="1720014" y="1214246"/>
                <a:ext cx="3175" cy="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6" name="Line 204">
                <a:extLst>
                  <a:ext uri="{FF2B5EF4-FFF2-40B4-BE49-F238E27FC236}">
                    <a16:creationId xmlns:a16="http://schemas.microsoft.com/office/drawing/2014/main" id="{36F1BB01-DADD-48C6-98EF-D7BA5B003258}"/>
                  </a:ext>
                </a:extLst>
              </p:cNvPr>
              <p:cNvSpPr>
                <a:spLocks noChangeShapeType="1"/>
              </p:cNvSpPr>
              <p:nvPr/>
            </p:nvSpPr>
            <p:spPr bwMode="auto">
              <a:xfrm>
                <a:off x="1747002" y="1215833"/>
                <a:ext cx="4763" cy="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7" name="Line 205">
                <a:extLst>
                  <a:ext uri="{FF2B5EF4-FFF2-40B4-BE49-F238E27FC236}">
                    <a16:creationId xmlns:a16="http://schemas.microsoft.com/office/drawing/2014/main" id="{8062EDC8-F71F-4445-9E83-81CAE45A970E}"/>
                  </a:ext>
                </a:extLst>
              </p:cNvPr>
              <p:cNvSpPr>
                <a:spLocks noChangeShapeType="1"/>
              </p:cNvSpPr>
              <p:nvPr/>
            </p:nvSpPr>
            <p:spPr bwMode="auto">
              <a:xfrm>
                <a:off x="1775577" y="1217421"/>
                <a:ext cx="4763" cy="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8" name="Line 206">
                <a:extLst>
                  <a:ext uri="{FF2B5EF4-FFF2-40B4-BE49-F238E27FC236}">
                    <a16:creationId xmlns:a16="http://schemas.microsoft.com/office/drawing/2014/main" id="{65CF50C2-AF1C-435C-A24A-DCA611A652FC}"/>
                  </a:ext>
                </a:extLst>
              </p:cNvPr>
              <p:cNvSpPr>
                <a:spLocks noChangeShapeType="1"/>
              </p:cNvSpPr>
              <p:nvPr/>
            </p:nvSpPr>
            <p:spPr bwMode="auto">
              <a:xfrm>
                <a:off x="1804152" y="1219008"/>
                <a:ext cx="3175" cy="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9" name="Line 207">
                <a:extLst>
                  <a:ext uri="{FF2B5EF4-FFF2-40B4-BE49-F238E27FC236}">
                    <a16:creationId xmlns:a16="http://schemas.microsoft.com/office/drawing/2014/main" id="{C6FD3203-1A0A-436B-8C38-5486ADC6D803}"/>
                  </a:ext>
                </a:extLst>
              </p:cNvPr>
              <p:cNvSpPr>
                <a:spLocks noChangeShapeType="1"/>
              </p:cNvSpPr>
              <p:nvPr/>
            </p:nvSpPr>
            <p:spPr bwMode="auto">
              <a:xfrm>
                <a:off x="1832727" y="1220596"/>
                <a:ext cx="3175" cy="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0" name="Line 208">
                <a:extLst>
                  <a:ext uri="{FF2B5EF4-FFF2-40B4-BE49-F238E27FC236}">
                    <a16:creationId xmlns:a16="http://schemas.microsoft.com/office/drawing/2014/main" id="{52303054-2263-4CDA-B8A8-71E4C66B4474}"/>
                  </a:ext>
                </a:extLst>
              </p:cNvPr>
              <p:cNvSpPr>
                <a:spLocks noChangeShapeType="1"/>
              </p:cNvSpPr>
              <p:nvPr/>
            </p:nvSpPr>
            <p:spPr bwMode="auto">
              <a:xfrm>
                <a:off x="1861302" y="1222183"/>
                <a:ext cx="3175" cy="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1" name="Line 209">
                <a:extLst>
                  <a:ext uri="{FF2B5EF4-FFF2-40B4-BE49-F238E27FC236}">
                    <a16:creationId xmlns:a16="http://schemas.microsoft.com/office/drawing/2014/main" id="{24556C87-916B-44C2-8C08-C0616F473299}"/>
                  </a:ext>
                </a:extLst>
              </p:cNvPr>
              <p:cNvSpPr>
                <a:spLocks noChangeShapeType="1"/>
              </p:cNvSpPr>
              <p:nvPr/>
            </p:nvSpPr>
            <p:spPr bwMode="auto">
              <a:xfrm>
                <a:off x="1889877" y="1223771"/>
                <a:ext cx="3175" cy="1588"/>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2" name="Line 210">
                <a:extLst>
                  <a:ext uri="{FF2B5EF4-FFF2-40B4-BE49-F238E27FC236}">
                    <a16:creationId xmlns:a16="http://schemas.microsoft.com/office/drawing/2014/main" id="{04C6CE95-692E-4AC1-B375-358FE076B5EE}"/>
                  </a:ext>
                </a:extLst>
              </p:cNvPr>
              <p:cNvSpPr>
                <a:spLocks noChangeShapeType="1"/>
              </p:cNvSpPr>
              <p:nvPr/>
            </p:nvSpPr>
            <p:spPr bwMode="auto">
              <a:xfrm>
                <a:off x="1918452" y="1226946"/>
                <a:ext cx="3175" cy="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3" name="Line 211">
                <a:extLst>
                  <a:ext uri="{FF2B5EF4-FFF2-40B4-BE49-F238E27FC236}">
                    <a16:creationId xmlns:a16="http://schemas.microsoft.com/office/drawing/2014/main" id="{3BC8C47A-C9D8-4342-9B8C-B1B116FD6FD9}"/>
                  </a:ext>
                </a:extLst>
              </p:cNvPr>
              <p:cNvSpPr>
                <a:spLocks noChangeShapeType="1"/>
              </p:cNvSpPr>
              <p:nvPr/>
            </p:nvSpPr>
            <p:spPr bwMode="auto">
              <a:xfrm>
                <a:off x="1945439" y="1230121"/>
                <a:ext cx="4763" cy="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4" name="Line 212">
                <a:extLst>
                  <a:ext uri="{FF2B5EF4-FFF2-40B4-BE49-F238E27FC236}">
                    <a16:creationId xmlns:a16="http://schemas.microsoft.com/office/drawing/2014/main" id="{E66F3172-5550-4870-B2AA-E659F308DEBD}"/>
                  </a:ext>
                </a:extLst>
              </p:cNvPr>
              <p:cNvSpPr>
                <a:spLocks noChangeShapeType="1"/>
              </p:cNvSpPr>
              <p:nvPr/>
            </p:nvSpPr>
            <p:spPr bwMode="auto">
              <a:xfrm>
                <a:off x="1974014" y="1231708"/>
                <a:ext cx="4763" cy="0"/>
              </a:xfrm>
              <a:prstGeom prst="line">
                <a:avLst/>
              </a:prstGeom>
              <a:noFill/>
              <a:ln w="22225">
                <a:solidFill>
                  <a:schemeClr val="tx1"/>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Freeform 822">
                <a:extLst>
                  <a:ext uri="{FF2B5EF4-FFF2-40B4-BE49-F238E27FC236}">
                    <a16:creationId xmlns:a16="http://schemas.microsoft.com/office/drawing/2014/main" id="{CE6A4D29-9392-4EA5-B3CB-8B6993139A77}"/>
                  </a:ext>
                </a:extLst>
              </p:cNvPr>
              <p:cNvSpPr>
                <a:spLocks/>
              </p:cNvSpPr>
              <p:nvPr/>
            </p:nvSpPr>
            <p:spPr bwMode="auto">
              <a:xfrm>
                <a:off x="5725277" y="1172971"/>
                <a:ext cx="57150" cy="57150"/>
              </a:xfrm>
              <a:custGeom>
                <a:avLst/>
                <a:gdLst>
                  <a:gd name="T0" fmla="*/ 0 w 63"/>
                  <a:gd name="T1" fmla="*/ 0 h 62"/>
                  <a:gd name="T2" fmla="*/ 63 w 63"/>
                  <a:gd name="T3" fmla="*/ 0 h 62"/>
                  <a:gd name="T4" fmla="*/ 0 w 63"/>
                  <a:gd name="T5" fmla="*/ 62 h 62"/>
                  <a:gd name="T6" fmla="*/ 63 w 63"/>
                  <a:gd name="T7" fmla="*/ 62 h 62"/>
                  <a:gd name="T8" fmla="*/ 0 w 63"/>
                  <a:gd name="T9" fmla="*/ 0 h 62"/>
                </a:gdLst>
                <a:ahLst/>
                <a:cxnLst>
                  <a:cxn ang="0">
                    <a:pos x="T0" y="T1"/>
                  </a:cxn>
                  <a:cxn ang="0">
                    <a:pos x="T2" y="T3"/>
                  </a:cxn>
                  <a:cxn ang="0">
                    <a:pos x="T4" y="T5"/>
                  </a:cxn>
                  <a:cxn ang="0">
                    <a:pos x="T6" y="T7"/>
                  </a:cxn>
                  <a:cxn ang="0">
                    <a:pos x="T8" y="T9"/>
                  </a:cxn>
                </a:cxnLst>
                <a:rect l="0" t="0" r="r" b="b"/>
                <a:pathLst>
                  <a:path w="63" h="62">
                    <a:moveTo>
                      <a:pt x="0" y="0"/>
                    </a:moveTo>
                    <a:lnTo>
                      <a:pt x="63" y="0"/>
                    </a:lnTo>
                    <a:lnTo>
                      <a:pt x="0" y="62"/>
                    </a:lnTo>
                    <a:lnTo>
                      <a:pt x="63" y="62"/>
                    </a:lnTo>
                    <a:lnTo>
                      <a:pt x="0" y="0"/>
                    </a:lnTo>
                  </a:path>
                </a:pathLst>
              </a:custGeom>
              <a:noFill/>
              <a:ln w="14288">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Freeform 824">
                <a:extLst>
                  <a:ext uri="{FF2B5EF4-FFF2-40B4-BE49-F238E27FC236}">
                    <a16:creationId xmlns:a16="http://schemas.microsoft.com/office/drawing/2014/main" id="{1DC443EC-5F53-4BAF-9A26-A0F7CDD4F048}"/>
                  </a:ext>
                </a:extLst>
              </p:cNvPr>
              <p:cNvSpPr>
                <a:spLocks/>
              </p:cNvSpPr>
              <p:nvPr/>
            </p:nvSpPr>
            <p:spPr bwMode="auto">
              <a:xfrm>
                <a:off x="1310439" y="1161858"/>
                <a:ext cx="80963" cy="80963"/>
              </a:xfrm>
              <a:custGeom>
                <a:avLst/>
                <a:gdLst>
                  <a:gd name="T0" fmla="*/ 102 w 102"/>
                  <a:gd name="T1" fmla="*/ 51 h 101"/>
                  <a:gd name="T2" fmla="*/ 51 w 102"/>
                  <a:gd name="T3" fmla="*/ 101 h 101"/>
                  <a:gd name="T4" fmla="*/ 0 w 102"/>
                  <a:gd name="T5" fmla="*/ 51 h 101"/>
                  <a:gd name="T6" fmla="*/ 51 w 102"/>
                  <a:gd name="T7" fmla="*/ 0 h 101"/>
                  <a:gd name="T8" fmla="*/ 102 w 102"/>
                  <a:gd name="T9" fmla="*/ 51 h 101"/>
                </a:gdLst>
                <a:ahLst/>
                <a:cxnLst>
                  <a:cxn ang="0">
                    <a:pos x="T0" y="T1"/>
                  </a:cxn>
                  <a:cxn ang="0">
                    <a:pos x="T2" y="T3"/>
                  </a:cxn>
                  <a:cxn ang="0">
                    <a:pos x="T4" y="T5"/>
                  </a:cxn>
                  <a:cxn ang="0">
                    <a:pos x="T6" y="T7"/>
                  </a:cxn>
                  <a:cxn ang="0">
                    <a:pos x="T8" y="T9"/>
                  </a:cxn>
                </a:cxnLst>
                <a:rect l="0" t="0" r="r" b="b"/>
                <a:pathLst>
                  <a:path w="102" h="101">
                    <a:moveTo>
                      <a:pt x="102" y="51"/>
                    </a:moveTo>
                    <a:lnTo>
                      <a:pt x="51" y="101"/>
                    </a:lnTo>
                    <a:lnTo>
                      <a:pt x="0" y="51"/>
                    </a:lnTo>
                    <a:lnTo>
                      <a:pt x="51" y="0"/>
                    </a:lnTo>
                    <a:lnTo>
                      <a:pt x="102" y="51"/>
                    </a:lnTo>
                    <a:close/>
                  </a:path>
                </a:pathLst>
              </a:custGeom>
              <a:noFill/>
              <a:ln w="158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Freeform 825">
                <a:extLst>
                  <a:ext uri="{FF2B5EF4-FFF2-40B4-BE49-F238E27FC236}">
                    <a16:creationId xmlns:a16="http://schemas.microsoft.com/office/drawing/2014/main" id="{1AB78EA4-185B-4E33-ABE6-A4A6E99B90CC}"/>
                  </a:ext>
                </a:extLst>
              </p:cNvPr>
              <p:cNvSpPr>
                <a:spLocks/>
              </p:cNvSpPr>
              <p:nvPr/>
            </p:nvSpPr>
            <p:spPr bwMode="auto">
              <a:xfrm>
                <a:off x="1443789" y="1172971"/>
                <a:ext cx="80963" cy="80963"/>
              </a:xfrm>
              <a:custGeom>
                <a:avLst/>
                <a:gdLst>
                  <a:gd name="T0" fmla="*/ 102 w 102"/>
                  <a:gd name="T1" fmla="*/ 50 h 101"/>
                  <a:gd name="T2" fmla="*/ 51 w 102"/>
                  <a:gd name="T3" fmla="*/ 101 h 101"/>
                  <a:gd name="T4" fmla="*/ 0 w 102"/>
                  <a:gd name="T5" fmla="*/ 50 h 101"/>
                  <a:gd name="T6" fmla="*/ 51 w 102"/>
                  <a:gd name="T7" fmla="*/ 0 h 101"/>
                  <a:gd name="T8" fmla="*/ 102 w 102"/>
                  <a:gd name="T9" fmla="*/ 50 h 101"/>
                </a:gdLst>
                <a:ahLst/>
                <a:cxnLst>
                  <a:cxn ang="0">
                    <a:pos x="T0" y="T1"/>
                  </a:cxn>
                  <a:cxn ang="0">
                    <a:pos x="T2" y="T3"/>
                  </a:cxn>
                  <a:cxn ang="0">
                    <a:pos x="T4" y="T5"/>
                  </a:cxn>
                  <a:cxn ang="0">
                    <a:pos x="T6" y="T7"/>
                  </a:cxn>
                  <a:cxn ang="0">
                    <a:pos x="T8" y="T9"/>
                  </a:cxn>
                </a:cxnLst>
                <a:rect l="0" t="0" r="r" b="b"/>
                <a:pathLst>
                  <a:path w="102" h="101">
                    <a:moveTo>
                      <a:pt x="102" y="50"/>
                    </a:moveTo>
                    <a:lnTo>
                      <a:pt x="51" y="101"/>
                    </a:lnTo>
                    <a:lnTo>
                      <a:pt x="0" y="50"/>
                    </a:lnTo>
                    <a:lnTo>
                      <a:pt x="51" y="0"/>
                    </a:lnTo>
                    <a:lnTo>
                      <a:pt x="102" y="50"/>
                    </a:lnTo>
                    <a:close/>
                  </a:path>
                </a:pathLst>
              </a:custGeom>
              <a:noFill/>
              <a:ln w="158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Freeform 826">
                <a:extLst>
                  <a:ext uri="{FF2B5EF4-FFF2-40B4-BE49-F238E27FC236}">
                    <a16:creationId xmlns:a16="http://schemas.microsoft.com/office/drawing/2014/main" id="{7D5EE0D7-0DA1-40A6-AA9C-53CC26D952BB}"/>
                  </a:ext>
                </a:extLst>
              </p:cNvPr>
              <p:cNvSpPr>
                <a:spLocks/>
              </p:cNvSpPr>
              <p:nvPr/>
            </p:nvSpPr>
            <p:spPr bwMode="auto">
              <a:xfrm>
                <a:off x="1577139" y="1195196"/>
                <a:ext cx="80963" cy="80963"/>
              </a:xfrm>
              <a:custGeom>
                <a:avLst/>
                <a:gdLst>
                  <a:gd name="T0" fmla="*/ 101 w 101"/>
                  <a:gd name="T1" fmla="*/ 51 h 102"/>
                  <a:gd name="T2" fmla="*/ 50 w 101"/>
                  <a:gd name="T3" fmla="*/ 102 h 102"/>
                  <a:gd name="T4" fmla="*/ 0 w 101"/>
                  <a:gd name="T5" fmla="*/ 51 h 102"/>
                  <a:gd name="T6" fmla="*/ 50 w 101"/>
                  <a:gd name="T7" fmla="*/ 0 h 102"/>
                  <a:gd name="T8" fmla="*/ 101 w 101"/>
                  <a:gd name="T9" fmla="*/ 51 h 102"/>
                </a:gdLst>
                <a:ahLst/>
                <a:cxnLst>
                  <a:cxn ang="0">
                    <a:pos x="T0" y="T1"/>
                  </a:cxn>
                  <a:cxn ang="0">
                    <a:pos x="T2" y="T3"/>
                  </a:cxn>
                  <a:cxn ang="0">
                    <a:pos x="T4" y="T5"/>
                  </a:cxn>
                  <a:cxn ang="0">
                    <a:pos x="T6" y="T7"/>
                  </a:cxn>
                  <a:cxn ang="0">
                    <a:pos x="T8" y="T9"/>
                  </a:cxn>
                </a:cxnLst>
                <a:rect l="0" t="0" r="r" b="b"/>
                <a:pathLst>
                  <a:path w="101" h="102">
                    <a:moveTo>
                      <a:pt x="101" y="51"/>
                    </a:moveTo>
                    <a:lnTo>
                      <a:pt x="50" y="102"/>
                    </a:lnTo>
                    <a:lnTo>
                      <a:pt x="0" y="51"/>
                    </a:lnTo>
                    <a:lnTo>
                      <a:pt x="50" y="0"/>
                    </a:lnTo>
                    <a:lnTo>
                      <a:pt x="101" y="51"/>
                    </a:lnTo>
                    <a:close/>
                  </a:path>
                </a:pathLst>
              </a:custGeom>
              <a:noFill/>
              <a:ln w="158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Freeform 827">
                <a:extLst>
                  <a:ext uri="{FF2B5EF4-FFF2-40B4-BE49-F238E27FC236}">
                    <a16:creationId xmlns:a16="http://schemas.microsoft.com/office/drawing/2014/main" id="{8E3E3236-B9A6-4EC3-8BEB-154B367E57C9}"/>
                  </a:ext>
                </a:extLst>
              </p:cNvPr>
              <p:cNvSpPr>
                <a:spLocks/>
              </p:cNvSpPr>
              <p:nvPr/>
            </p:nvSpPr>
            <p:spPr bwMode="auto">
              <a:xfrm>
                <a:off x="1710489" y="1228533"/>
                <a:ext cx="80963" cy="80963"/>
              </a:xfrm>
              <a:custGeom>
                <a:avLst/>
                <a:gdLst>
                  <a:gd name="T0" fmla="*/ 101 w 101"/>
                  <a:gd name="T1" fmla="*/ 51 h 101"/>
                  <a:gd name="T2" fmla="*/ 50 w 101"/>
                  <a:gd name="T3" fmla="*/ 101 h 101"/>
                  <a:gd name="T4" fmla="*/ 0 w 101"/>
                  <a:gd name="T5" fmla="*/ 51 h 101"/>
                  <a:gd name="T6" fmla="*/ 50 w 101"/>
                  <a:gd name="T7" fmla="*/ 0 h 101"/>
                  <a:gd name="T8" fmla="*/ 101 w 101"/>
                  <a:gd name="T9" fmla="*/ 51 h 101"/>
                </a:gdLst>
                <a:ahLst/>
                <a:cxnLst>
                  <a:cxn ang="0">
                    <a:pos x="T0" y="T1"/>
                  </a:cxn>
                  <a:cxn ang="0">
                    <a:pos x="T2" y="T3"/>
                  </a:cxn>
                  <a:cxn ang="0">
                    <a:pos x="T4" y="T5"/>
                  </a:cxn>
                  <a:cxn ang="0">
                    <a:pos x="T6" y="T7"/>
                  </a:cxn>
                  <a:cxn ang="0">
                    <a:pos x="T8" y="T9"/>
                  </a:cxn>
                </a:cxnLst>
                <a:rect l="0" t="0" r="r" b="b"/>
                <a:pathLst>
                  <a:path w="101" h="101">
                    <a:moveTo>
                      <a:pt x="101" y="51"/>
                    </a:moveTo>
                    <a:lnTo>
                      <a:pt x="50" y="101"/>
                    </a:lnTo>
                    <a:lnTo>
                      <a:pt x="0" y="51"/>
                    </a:lnTo>
                    <a:lnTo>
                      <a:pt x="50" y="0"/>
                    </a:lnTo>
                    <a:lnTo>
                      <a:pt x="101" y="51"/>
                    </a:lnTo>
                    <a:close/>
                  </a:path>
                </a:pathLst>
              </a:custGeom>
              <a:noFill/>
              <a:ln w="158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Freeform 828">
                <a:extLst>
                  <a:ext uri="{FF2B5EF4-FFF2-40B4-BE49-F238E27FC236}">
                    <a16:creationId xmlns:a16="http://schemas.microsoft.com/office/drawing/2014/main" id="{F52AF00E-575A-4BB2-A402-F6450057D464}"/>
                  </a:ext>
                </a:extLst>
              </p:cNvPr>
              <p:cNvSpPr>
                <a:spLocks/>
              </p:cNvSpPr>
              <p:nvPr/>
            </p:nvSpPr>
            <p:spPr bwMode="auto">
              <a:xfrm>
                <a:off x="1843839" y="1271396"/>
                <a:ext cx="80963" cy="80963"/>
              </a:xfrm>
              <a:custGeom>
                <a:avLst/>
                <a:gdLst>
                  <a:gd name="T0" fmla="*/ 101 w 101"/>
                  <a:gd name="T1" fmla="*/ 51 h 101"/>
                  <a:gd name="T2" fmla="*/ 51 w 101"/>
                  <a:gd name="T3" fmla="*/ 101 h 101"/>
                  <a:gd name="T4" fmla="*/ 0 w 101"/>
                  <a:gd name="T5" fmla="*/ 51 h 101"/>
                  <a:gd name="T6" fmla="*/ 51 w 101"/>
                  <a:gd name="T7" fmla="*/ 0 h 101"/>
                  <a:gd name="T8" fmla="*/ 101 w 101"/>
                  <a:gd name="T9" fmla="*/ 51 h 101"/>
                </a:gdLst>
                <a:ahLst/>
                <a:cxnLst>
                  <a:cxn ang="0">
                    <a:pos x="T0" y="T1"/>
                  </a:cxn>
                  <a:cxn ang="0">
                    <a:pos x="T2" y="T3"/>
                  </a:cxn>
                  <a:cxn ang="0">
                    <a:pos x="T4" y="T5"/>
                  </a:cxn>
                  <a:cxn ang="0">
                    <a:pos x="T6" y="T7"/>
                  </a:cxn>
                  <a:cxn ang="0">
                    <a:pos x="T8" y="T9"/>
                  </a:cxn>
                </a:cxnLst>
                <a:rect l="0" t="0" r="r" b="b"/>
                <a:pathLst>
                  <a:path w="101" h="101">
                    <a:moveTo>
                      <a:pt x="101" y="51"/>
                    </a:moveTo>
                    <a:lnTo>
                      <a:pt x="51" y="101"/>
                    </a:lnTo>
                    <a:lnTo>
                      <a:pt x="0" y="51"/>
                    </a:lnTo>
                    <a:lnTo>
                      <a:pt x="51" y="0"/>
                    </a:lnTo>
                    <a:lnTo>
                      <a:pt x="101" y="51"/>
                    </a:lnTo>
                    <a:close/>
                  </a:path>
                </a:pathLst>
              </a:custGeom>
              <a:noFill/>
              <a:ln w="158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Freeform 829">
                <a:extLst>
                  <a:ext uri="{FF2B5EF4-FFF2-40B4-BE49-F238E27FC236}">
                    <a16:creationId xmlns:a16="http://schemas.microsoft.com/office/drawing/2014/main" id="{05986BB6-8257-4D46-B18C-5EDDB9E20072}"/>
                  </a:ext>
                </a:extLst>
              </p:cNvPr>
              <p:cNvSpPr>
                <a:spLocks/>
              </p:cNvSpPr>
              <p:nvPr/>
            </p:nvSpPr>
            <p:spPr bwMode="auto">
              <a:xfrm>
                <a:off x="1978777" y="1323783"/>
                <a:ext cx="79375" cy="80963"/>
              </a:xfrm>
              <a:custGeom>
                <a:avLst/>
                <a:gdLst>
                  <a:gd name="T0" fmla="*/ 102 w 102"/>
                  <a:gd name="T1" fmla="*/ 50 h 101"/>
                  <a:gd name="T2" fmla="*/ 51 w 102"/>
                  <a:gd name="T3" fmla="*/ 101 h 101"/>
                  <a:gd name="T4" fmla="*/ 0 w 102"/>
                  <a:gd name="T5" fmla="*/ 50 h 101"/>
                  <a:gd name="T6" fmla="*/ 51 w 102"/>
                  <a:gd name="T7" fmla="*/ 0 h 101"/>
                  <a:gd name="T8" fmla="*/ 102 w 102"/>
                  <a:gd name="T9" fmla="*/ 50 h 101"/>
                </a:gdLst>
                <a:ahLst/>
                <a:cxnLst>
                  <a:cxn ang="0">
                    <a:pos x="T0" y="T1"/>
                  </a:cxn>
                  <a:cxn ang="0">
                    <a:pos x="T2" y="T3"/>
                  </a:cxn>
                  <a:cxn ang="0">
                    <a:pos x="T4" y="T5"/>
                  </a:cxn>
                  <a:cxn ang="0">
                    <a:pos x="T6" y="T7"/>
                  </a:cxn>
                  <a:cxn ang="0">
                    <a:pos x="T8" y="T9"/>
                  </a:cxn>
                </a:cxnLst>
                <a:rect l="0" t="0" r="r" b="b"/>
                <a:pathLst>
                  <a:path w="102" h="101">
                    <a:moveTo>
                      <a:pt x="102" y="50"/>
                    </a:moveTo>
                    <a:lnTo>
                      <a:pt x="51" y="101"/>
                    </a:lnTo>
                    <a:lnTo>
                      <a:pt x="0" y="50"/>
                    </a:lnTo>
                    <a:lnTo>
                      <a:pt x="51" y="0"/>
                    </a:lnTo>
                    <a:lnTo>
                      <a:pt x="102" y="50"/>
                    </a:lnTo>
                    <a:close/>
                  </a:path>
                </a:pathLst>
              </a:custGeom>
              <a:noFill/>
              <a:ln w="158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Freeform 830">
                <a:extLst>
                  <a:ext uri="{FF2B5EF4-FFF2-40B4-BE49-F238E27FC236}">
                    <a16:creationId xmlns:a16="http://schemas.microsoft.com/office/drawing/2014/main" id="{430703E9-CAEA-4337-9411-40203781DF6B}"/>
                  </a:ext>
                </a:extLst>
              </p:cNvPr>
              <p:cNvSpPr>
                <a:spLocks/>
              </p:cNvSpPr>
              <p:nvPr/>
            </p:nvSpPr>
            <p:spPr bwMode="auto">
              <a:xfrm>
                <a:off x="2112127" y="1384108"/>
                <a:ext cx="79375" cy="80963"/>
              </a:xfrm>
              <a:custGeom>
                <a:avLst/>
                <a:gdLst>
                  <a:gd name="T0" fmla="*/ 102 w 102"/>
                  <a:gd name="T1" fmla="*/ 51 h 101"/>
                  <a:gd name="T2" fmla="*/ 51 w 102"/>
                  <a:gd name="T3" fmla="*/ 101 h 101"/>
                  <a:gd name="T4" fmla="*/ 0 w 102"/>
                  <a:gd name="T5" fmla="*/ 51 h 101"/>
                  <a:gd name="T6" fmla="*/ 51 w 102"/>
                  <a:gd name="T7" fmla="*/ 0 h 101"/>
                  <a:gd name="T8" fmla="*/ 102 w 102"/>
                  <a:gd name="T9" fmla="*/ 51 h 101"/>
                </a:gdLst>
                <a:ahLst/>
                <a:cxnLst>
                  <a:cxn ang="0">
                    <a:pos x="T0" y="T1"/>
                  </a:cxn>
                  <a:cxn ang="0">
                    <a:pos x="T2" y="T3"/>
                  </a:cxn>
                  <a:cxn ang="0">
                    <a:pos x="T4" y="T5"/>
                  </a:cxn>
                  <a:cxn ang="0">
                    <a:pos x="T6" y="T7"/>
                  </a:cxn>
                  <a:cxn ang="0">
                    <a:pos x="T8" y="T9"/>
                  </a:cxn>
                </a:cxnLst>
                <a:rect l="0" t="0" r="r" b="b"/>
                <a:pathLst>
                  <a:path w="102" h="101">
                    <a:moveTo>
                      <a:pt x="102" y="51"/>
                    </a:moveTo>
                    <a:lnTo>
                      <a:pt x="51" y="101"/>
                    </a:lnTo>
                    <a:lnTo>
                      <a:pt x="0" y="51"/>
                    </a:lnTo>
                    <a:lnTo>
                      <a:pt x="51" y="0"/>
                    </a:lnTo>
                    <a:lnTo>
                      <a:pt x="102" y="51"/>
                    </a:lnTo>
                    <a:close/>
                  </a:path>
                </a:pathLst>
              </a:custGeom>
              <a:noFill/>
              <a:ln w="158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Freeform 831">
                <a:extLst>
                  <a:ext uri="{FF2B5EF4-FFF2-40B4-BE49-F238E27FC236}">
                    <a16:creationId xmlns:a16="http://schemas.microsoft.com/office/drawing/2014/main" id="{3BABD47C-EAC0-4771-BAF1-FCA7C44DE636}"/>
                  </a:ext>
                </a:extLst>
              </p:cNvPr>
              <p:cNvSpPr>
                <a:spLocks/>
              </p:cNvSpPr>
              <p:nvPr/>
            </p:nvSpPr>
            <p:spPr bwMode="auto">
              <a:xfrm>
                <a:off x="2245477" y="1452371"/>
                <a:ext cx="79375" cy="80963"/>
              </a:xfrm>
              <a:custGeom>
                <a:avLst/>
                <a:gdLst>
                  <a:gd name="T0" fmla="*/ 101 w 101"/>
                  <a:gd name="T1" fmla="*/ 51 h 102"/>
                  <a:gd name="T2" fmla="*/ 50 w 101"/>
                  <a:gd name="T3" fmla="*/ 102 h 102"/>
                  <a:gd name="T4" fmla="*/ 0 w 101"/>
                  <a:gd name="T5" fmla="*/ 51 h 102"/>
                  <a:gd name="T6" fmla="*/ 50 w 101"/>
                  <a:gd name="T7" fmla="*/ 0 h 102"/>
                  <a:gd name="T8" fmla="*/ 101 w 101"/>
                  <a:gd name="T9" fmla="*/ 51 h 102"/>
                </a:gdLst>
                <a:ahLst/>
                <a:cxnLst>
                  <a:cxn ang="0">
                    <a:pos x="T0" y="T1"/>
                  </a:cxn>
                  <a:cxn ang="0">
                    <a:pos x="T2" y="T3"/>
                  </a:cxn>
                  <a:cxn ang="0">
                    <a:pos x="T4" y="T5"/>
                  </a:cxn>
                  <a:cxn ang="0">
                    <a:pos x="T6" y="T7"/>
                  </a:cxn>
                  <a:cxn ang="0">
                    <a:pos x="T8" y="T9"/>
                  </a:cxn>
                </a:cxnLst>
                <a:rect l="0" t="0" r="r" b="b"/>
                <a:pathLst>
                  <a:path w="101" h="102">
                    <a:moveTo>
                      <a:pt x="101" y="51"/>
                    </a:moveTo>
                    <a:lnTo>
                      <a:pt x="50" y="102"/>
                    </a:lnTo>
                    <a:lnTo>
                      <a:pt x="0" y="51"/>
                    </a:lnTo>
                    <a:lnTo>
                      <a:pt x="50" y="0"/>
                    </a:lnTo>
                    <a:lnTo>
                      <a:pt x="101" y="51"/>
                    </a:lnTo>
                    <a:close/>
                  </a:path>
                </a:pathLst>
              </a:custGeom>
              <a:noFill/>
              <a:ln w="158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Freeform 832">
                <a:extLst>
                  <a:ext uri="{FF2B5EF4-FFF2-40B4-BE49-F238E27FC236}">
                    <a16:creationId xmlns:a16="http://schemas.microsoft.com/office/drawing/2014/main" id="{57AB931A-8CE3-46D7-9636-D19BC12D5FAD}"/>
                  </a:ext>
                </a:extLst>
              </p:cNvPr>
              <p:cNvSpPr>
                <a:spLocks/>
              </p:cNvSpPr>
              <p:nvPr/>
            </p:nvSpPr>
            <p:spPr bwMode="auto">
              <a:xfrm>
                <a:off x="2377239" y="1528571"/>
                <a:ext cx="82550" cy="80963"/>
              </a:xfrm>
              <a:custGeom>
                <a:avLst/>
                <a:gdLst>
                  <a:gd name="T0" fmla="*/ 102 w 102"/>
                  <a:gd name="T1" fmla="*/ 50 h 102"/>
                  <a:gd name="T2" fmla="*/ 50 w 102"/>
                  <a:gd name="T3" fmla="*/ 102 h 102"/>
                  <a:gd name="T4" fmla="*/ 0 w 102"/>
                  <a:gd name="T5" fmla="*/ 50 h 102"/>
                  <a:gd name="T6" fmla="*/ 50 w 102"/>
                  <a:gd name="T7" fmla="*/ 0 h 102"/>
                  <a:gd name="T8" fmla="*/ 102 w 102"/>
                  <a:gd name="T9" fmla="*/ 50 h 102"/>
                </a:gdLst>
                <a:ahLst/>
                <a:cxnLst>
                  <a:cxn ang="0">
                    <a:pos x="T0" y="T1"/>
                  </a:cxn>
                  <a:cxn ang="0">
                    <a:pos x="T2" y="T3"/>
                  </a:cxn>
                  <a:cxn ang="0">
                    <a:pos x="T4" y="T5"/>
                  </a:cxn>
                  <a:cxn ang="0">
                    <a:pos x="T6" y="T7"/>
                  </a:cxn>
                  <a:cxn ang="0">
                    <a:pos x="T8" y="T9"/>
                  </a:cxn>
                </a:cxnLst>
                <a:rect l="0" t="0" r="r" b="b"/>
                <a:pathLst>
                  <a:path w="102" h="102">
                    <a:moveTo>
                      <a:pt x="102" y="50"/>
                    </a:moveTo>
                    <a:lnTo>
                      <a:pt x="50" y="102"/>
                    </a:lnTo>
                    <a:lnTo>
                      <a:pt x="0" y="50"/>
                    </a:lnTo>
                    <a:lnTo>
                      <a:pt x="50" y="0"/>
                    </a:lnTo>
                    <a:lnTo>
                      <a:pt x="102" y="50"/>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Freeform 833">
                <a:extLst>
                  <a:ext uri="{FF2B5EF4-FFF2-40B4-BE49-F238E27FC236}">
                    <a16:creationId xmlns:a16="http://schemas.microsoft.com/office/drawing/2014/main" id="{65F85C91-0D76-4E62-8697-1C2978F6356B}"/>
                  </a:ext>
                </a:extLst>
              </p:cNvPr>
              <p:cNvSpPr>
                <a:spLocks/>
              </p:cNvSpPr>
              <p:nvPr/>
            </p:nvSpPr>
            <p:spPr bwMode="auto">
              <a:xfrm>
                <a:off x="2510589" y="1611121"/>
                <a:ext cx="80963" cy="79375"/>
              </a:xfrm>
              <a:custGeom>
                <a:avLst/>
                <a:gdLst>
                  <a:gd name="T0" fmla="*/ 101 w 101"/>
                  <a:gd name="T1" fmla="*/ 51 h 102"/>
                  <a:gd name="T2" fmla="*/ 50 w 101"/>
                  <a:gd name="T3" fmla="*/ 102 h 102"/>
                  <a:gd name="T4" fmla="*/ 0 w 101"/>
                  <a:gd name="T5" fmla="*/ 51 h 102"/>
                  <a:gd name="T6" fmla="*/ 50 w 101"/>
                  <a:gd name="T7" fmla="*/ 0 h 102"/>
                  <a:gd name="T8" fmla="*/ 101 w 101"/>
                  <a:gd name="T9" fmla="*/ 51 h 102"/>
                </a:gdLst>
                <a:ahLst/>
                <a:cxnLst>
                  <a:cxn ang="0">
                    <a:pos x="T0" y="T1"/>
                  </a:cxn>
                  <a:cxn ang="0">
                    <a:pos x="T2" y="T3"/>
                  </a:cxn>
                  <a:cxn ang="0">
                    <a:pos x="T4" y="T5"/>
                  </a:cxn>
                  <a:cxn ang="0">
                    <a:pos x="T6" y="T7"/>
                  </a:cxn>
                  <a:cxn ang="0">
                    <a:pos x="T8" y="T9"/>
                  </a:cxn>
                </a:cxnLst>
                <a:rect l="0" t="0" r="r" b="b"/>
                <a:pathLst>
                  <a:path w="101" h="102">
                    <a:moveTo>
                      <a:pt x="101" y="51"/>
                    </a:moveTo>
                    <a:lnTo>
                      <a:pt x="50" y="102"/>
                    </a:lnTo>
                    <a:lnTo>
                      <a:pt x="0" y="51"/>
                    </a:lnTo>
                    <a:lnTo>
                      <a:pt x="50" y="0"/>
                    </a:lnTo>
                    <a:lnTo>
                      <a:pt x="101" y="51"/>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Freeform 834">
                <a:extLst>
                  <a:ext uri="{FF2B5EF4-FFF2-40B4-BE49-F238E27FC236}">
                    <a16:creationId xmlns:a16="http://schemas.microsoft.com/office/drawing/2014/main" id="{FA7E6632-4E13-45C1-BC3A-634DE75A794E}"/>
                  </a:ext>
                </a:extLst>
              </p:cNvPr>
              <p:cNvSpPr>
                <a:spLocks/>
              </p:cNvSpPr>
              <p:nvPr/>
            </p:nvSpPr>
            <p:spPr bwMode="auto">
              <a:xfrm>
                <a:off x="2643939" y="1700021"/>
                <a:ext cx="80963" cy="79375"/>
              </a:xfrm>
              <a:custGeom>
                <a:avLst/>
                <a:gdLst>
                  <a:gd name="T0" fmla="*/ 101 w 101"/>
                  <a:gd name="T1" fmla="*/ 51 h 102"/>
                  <a:gd name="T2" fmla="*/ 51 w 101"/>
                  <a:gd name="T3" fmla="*/ 102 h 102"/>
                  <a:gd name="T4" fmla="*/ 0 w 101"/>
                  <a:gd name="T5" fmla="*/ 51 h 102"/>
                  <a:gd name="T6" fmla="*/ 51 w 101"/>
                  <a:gd name="T7" fmla="*/ 0 h 102"/>
                  <a:gd name="T8" fmla="*/ 101 w 101"/>
                  <a:gd name="T9" fmla="*/ 51 h 102"/>
                </a:gdLst>
                <a:ahLst/>
                <a:cxnLst>
                  <a:cxn ang="0">
                    <a:pos x="T0" y="T1"/>
                  </a:cxn>
                  <a:cxn ang="0">
                    <a:pos x="T2" y="T3"/>
                  </a:cxn>
                  <a:cxn ang="0">
                    <a:pos x="T4" y="T5"/>
                  </a:cxn>
                  <a:cxn ang="0">
                    <a:pos x="T6" y="T7"/>
                  </a:cxn>
                  <a:cxn ang="0">
                    <a:pos x="T8" y="T9"/>
                  </a:cxn>
                </a:cxnLst>
                <a:rect l="0" t="0" r="r" b="b"/>
                <a:pathLst>
                  <a:path w="101" h="102">
                    <a:moveTo>
                      <a:pt x="101" y="51"/>
                    </a:moveTo>
                    <a:lnTo>
                      <a:pt x="51" y="102"/>
                    </a:lnTo>
                    <a:lnTo>
                      <a:pt x="0" y="51"/>
                    </a:lnTo>
                    <a:lnTo>
                      <a:pt x="51" y="0"/>
                    </a:lnTo>
                    <a:lnTo>
                      <a:pt x="101" y="51"/>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Freeform 835">
                <a:extLst>
                  <a:ext uri="{FF2B5EF4-FFF2-40B4-BE49-F238E27FC236}">
                    <a16:creationId xmlns:a16="http://schemas.microsoft.com/office/drawing/2014/main" id="{5A347AA5-6F38-4218-8040-1CE90EEAC0AA}"/>
                  </a:ext>
                </a:extLst>
              </p:cNvPr>
              <p:cNvSpPr>
                <a:spLocks/>
              </p:cNvSpPr>
              <p:nvPr/>
            </p:nvSpPr>
            <p:spPr bwMode="auto">
              <a:xfrm>
                <a:off x="2778877" y="1793683"/>
                <a:ext cx="79375" cy="80963"/>
              </a:xfrm>
              <a:custGeom>
                <a:avLst/>
                <a:gdLst>
                  <a:gd name="T0" fmla="*/ 101 w 101"/>
                  <a:gd name="T1" fmla="*/ 51 h 101"/>
                  <a:gd name="T2" fmla="*/ 51 w 101"/>
                  <a:gd name="T3" fmla="*/ 101 h 101"/>
                  <a:gd name="T4" fmla="*/ 0 w 101"/>
                  <a:gd name="T5" fmla="*/ 51 h 101"/>
                  <a:gd name="T6" fmla="*/ 51 w 101"/>
                  <a:gd name="T7" fmla="*/ 0 h 101"/>
                  <a:gd name="T8" fmla="*/ 101 w 101"/>
                  <a:gd name="T9" fmla="*/ 51 h 101"/>
                </a:gdLst>
                <a:ahLst/>
                <a:cxnLst>
                  <a:cxn ang="0">
                    <a:pos x="T0" y="T1"/>
                  </a:cxn>
                  <a:cxn ang="0">
                    <a:pos x="T2" y="T3"/>
                  </a:cxn>
                  <a:cxn ang="0">
                    <a:pos x="T4" y="T5"/>
                  </a:cxn>
                  <a:cxn ang="0">
                    <a:pos x="T6" y="T7"/>
                  </a:cxn>
                  <a:cxn ang="0">
                    <a:pos x="T8" y="T9"/>
                  </a:cxn>
                </a:cxnLst>
                <a:rect l="0" t="0" r="r" b="b"/>
                <a:pathLst>
                  <a:path w="101" h="101">
                    <a:moveTo>
                      <a:pt x="101" y="51"/>
                    </a:moveTo>
                    <a:lnTo>
                      <a:pt x="51" y="101"/>
                    </a:lnTo>
                    <a:lnTo>
                      <a:pt x="0" y="51"/>
                    </a:lnTo>
                    <a:lnTo>
                      <a:pt x="51" y="0"/>
                    </a:lnTo>
                    <a:lnTo>
                      <a:pt x="101" y="51"/>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Freeform 836">
                <a:extLst>
                  <a:ext uri="{FF2B5EF4-FFF2-40B4-BE49-F238E27FC236}">
                    <a16:creationId xmlns:a16="http://schemas.microsoft.com/office/drawing/2014/main" id="{F8F40BCF-E937-4A63-A58C-612CD21FCD4F}"/>
                  </a:ext>
                </a:extLst>
              </p:cNvPr>
              <p:cNvSpPr>
                <a:spLocks/>
              </p:cNvSpPr>
              <p:nvPr/>
            </p:nvSpPr>
            <p:spPr bwMode="auto">
              <a:xfrm>
                <a:off x="2912227" y="1893696"/>
                <a:ext cx="79375" cy="79375"/>
              </a:xfrm>
              <a:custGeom>
                <a:avLst/>
                <a:gdLst>
                  <a:gd name="T0" fmla="*/ 102 w 102"/>
                  <a:gd name="T1" fmla="*/ 51 h 102"/>
                  <a:gd name="T2" fmla="*/ 51 w 102"/>
                  <a:gd name="T3" fmla="*/ 102 h 102"/>
                  <a:gd name="T4" fmla="*/ 0 w 102"/>
                  <a:gd name="T5" fmla="*/ 51 h 102"/>
                  <a:gd name="T6" fmla="*/ 51 w 102"/>
                  <a:gd name="T7" fmla="*/ 0 h 102"/>
                  <a:gd name="T8" fmla="*/ 102 w 102"/>
                  <a:gd name="T9" fmla="*/ 51 h 102"/>
                </a:gdLst>
                <a:ahLst/>
                <a:cxnLst>
                  <a:cxn ang="0">
                    <a:pos x="T0" y="T1"/>
                  </a:cxn>
                  <a:cxn ang="0">
                    <a:pos x="T2" y="T3"/>
                  </a:cxn>
                  <a:cxn ang="0">
                    <a:pos x="T4" y="T5"/>
                  </a:cxn>
                  <a:cxn ang="0">
                    <a:pos x="T6" y="T7"/>
                  </a:cxn>
                  <a:cxn ang="0">
                    <a:pos x="T8" y="T9"/>
                  </a:cxn>
                </a:cxnLst>
                <a:rect l="0" t="0" r="r" b="b"/>
                <a:pathLst>
                  <a:path w="102" h="102">
                    <a:moveTo>
                      <a:pt x="102" y="51"/>
                    </a:moveTo>
                    <a:lnTo>
                      <a:pt x="51" y="102"/>
                    </a:lnTo>
                    <a:lnTo>
                      <a:pt x="0" y="51"/>
                    </a:lnTo>
                    <a:lnTo>
                      <a:pt x="51" y="0"/>
                    </a:lnTo>
                    <a:lnTo>
                      <a:pt x="102" y="51"/>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Freeform 837">
                <a:extLst>
                  <a:ext uri="{FF2B5EF4-FFF2-40B4-BE49-F238E27FC236}">
                    <a16:creationId xmlns:a16="http://schemas.microsoft.com/office/drawing/2014/main" id="{7096B7B4-20C5-43A0-8767-64A8A6E77683}"/>
                  </a:ext>
                </a:extLst>
              </p:cNvPr>
              <p:cNvSpPr>
                <a:spLocks/>
              </p:cNvSpPr>
              <p:nvPr/>
            </p:nvSpPr>
            <p:spPr bwMode="auto">
              <a:xfrm>
                <a:off x="3045577" y="1996883"/>
                <a:ext cx="79375" cy="80963"/>
              </a:xfrm>
              <a:custGeom>
                <a:avLst/>
                <a:gdLst>
                  <a:gd name="T0" fmla="*/ 102 w 102"/>
                  <a:gd name="T1" fmla="*/ 50 h 101"/>
                  <a:gd name="T2" fmla="*/ 51 w 102"/>
                  <a:gd name="T3" fmla="*/ 101 h 101"/>
                  <a:gd name="T4" fmla="*/ 0 w 102"/>
                  <a:gd name="T5" fmla="*/ 50 h 101"/>
                  <a:gd name="T6" fmla="*/ 51 w 102"/>
                  <a:gd name="T7" fmla="*/ 0 h 101"/>
                  <a:gd name="T8" fmla="*/ 102 w 102"/>
                  <a:gd name="T9" fmla="*/ 50 h 101"/>
                </a:gdLst>
                <a:ahLst/>
                <a:cxnLst>
                  <a:cxn ang="0">
                    <a:pos x="T0" y="T1"/>
                  </a:cxn>
                  <a:cxn ang="0">
                    <a:pos x="T2" y="T3"/>
                  </a:cxn>
                  <a:cxn ang="0">
                    <a:pos x="T4" y="T5"/>
                  </a:cxn>
                  <a:cxn ang="0">
                    <a:pos x="T6" y="T7"/>
                  </a:cxn>
                  <a:cxn ang="0">
                    <a:pos x="T8" y="T9"/>
                  </a:cxn>
                </a:cxnLst>
                <a:rect l="0" t="0" r="r" b="b"/>
                <a:pathLst>
                  <a:path w="102" h="101">
                    <a:moveTo>
                      <a:pt x="102" y="50"/>
                    </a:moveTo>
                    <a:lnTo>
                      <a:pt x="51" y="101"/>
                    </a:lnTo>
                    <a:lnTo>
                      <a:pt x="0" y="50"/>
                    </a:lnTo>
                    <a:lnTo>
                      <a:pt x="51" y="0"/>
                    </a:lnTo>
                    <a:lnTo>
                      <a:pt x="102" y="50"/>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Freeform 838">
                <a:extLst>
                  <a:ext uri="{FF2B5EF4-FFF2-40B4-BE49-F238E27FC236}">
                    <a16:creationId xmlns:a16="http://schemas.microsoft.com/office/drawing/2014/main" id="{DFF33B98-6D8F-4FB7-8E37-7B84ACA1D137}"/>
                  </a:ext>
                </a:extLst>
              </p:cNvPr>
              <p:cNvSpPr>
                <a:spLocks/>
              </p:cNvSpPr>
              <p:nvPr/>
            </p:nvSpPr>
            <p:spPr bwMode="auto">
              <a:xfrm>
                <a:off x="3178927" y="2106421"/>
                <a:ext cx="80963" cy="80963"/>
              </a:xfrm>
              <a:custGeom>
                <a:avLst/>
                <a:gdLst>
                  <a:gd name="T0" fmla="*/ 101 w 101"/>
                  <a:gd name="T1" fmla="*/ 51 h 101"/>
                  <a:gd name="T2" fmla="*/ 50 w 101"/>
                  <a:gd name="T3" fmla="*/ 101 h 101"/>
                  <a:gd name="T4" fmla="*/ 0 w 101"/>
                  <a:gd name="T5" fmla="*/ 51 h 101"/>
                  <a:gd name="T6" fmla="*/ 50 w 101"/>
                  <a:gd name="T7" fmla="*/ 0 h 101"/>
                  <a:gd name="T8" fmla="*/ 101 w 101"/>
                  <a:gd name="T9" fmla="*/ 51 h 101"/>
                </a:gdLst>
                <a:ahLst/>
                <a:cxnLst>
                  <a:cxn ang="0">
                    <a:pos x="T0" y="T1"/>
                  </a:cxn>
                  <a:cxn ang="0">
                    <a:pos x="T2" y="T3"/>
                  </a:cxn>
                  <a:cxn ang="0">
                    <a:pos x="T4" y="T5"/>
                  </a:cxn>
                  <a:cxn ang="0">
                    <a:pos x="T6" y="T7"/>
                  </a:cxn>
                  <a:cxn ang="0">
                    <a:pos x="T8" y="T9"/>
                  </a:cxn>
                </a:cxnLst>
                <a:rect l="0" t="0" r="r" b="b"/>
                <a:pathLst>
                  <a:path w="101" h="101">
                    <a:moveTo>
                      <a:pt x="101" y="51"/>
                    </a:moveTo>
                    <a:lnTo>
                      <a:pt x="50" y="101"/>
                    </a:lnTo>
                    <a:lnTo>
                      <a:pt x="0" y="51"/>
                    </a:lnTo>
                    <a:lnTo>
                      <a:pt x="50" y="0"/>
                    </a:lnTo>
                    <a:lnTo>
                      <a:pt x="101" y="51"/>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Freeform 839">
                <a:extLst>
                  <a:ext uri="{FF2B5EF4-FFF2-40B4-BE49-F238E27FC236}">
                    <a16:creationId xmlns:a16="http://schemas.microsoft.com/office/drawing/2014/main" id="{D176A1D6-130F-4479-B5F8-E67CC63ABBA2}"/>
                  </a:ext>
                </a:extLst>
              </p:cNvPr>
              <p:cNvSpPr>
                <a:spLocks/>
              </p:cNvSpPr>
              <p:nvPr/>
            </p:nvSpPr>
            <p:spPr bwMode="auto">
              <a:xfrm>
                <a:off x="3312277" y="2220721"/>
                <a:ext cx="80963" cy="80963"/>
              </a:xfrm>
              <a:custGeom>
                <a:avLst/>
                <a:gdLst>
                  <a:gd name="T0" fmla="*/ 101 w 101"/>
                  <a:gd name="T1" fmla="*/ 51 h 101"/>
                  <a:gd name="T2" fmla="*/ 51 w 101"/>
                  <a:gd name="T3" fmla="*/ 101 h 101"/>
                  <a:gd name="T4" fmla="*/ 0 w 101"/>
                  <a:gd name="T5" fmla="*/ 51 h 101"/>
                  <a:gd name="T6" fmla="*/ 51 w 101"/>
                  <a:gd name="T7" fmla="*/ 0 h 101"/>
                  <a:gd name="T8" fmla="*/ 101 w 101"/>
                  <a:gd name="T9" fmla="*/ 51 h 101"/>
                </a:gdLst>
                <a:ahLst/>
                <a:cxnLst>
                  <a:cxn ang="0">
                    <a:pos x="T0" y="T1"/>
                  </a:cxn>
                  <a:cxn ang="0">
                    <a:pos x="T2" y="T3"/>
                  </a:cxn>
                  <a:cxn ang="0">
                    <a:pos x="T4" y="T5"/>
                  </a:cxn>
                  <a:cxn ang="0">
                    <a:pos x="T6" y="T7"/>
                  </a:cxn>
                  <a:cxn ang="0">
                    <a:pos x="T8" y="T9"/>
                  </a:cxn>
                </a:cxnLst>
                <a:rect l="0" t="0" r="r" b="b"/>
                <a:pathLst>
                  <a:path w="101" h="101">
                    <a:moveTo>
                      <a:pt x="101" y="51"/>
                    </a:moveTo>
                    <a:lnTo>
                      <a:pt x="51" y="101"/>
                    </a:lnTo>
                    <a:lnTo>
                      <a:pt x="0" y="51"/>
                    </a:lnTo>
                    <a:lnTo>
                      <a:pt x="51" y="0"/>
                    </a:lnTo>
                    <a:lnTo>
                      <a:pt x="101" y="51"/>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Freeform 840">
                <a:extLst>
                  <a:ext uri="{FF2B5EF4-FFF2-40B4-BE49-F238E27FC236}">
                    <a16:creationId xmlns:a16="http://schemas.microsoft.com/office/drawing/2014/main" id="{AF887660-830B-417F-9743-01F47F44CD92}"/>
                  </a:ext>
                </a:extLst>
              </p:cNvPr>
              <p:cNvSpPr>
                <a:spLocks/>
              </p:cNvSpPr>
              <p:nvPr/>
            </p:nvSpPr>
            <p:spPr bwMode="auto">
              <a:xfrm>
                <a:off x="3445627" y="2338196"/>
                <a:ext cx="80963" cy="79375"/>
              </a:xfrm>
              <a:custGeom>
                <a:avLst/>
                <a:gdLst>
                  <a:gd name="T0" fmla="*/ 101 w 101"/>
                  <a:gd name="T1" fmla="*/ 51 h 102"/>
                  <a:gd name="T2" fmla="*/ 51 w 101"/>
                  <a:gd name="T3" fmla="*/ 102 h 102"/>
                  <a:gd name="T4" fmla="*/ 0 w 101"/>
                  <a:gd name="T5" fmla="*/ 51 h 102"/>
                  <a:gd name="T6" fmla="*/ 51 w 101"/>
                  <a:gd name="T7" fmla="*/ 0 h 102"/>
                  <a:gd name="T8" fmla="*/ 101 w 101"/>
                  <a:gd name="T9" fmla="*/ 51 h 102"/>
                </a:gdLst>
                <a:ahLst/>
                <a:cxnLst>
                  <a:cxn ang="0">
                    <a:pos x="T0" y="T1"/>
                  </a:cxn>
                  <a:cxn ang="0">
                    <a:pos x="T2" y="T3"/>
                  </a:cxn>
                  <a:cxn ang="0">
                    <a:pos x="T4" y="T5"/>
                  </a:cxn>
                  <a:cxn ang="0">
                    <a:pos x="T6" y="T7"/>
                  </a:cxn>
                  <a:cxn ang="0">
                    <a:pos x="T8" y="T9"/>
                  </a:cxn>
                </a:cxnLst>
                <a:rect l="0" t="0" r="r" b="b"/>
                <a:pathLst>
                  <a:path w="101" h="102">
                    <a:moveTo>
                      <a:pt x="101" y="51"/>
                    </a:moveTo>
                    <a:lnTo>
                      <a:pt x="51" y="102"/>
                    </a:lnTo>
                    <a:lnTo>
                      <a:pt x="0" y="51"/>
                    </a:lnTo>
                    <a:lnTo>
                      <a:pt x="51" y="0"/>
                    </a:lnTo>
                    <a:lnTo>
                      <a:pt x="101" y="51"/>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Freeform 841">
                <a:extLst>
                  <a:ext uri="{FF2B5EF4-FFF2-40B4-BE49-F238E27FC236}">
                    <a16:creationId xmlns:a16="http://schemas.microsoft.com/office/drawing/2014/main" id="{69B98E4B-4DA4-486B-B9DA-1857064AE8CB}"/>
                  </a:ext>
                </a:extLst>
              </p:cNvPr>
              <p:cNvSpPr>
                <a:spLocks/>
              </p:cNvSpPr>
              <p:nvPr/>
            </p:nvSpPr>
            <p:spPr bwMode="auto">
              <a:xfrm>
                <a:off x="3578977" y="2458846"/>
                <a:ext cx="80963" cy="79375"/>
              </a:xfrm>
              <a:custGeom>
                <a:avLst/>
                <a:gdLst>
                  <a:gd name="T0" fmla="*/ 102 w 102"/>
                  <a:gd name="T1" fmla="*/ 51 h 102"/>
                  <a:gd name="T2" fmla="*/ 51 w 102"/>
                  <a:gd name="T3" fmla="*/ 102 h 102"/>
                  <a:gd name="T4" fmla="*/ 0 w 102"/>
                  <a:gd name="T5" fmla="*/ 51 h 102"/>
                  <a:gd name="T6" fmla="*/ 51 w 102"/>
                  <a:gd name="T7" fmla="*/ 0 h 102"/>
                  <a:gd name="T8" fmla="*/ 102 w 102"/>
                  <a:gd name="T9" fmla="*/ 51 h 102"/>
                </a:gdLst>
                <a:ahLst/>
                <a:cxnLst>
                  <a:cxn ang="0">
                    <a:pos x="T0" y="T1"/>
                  </a:cxn>
                  <a:cxn ang="0">
                    <a:pos x="T2" y="T3"/>
                  </a:cxn>
                  <a:cxn ang="0">
                    <a:pos x="T4" y="T5"/>
                  </a:cxn>
                  <a:cxn ang="0">
                    <a:pos x="T6" y="T7"/>
                  </a:cxn>
                  <a:cxn ang="0">
                    <a:pos x="T8" y="T9"/>
                  </a:cxn>
                </a:cxnLst>
                <a:rect l="0" t="0" r="r" b="b"/>
                <a:pathLst>
                  <a:path w="102" h="102">
                    <a:moveTo>
                      <a:pt x="102" y="51"/>
                    </a:moveTo>
                    <a:lnTo>
                      <a:pt x="51" y="102"/>
                    </a:lnTo>
                    <a:lnTo>
                      <a:pt x="0" y="51"/>
                    </a:lnTo>
                    <a:lnTo>
                      <a:pt x="51" y="0"/>
                    </a:lnTo>
                    <a:lnTo>
                      <a:pt x="102" y="51"/>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Freeform 842">
                <a:extLst>
                  <a:ext uri="{FF2B5EF4-FFF2-40B4-BE49-F238E27FC236}">
                    <a16:creationId xmlns:a16="http://schemas.microsoft.com/office/drawing/2014/main" id="{1C76CD88-9CA8-47AF-821D-5D9AE63DF671}"/>
                  </a:ext>
                </a:extLst>
              </p:cNvPr>
              <p:cNvSpPr>
                <a:spLocks/>
              </p:cNvSpPr>
              <p:nvPr/>
            </p:nvSpPr>
            <p:spPr bwMode="auto">
              <a:xfrm>
                <a:off x="3712327" y="2582671"/>
                <a:ext cx="80963" cy="80963"/>
              </a:xfrm>
              <a:custGeom>
                <a:avLst/>
                <a:gdLst>
                  <a:gd name="T0" fmla="*/ 102 w 102"/>
                  <a:gd name="T1" fmla="*/ 51 h 101"/>
                  <a:gd name="T2" fmla="*/ 51 w 102"/>
                  <a:gd name="T3" fmla="*/ 101 h 101"/>
                  <a:gd name="T4" fmla="*/ 0 w 102"/>
                  <a:gd name="T5" fmla="*/ 51 h 101"/>
                  <a:gd name="T6" fmla="*/ 51 w 102"/>
                  <a:gd name="T7" fmla="*/ 0 h 101"/>
                  <a:gd name="T8" fmla="*/ 102 w 102"/>
                  <a:gd name="T9" fmla="*/ 51 h 101"/>
                </a:gdLst>
                <a:ahLst/>
                <a:cxnLst>
                  <a:cxn ang="0">
                    <a:pos x="T0" y="T1"/>
                  </a:cxn>
                  <a:cxn ang="0">
                    <a:pos x="T2" y="T3"/>
                  </a:cxn>
                  <a:cxn ang="0">
                    <a:pos x="T4" y="T5"/>
                  </a:cxn>
                  <a:cxn ang="0">
                    <a:pos x="T6" y="T7"/>
                  </a:cxn>
                  <a:cxn ang="0">
                    <a:pos x="T8" y="T9"/>
                  </a:cxn>
                </a:cxnLst>
                <a:rect l="0" t="0" r="r" b="b"/>
                <a:pathLst>
                  <a:path w="102" h="101">
                    <a:moveTo>
                      <a:pt x="102" y="51"/>
                    </a:moveTo>
                    <a:lnTo>
                      <a:pt x="51" y="101"/>
                    </a:lnTo>
                    <a:lnTo>
                      <a:pt x="0" y="51"/>
                    </a:lnTo>
                    <a:lnTo>
                      <a:pt x="51" y="0"/>
                    </a:lnTo>
                    <a:lnTo>
                      <a:pt x="102" y="51"/>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Freeform 843">
                <a:extLst>
                  <a:ext uri="{FF2B5EF4-FFF2-40B4-BE49-F238E27FC236}">
                    <a16:creationId xmlns:a16="http://schemas.microsoft.com/office/drawing/2014/main" id="{06815DD6-D0F6-4402-9EF1-2F7C22E36EAA}"/>
                  </a:ext>
                </a:extLst>
              </p:cNvPr>
              <p:cNvSpPr>
                <a:spLocks/>
              </p:cNvSpPr>
              <p:nvPr/>
            </p:nvSpPr>
            <p:spPr bwMode="auto">
              <a:xfrm>
                <a:off x="3845677" y="2709671"/>
                <a:ext cx="80963" cy="79375"/>
              </a:xfrm>
              <a:custGeom>
                <a:avLst/>
                <a:gdLst>
                  <a:gd name="T0" fmla="*/ 101 w 101"/>
                  <a:gd name="T1" fmla="*/ 51 h 101"/>
                  <a:gd name="T2" fmla="*/ 50 w 101"/>
                  <a:gd name="T3" fmla="*/ 101 h 101"/>
                  <a:gd name="T4" fmla="*/ 0 w 101"/>
                  <a:gd name="T5" fmla="*/ 51 h 101"/>
                  <a:gd name="T6" fmla="*/ 50 w 101"/>
                  <a:gd name="T7" fmla="*/ 0 h 101"/>
                  <a:gd name="T8" fmla="*/ 101 w 101"/>
                  <a:gd name="T9" fmla="*/ 51 h 101"/>
                </a:gdLst>
                <a:ahLst/>
                <a:cxnLst>
                  <a:cxn ang="0">
                    <a:pos x="T0" y="T1"/>
                  </a:cxn>
                  <a:cxn ang="0">
                    <a:pos x="T2" y="T3"/>
                  </a:cxn>
                  <a:cxn ang="0">
                    <a:pos x="T4" y="T5"/>
                  </a:cxn>
                  <a:cxn ang="0">
                    <a:pos x="T6" y="T7"/>
                  </a:cxn>
                  <a:cxn ang="0">
                    <a:pos x="T8" y="T9"/>
                  </a:cxn>
                </a:cxnLst>
                <a:rect l="0" t="0" r="r" b="b"/>
                <a:pathLst>
                  <a:path w="101" h="101">
                    <a:moveTo>
                      <a:pt x="101" y="51"/>
                    </a:moveTo>
                    <a:lnTo>
                      <a:pt x="50" y="101"/>
                    </a:lnTo>
                    <a:lnTo>
                      <a:pt x="0" y="51"/>
                    </a:lnTo>
                    <a:lnTo>
                      <a:pt x="50" y="0"/>
                    </a:lnTo>
                    <a:lnTo>
                      <a:pt x="101" y="51"/>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Freeform 844">
                <a:extLst>
                  <a:ext uri="{FF2B5EF4-FFF2-40B4-BE49-F238E27FC236}">
                    <a16:creationId xmlns:a16="http://schemas.microsoft.com/office/drawing/2014/main" id="{3FDB0775-D09D-4597-A1F7-326E38DD565E}"/>
                  </a:ext>
                </a:extLst>
              </p:cNvPr>
              <p:cNvSpPr>
                <a:spLocks/>
              </p:cNvSpPr>
              <p:nvPr/>
            </p:nvSpPr>
            <p:spPr bwMode="auto">
              <a:xfrm>
                <a:off x="3979027" y="2838258"/>
                <a:ext cx="80963" cy="82550"/>
              </a:xfrm>
              <a:custGeom>
                <a:avLst/>
                <a:gdLst>
                  <a:gd name="T0" fmla="*/ 102 w 102"/>
                  <a:gd name="T1" fmla="*/ 50 h 102"/>
                  <a:gd name="T2" fmla="*/ 50 w 102"/>
                  <a:gd name="T3" fmla="*/ 102 h 102"/>
                  <a:gd name="T4" fmla="*/ 0 w 102"/>
                  <a:gd name="T5" fmla="*/ 50 h 102"/>
                  <a:gd name="T6" fmla="*/ 50 w 102"/>
                  <a:gd name="T7" fmla="*/ 0 h 102"/>
                  <a:gd name="T8" fmla="*/ 102 w 102"/>
                  <a:gd name="T9" fmla="*/ 50 h 102"/>
                </a:gdLst>
                <a:ahLst/>
                <a:cxnLst>
                  <a:cxn ang="0">
                    <a:pos x="T0" y="T1"/>
                  </a:cxn>
                  <a:cxn ang="0">
                    <a:pos x="T2" y="T3"/>
                  </a:cxn>
                  <a:cxn ang="0">
                    <a:pos x="T4" y="T5"/>
                  </a:cxn>
                  <a:cxn ang="0">
                    <a:pos x="T6" y="T7"/>
                  </a:cxn>
                  <a:cxn ang="0">
                    <a:pos x="T8" y="T9"/>
                  </a:cxn>
                </a:cxnLst>
                <a:rect l="0" t="0" r="r" b="b"/>
                <a:pathLst>
                  <a:path w="102" h="102">
                    <a:moveTo>
                      <a:pt x="102" y="50"/>
                    </a:moveTo>
                    <a:lnTo>
                      <a:pt x="50" y="102"/>
                    </a:lnTo>
                    <a:lnTo>
                      <a:pt x="0" y="50"/>
                    </a:lnTo>
                    <a:lnTo>
                      <a:pt x="50" y="0"/>
                    </a:lnTo>
                    <a:lnTo>
                      <a:pt x="102" y="50"/>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Freeform 845">
                <a:extLst>
                  <a:ext uri="{FF2B5EF4-FFF2-40B4-BE49-F238E27FC236}">
                    <a16:creationId xmlns:a16="http://schemas.microsoft.com/office/drawing/2014/main" id="{663629B7-2DDF-4095-A3B3-EAC5170B210F}"/>
                  </a:ext>
                </a:extLst>
              </p:cNvPr>
              <p:cNvSpPr>
                <a:spLocks/>
              </p:cNvSpPr>
              <p:nvPr/>
            </p:nvSpPr>
            <p:spPr bwMode="auto">
              <a:xfrm>
                <a:off x="4112377" y="2970021"/>
                <a:ext cx="80963" cy="82550"/>
              </a:xfrm>
              <a:custGeom>
                <a:avLst/>
                <a:gdLst>
                  <a:gd name="T0" fmla="*/ 102 w 102"/>
                  <a:gd name="T1" fmla="*/ 50 h 102"/>
                  <a:gd name="T2" fmla="*/ 50 w 102"/>
                  <a:gd name="T3" fmla="*/ 102 h 102"/>
                  <a:gd name="T4" fmla="*/ 0 w 102"/>
                  <a:gd name="T5" fmla="*/ 50 h 102"/>
                  <a:gd name="T6" fmla="*/ 50 w 102"/>
                  <a:gd name="T7" fmla="*/ 0 h 102"/>
                  <a:gd name="T8" fmla="*/ 102 w 102"/>
                  <a:gd name="T9" fmla="*/ 50 h 102"/>
                </a:gdLst>
                <a:ahLst/>
                <a:cxnLst>
                  <a:cxn ang="0">
                    <a:pos x="T0" y="T1"/>
                  </a:cxn>
                  <a:cxn ang="0">
                    <a:pos x="T2" y="T3"/>
                  </a:cxn>
                  <a:cxn ang="0">
                    <a:pos x="T4" y="T5"/>
                  </a:cxn>
                  <a:cxn ang="0">
                    <a:pos x="T6" y="T7"/>
                  </a:cxn>
                  <a:cxn ang="0">
                    <a:pos x="T8" y="T9"/>
                  </a:cxn>
                </a:cxnLst>
                <a:rect l="0" t="0" r="r" b="b"/>
                <a:pathLst>
                  <a:path w="102" h="102">
                    <a:moveTo>
                      <a:pt x="102" y="50"/>
                    </a:moveTo>
                    <a:lnTo>
                      <a:pt x="50" y="102"/>
                    </a:lnTo>
                    <a:lnTo>
                      <a:pt x="0" y="50"/>
                    </a:lnTo>
                    <a:lnTo>
                      <a:pt x="50" y="0"/>
                    </a:lnTo>
                    <a:lnTo>
                      <a:pt x="102" y="50"/>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Freeform 846">
                <a:extLst>
                  <a:ext uri="{FF2B5EF4-FFF2-40B4-BE49-F238E27FC236}">
                    <a16:creationId xmlns:a16="http://schemas.microsoft.com/office/drawing/2014/main" id="{8BCB9A5C-F573-4CED-9481-8231927B727C}"/>
                  </a:ext>
                </a:extLst>
              </p:cNvPr>
              <p:cNvSpPr>
                <a:spLocks/>
              </p:cNvSpPr>
              <p:nvPr/>
            </p:nvSpPr>
            <p:spPr bwMode="auto">
              <a:xfrm>
                <a:off x="4245727" y="3103371"/>
                <a:ext cx="80963" cy="80963"/>
              </a:xfrm>
              <a:custGeom>
                <a:avLst/>
                <a:gdLst>
                  <a:gd name="T0" fmla="*/ 101 w 101"/>
                  <a:gd name="T1" fmla="*/ 50 h 101"/>
                  <a:gd name="T2" fmla="*/ 51 w 101"/>
                  <a:gd name="T3" fmla="*/ 101 h 101"/>
                  <a:gd name="T4" fmla="*/ 0 w 101"/>
                  <a:gd name="T5" fmla="*/ 50 h 101"/>
                  <a:gd name="T6" fmla="*/ 51 w 101"/>
                  <a:gd name="T7" fmla="*/ 0 h 101"/>
                  <a:gd name="T8" fmla="*/ 101 w 101"/>
                  <a:gd name="T9" fmla="*/ 50 h 101"/>
                </a:gdLst>
                <a:ahLst/>
                <a:cxnLst>
                  <a:cxn ang="0">
                    <a:pos x="T0" y="T1"/>
                  </a:cxn>
                  <a:cxn ang="0">
                    <a:pos x="T2" y="T3"/>
                  </a:cxn>
                  <a:cxn ang="0">
                    <a:pos x="T4" y="T5"/>
                  </a:cxn>
                  <a:cxn ang="0">
                    <a:pos x="T6" y="T7"/>
                  </a:cxn>
                  <a:cxn ang="0">
                    <a:pos x="T8" y="T9"/>
                  </a:cxn>
                </a:cxnLst>
                <a:rect l="0" t="0" r="r" b="b"/>
                <a:pathLst>
                  <a:path w="101" h="101">
                    <a:moveTo>
                      <a:pt x="101" y="50"/>
                    </a:moveTo>
                    <a:lnTo>
                      <a:pt x="51" y="101"/>
                    </a:lnTo>
                    <a:lnTo>
                      <a:pt x="0" y="50"/>
                    </a:lnTo>
                    <a:lnTo>
                      <a:pt x="51" y="0"/>
                    </a:lnTo>
                    <a:lnTo>
                      <a:pt x="101" y="50"/>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Freeform 847">
                <a:extLst>
                  <a:ext uri="{FF2B5EF4-FFF2-40B4-BE49-F238E27FC236}">
                    <a16:creationId xmlns:a16="http://schemas.microsoft.com/office/drawing/2014/main" id="{A8F5DFE9-5826-4F17-B855-C375784406DA}"/>
                  </a:ext>
                </a:extLst>
              </p:cNvPr>
              <p:cNvSpPr>
                <a:spLocks/>
              </p:cNvSpPr>
              <p:nvPr/>
            </p:nvSpPr>
            <p:spPr bwMode="auto">
              <a:xfrm>
                <a:off x="4379077" y="3238308"/>
                <a:ext cx="80963" cy="80963"/>
              </a:xfrm>
              <a:custGeom>
                <a:avLst/>
                <a:gdLst>
                  <a:gd name="T0" fmla="*/ 102 w 102"/>
                  <a:gd name="T1" fmla="*/ 51 h 101"/>
                  <a:gd name="T2" fmla="*/ 51 w 102"/>
                  <a:gd name="T3" fmla="*/ 101 h 101"/>
                  <a:gd name="T4" fmla="*/ 0 w 102"/>
                  <a:gd name="T5" fmla="*/ 51 h 101"/>
                  <a:gd name="T6" fmla="*/ 51 w 102"/>
                  <a:gd name="T7" fmla="*/ 0 h 101"/>
                  <a:gd name="T8" fmla="*/ 102 w 102"/>
                  <a:gd name="T9" fmla="*/ 51 h 101"/>
                </a:gdLst>
                <a:ahLst/>
                <a:cxnLst>
                  <a:cxn ang="0">
                    <a:pos x="T0" y="T1"/>
                  </a:cxn>
                  <a:cxn ang="0">
                    <a:pos x="T2" y="T3"/>
                  </a:cxn>
                  <a:cxn ang="0">
                    <a:pos x="T4" y="T5"/>
                  </a:cxn>
                  <a:cxn ang="0">
                    <a:pos x="T6" y="T7"/>
                  </a:cxn>
                  <a:cxn ang="0">
                    <a:pos x="T8" y="T9"/>
                  </a:cxn>
                </a:cxnLst>
                <a:rect l="0" t="0" r="r" b="b"/>
                <a:pathLst>
                  <a:path w="102" h="101">
                    <a:moveTo>
                      <a:pt x="102" y="51"/>
                    </a:moveTo>
                    <a:lnTo>
                      <a:pt x="51" y="101"/>
                    </a:lnTo>
                    <a:lnTo>
                      <a:pt x="0" y="51"/>
                    </a:lnTo>
                    <a:lnTo>
                      <a:pt x="51" y="0"/>
                    </a:lnTo>
                    <a:lnTo>
                      <a:pt x="102" y="51"/>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Freeform 848">
                <a:extLst>
                  <a:ext uri="{FF2B5EF4-FFF2-40B4-BE49-F238E27FC236}">
                    <a16:creationId xmlns:a16="http://schemas.microsoft.com/office/drawing/2014/main" id="{87668C83-FA8F-4A4B-BB65-AD2238930B94}"/>
                  </a:ext>
                </a:extLst>
              </p:cNvPr>
              <p:cNvSpPr>
                <a:spLocks/>
              </p:cNvSpPr>
              <p:nvPr/>
            </p:nvSpPr>
            <p:spPr bwMode="auto">
              <a:xfrm>
                <a:off x="4512427" y="3373246"/>
                <a:ext cx="80963" cy="79375"/>
              </a:xfrm>
              <a:custGeom>
                <a:avLst/>
                <a:gdLst>
                  <a:gd name="T0" fmla="*/ 102 w 102"/>
                  <a:gd name="T1" fmla="*/ 51 h 102"/>
                  <a:gd name="T2" fmla="*/ 51 w 102"/>
                  <a:gd name="T3" fmla="*/ 102 h 102"/>
                  <a:gd name="T4" fmla="*/ 0 w 102"/>
                  <a:gd name="T5" fmla="*/ 51 h 102"/>
                  <a:gd name="T6" fmla="*/ 51 w 102"/>
                  <a:gd name="T7" fmla="*/ 0 h 102"/>
                  <a:gd name="T8" fmla="*/ 102 w 102"/>
                  <a:gd name="T9" fmla="*/ 51 h 102"/>
                </a:gdLst>
                <a:ahLst/>
                <a:cxnLst>
                  <a:cxn ang="0">
                    <a:pos x="T0" y="T1"/>
                  </a:cxn>
                  <a:cxn ang="0">
                    <a:pos x="T2" y="T3"/>
                  </a:cxn>
                  <a:cxn ang="0">
                    <a:pos x="T4" y="T5"/>
                  </a:cxn>
                  <a:cxn ang="0">
                    <a:pos x="T6" y="T7"/>
                  </a:cxn>
                  <a:cxn ang="0">
                    <a:pos x="T8" y="T9"/>
                  </a:cxn>
                </a:cxnLst>
                <a:rect l="0" t="0" r="r" b="b"/>
                <a:pathLst>
                  <a:path w="102" h="102">
                    <a:moveTo>
                      <a:pt x="102" y="51"/>
                    </a:moveTo>
                    <a:lnTo>
                      <a:pt x="51" y="102"/>
                    </a:lnTo>
                    <a:lnTo>
                      <a:pt x="0" y="51"/>
                    </a:lnTo>
                    <a:lnTo>
                      <a:pt x="51" y="0"/>
                    </a:lnTo>
                    <a:lnTo>
                      <a:pt x="102" y="51"/>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Freeform 849">
                <a:extLst>
                  <a:ext uri="{FF2B5EF4-FFF2-40B4-BE49-F238E27FC236}">
                    <a16:creationId xmlns:a16="http://schemas.microsoft.com/office/drawing/2014/main" id="{C828539C-6635-46B7-82DC-83829127F9E8}"/>
                  </a:ext>
                </a:extLst>
              </p:cNvPr>
              <p:cNvSpPr>
                <a:spLocks/>
              </p:cNvSpPr>
              <p:nvPr/>
            </p:nvSpPr>
            <p:spPr bwMode="auto">
              <a:xfrm>
                <a:off x="4645777" y="3506596"/>
                <a:ext cx="80963" cy="80963"/>
              </a:xfrm>
              <a:custGeom>
                <a:avLst/>
                <a:gdLst>
                  <a:gd name="T0" fmla="*/ 101 w 101"/>
                  <a:gd name="T1" fmla="*/ 50 h 101"/>
                  <a:gd name="T2" fmla="*/ 50 w 101"/>
                  <a:gd name="T3" fmla="*/ 101 h 101"/>
                  <a:gd name="T4" fmla="*/ 0 w 101"/>
                  <a:gd name="T5" fmla="*/ 50 h 101"/>
                  <a:gd name="T6" fmla="*/ 50 w 101"/>
                  <a:gd name="T7" fmla="*/ 0 h 101"/>
                  <a:gd name="T8" fmla="*/ 101 w 101"/>
                  <a:gd name="T9" fmla="*/ 50 h 101"/>
                </a:gdLst>
                <a:ahLst/>
                <a:cxnLst>
                  <a:cxn ang="0">
                    <a:pos x="T0" y="T1"/>
                  </a:cxn>
                  <a:cxn ang="0">
                    <a:pos x="T2" y="T3"/>
                  </a:cxn>
                  <a:cxn ang="0">
                    <a:pos x="T4" y="T5"/>
                  </a:cxn>
                  <a:cxn ang="0">
                    <a:pos x="T6" y="T7"/>
                  </a:cxn>
                  <a:cxn ang="0">
                    <a:pos x="T8" y="T9"/>
                  </a:cxn>
                </a:cxnLst>
                <a:rect l="0" t="0" r="r" b="b"/>
                <a:pathLst>
                  <a:path w="101" h="101">
                    <a:moveTo>
                      <a:pt x="101" y="50"/>
                    </a:moveTo>
                    <a:lnTo>
                      <a:pt x="50" y="101"/>
                    </a:lnTo>
                    <a:lnTo>
                      <a:pt x="0" y="50"/>
                    </a:lnTo>
                    <a:lnTo>
                      <a:pt x="50" y="0"/>
                    </a:lnTo>
                    <a:lnTo>
                      <a:pt x="101" y="50"/>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Freeform 850">
                <a:extLst>
                  <a:ext uri="{FF2B5EF4-FFF2-40B4-BE49-F238E27FC236}">
                    <a16:creationId xmlns:a16="http://schemas.microsoft.com/office/drawing/2014/main" id="{7325D86C-BE07-495B-AD1A-D90B28E74CD4}"/>
                  </a:ext>
                </a:extLst>
              </p:cNvPr>
              <p:cNvSpPr>
                <a:spLocks/>
              </p:cNvSpPr>
              <p:nvPr/>
            </p:nvSpPr>
            <p:spPr bwMode="auto">
              <a:xfrm>
                <a:off x="4779127" y="3638358"/>
                <a:ext cx="80963" cy="80963"/>
              </a:xfrm>
              <a:custGeom>
                <a:avLst/>
                <a:gdLst>
                  <a:gd name="T0" fmla="*/ 101 w 101"/>
                  <a:gd name="T1" fmla="*/ 50 h 101"/>
                  <a:gd name="T2" fmla="*/ 50 w 101"/>
                  <a:gd name="T3" fmla="*/ 101 h 101"/>
                  <a:gd name="T4" fmla="*/ 0 w 101"/>
                  <a:gd name="T5" fmla="*/ 50 h 101"/>
                  <a:gd name="T6" fmla="*/ 50 w 101"/>
                  <a:gd name="T7" fmla="*/ 0 h 101"/>
                  <a:gd name="T8" fmla="*/ 101 w 101"/>
                  <a:gd name="T9" fmla="*/ 50 h 101"/>
                </a:gdLst>
                <a:ahLst/>
                <a:cxnLst>
                  <a:cxn ang="0">
                    <a:pos x="T0" y="T1"/>
                  </a:cxn>
                  <a:cxn ang="0">
                    <a:pos x="T2" y="T3"/>
                  </a:cxn>
                  <a:cxn ang="0">
                    <a:pos x="T4" y="T5"/>
                  </a:cxn>
                  <a:cxn ang="0">
                    <a:pos x="T6" y="T7"/>
                  </a:cxn>
                  <a:cxn ang="0">
                    <a:pos x="T8" y="T9"/>
                  </a:cxn>
                </a:cxnLst>
                <a:rect l="0" t="0" r="r" b="b"/>
                <a:pathLst>
                  <a:path w="101" h="101">
                    <a:moveTo>
                      <a:pt x="101" y="50"/>
                    </a:moveTo>
                    <a:lnTo>
                      <a:pt x="50" y="101"/>
                    </a:lnTo>
                    <a:lnTo>
                      <a:pt x="0" y="50"/>
                    </a:lnTo>
                    <a:lnTo>
                      <a:pt x="50" y="0"/>
                    </a:lnTo>
                    <a:lnTo>
                      <a:pt x="101" y="50"/>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Freeform 851">
                <a:extLst>
                  <a:ext uri="{FF2B5EF4-FFF2-40B4-BE49-F238E27FC236}">
                    <a16:creationId xmlns:a16="http://schemas.microsoft.com/office/drawing/2014/main" id="{BCF9EF16-7B94-4EB0-BD30-F2EC4359B11A}"/>
                  </a:ext>
                </a:extLst>
              </p:cNvPr>
              <p:cNvSpPr>
                <a:spLocks/>
              </p:cNvSpPr>
              <p:nvPr/>
            </p:nvSpPr>
            <p:spPr bwMode="auto">
              <a:xfrm>
                <a:off x="4912477" y="3766946"/>
                <a:ext cx="80963" cy="80963"/>
              </a:xfrm>
              <a:custGeom>
                <a:avLst/>
                <a:gdLst>
                  <a:gd name="T0" fmla="*/ 101 w 101"/>
                  <a:gd name="T1" fmla="*/ 51 h 101"/>
                  <a:gd name="T2" fmla="*/ 51 w 101"/>
                  <a:gd name="T3" fmla="*/ 101 h 101"/>
                  <a:gd name="T4" fmla="*/ 0 w 101"/>
                  <a:gd name="T5" fmla="*/ 51 h 101"/>
                  <a:gd name="T6" fmla="*/ 51 w 101"/>
                  <a:gd name="T7" fmla="*/ 0 h 101"/>
                  <a:gd name="T8" fmla="*/ 101 w 101"/>
                  <a:gd name="T9" fmla="*/ 51 h 101"/>
                </a:gdLst>
                <a:ahLst/>
                <a:cxnLst>
                  <a:cxn ang="0">
                    <a:pos x="T0" y="T1"/>
                  </a:cxn>
                  <a:cxn ang="0">
                    <a:pos x="T2" y="T3"/>
                  </a:cxn>
                  <a:cxn ang="0">
                    <a:pos x="T4" y="T5"/>
                  </a:cxn>
                  <a:cxn ang="0">
                    <a:pos x="T6" y="T7"/>
                  </a:cxn>
                  <a:cxn ang="0">
                    <a:pos x="T8" y="T9"/>
                  </a:cxn>
                </a:cxnLst>
                <a:rect l="0" t="0" r="r" b="b"/>
                <a:pathLst>
                  <a:path w="101" h="101">
                    <a:moveTo>
                      <a:pt x="101" y="51"/>
                    </a:moveTo>
                    <a:lnTo>
                      <a:pt x="51" y="101"/>
                    </a:lnTo>
                    <a:lnTo>
                      <a:pt x="0" y="51"/>
                    </a:lnTo>
                    <a:lnTo>
                      <a:pt x="51" y="0"/>
                    </a:lnTo>
                    <a:lnTo>
                      <a:pt x="101" y="51"/>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Freeform 852">
                <a:extLst>
                  <a:ext uri="{FF2B5EF4-FFF2-40B4-BE49-F238E27FC236}">
                    <a16:creationId xmlns:a16="http://schemas.microsoft.com/office/drawing/2014/main" id="{57EC0A53-5113-43E1-A475-CA1608C5FE93}"/>
                  </a:ext>
                </a:extLst>
              </p:cNvPr>
              <p:cNvSpPr>
                <a:spLocks/>
              </p:cNvSpPr>
              <p:nvPr/>
            </p:nvSpPr>
            <p:spPr bwMode="auto">
              <a:xfrm>
                <a:off x="5047414" y="3886008"/>
                <a:ext cx="79375" cy="80963"/>
              </a:xfrm>
              <a:custGeom>
                <a:avLst/>
                <a:gdLst>
                  <a:gd name="T0" fmla="*/ 101 w 101"/>
                  <a:gd name="T1" fmla="*/ 51 h 101"/>
                  <a:gd name="T2" fmla="*/ 51 w 101"/>
                  <a:gd name="T3" fmla="*/ 101 h 101"/>
                  <a:gd name="T4" fmla="*/ 0 w 101"/>
                  <a:gd name="T5" fmla="*/ 51 h 101"/>
                  <a:gd name="T6" fmla="*/ 51 w 101"/>
                  <a:gd name="T7" fmla="*/ 0 h 101"/>
                  <a:gd name="T8" fmla="*/ 101 w 101"/>
                  <a:gd name="T9" fmla="*/ 51 h 101"/>
                </a:gdLst>
                <a:ahLst/>
                <a:cxnLst>
                  <a:cxn ang="0">
                    <a:pos x="T0" y="T1"/>
                  </a:cxn>
                  <a:cxn ang="0">
                    <a:pos x="T2" y="T3"/>
                  </a:cxn>
                  <a:cxn ang="0">
                    <a:pos x="T4" y="T5"/>
                  </a:cxn>
                  <a:cxn ang="0">
                    <a:pos x="T6" y="T7"/>
                  </a:cxn>
                  <a:cxn ang="0">
                    <a:pos x="T8" y="T9"/>
                  </a:cxn>
                </a:cxnLst>
                <a:rect l="0" t="0" r="r" b="b"/>
                <a:pathLst>
                  <a:path w="101" h="101">
                    <a:moveTo>
                      <a:pt x="101" y="51"/>
                    </a:moveTo>
                    <a:lnTo>
                      <a:pt x="51" y="101"/>
                    </a:lnTo>
                    <a:lnTo>
                      <a:pt x="0" y="51"/>
                    </a:lnTo>
                    <a:lnTo>
                      <a:pt x="51" y="0"/>
                    </a:lnTo>
                    <a:lnTo>
                      <a:pt x="101" y="51"/>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Freeform 853">
                <a:extLst>
                  <a:ext uri="{FF2B5EF4-FFF2-40B4-BE49-F238E27FC236}">
                    <a16:creationId xmlns:a16="http://schemas.microsoft.com/office/drawing/2014/main" id="{87EB8A01-37B9-40C3-9AB1-CAFF5DE52DA5}"/>
                  </a:ext>
                </a:extLst>
              </p:cNvPr>
              <p:cNvSpPr>
                <a:spLocks/>
              </p:cNvSpPr>
              <p:nvPr/>
            </p:nvSpPr>
            <p:spPr bwMode="auto">
              <a:xfrm>
                <a:off x="5180764" y="3992371"/>
                <a:ext cx="79375" cy="79375"/>
              </a:xfrm>
              <a:custGeom>
                <a:avLst/>
                <a:gdLst>
                  <a:gd name="T0" fmla="*/ 102 w 102"/>
                  <a:gd name="T1" fmla="*/ 51 h 102"/>
                  <a:gd name="T2" fmla="*/ 51 w 102"/>
                  <a:gd name="T3" fmla="*/ 102 h 102"/>
                  <a:gd name="T4" fmla="*/ 0 w 102"/>
                  <a:gd name="T5" fmla="*/ 51 h 102"/>
                  <a:gd name="T6" fmla="*/ 51 w 102"/>
                  <a:gd name="T7" fmla="*/ 0 h 102"/>
                  <a:gd name="T8" fmla="*/ 102 w 102"/>
                  <a:gd name="T9" fmla="*/ 51 h 102"/>
                </a:gdLst>
                <a:ahLst/>
                <a:cxnLst>
                  <a:cxn ang="0">
                    <a:pos x="T0" y="T1"/>
                  </a:cxn>
                  <a:cxn ang="0">
                    <a:pos x="T2" y="T3"/>
                  </a:cxn>
                  <a:cxn ang="0">
                    <a:pos x="T4" y="T5"/>
                  </a:cxn>
                  <a:cxn ang="0">
                    <a:pos x="T6" y="T7"/>
                  </a:cxn>
                  <a:cxn ang="0">
                    <a:pos x="T8" y="T9"/>
                  </a:cxn>
                </a:cxnLst>
                <a:rect l="0" t="0" r="r" b="b"/>
                <a:pathLst>
                  <a:path w="102" h="102">
                    <a:moveTo>
                      <a:pt x="102" y="51"/>
                    </a:moveTo>
                    <a:lnTo>
                      <a:pt x="51" y="102"/>
                    </a:lnTo>
                    <a:lnTo>
                      <a:pt x="0" y="51"/>
                    </a:lnTo>
                    <a:lnTo>
                      <a:pt x="51" y="0"/>
                    </a:lnTo>
                    <a:lnTo>
                      <a:pt x="102" y="51"/>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Freeform 854">
                <a:extLst>
                  <a:ext uri="{FF2B5EF4-FFF2-40B4-BE49-F238E27FC236}">
                    <a16:creationId xmlns:a16="http://schemas.microsoft.com/office/drawing/2014/main" id="{75914CCC-135C-4525-B5B7-FD8064A8D4F9}"/>
                  </a:ext>
                </a:extLst>
              </p:cNvPr>
              <p:cNvSpPr>
                <a:spLocks/>
              </p:cNvSpPr>
              <p:nvPr/>
            </p:nvSpPr>
            <p:spPr bwMode="auto">
              <a:xfrm>
                <a:off x="5314114" y="4065396"/>
                <a:ext cx="79375" cy="79375"/>
              </a:xfrm>
              <a:custGeom>
                <a:avLst/>
                <a:gdLst>
                  <a:gd name="T0" fmla="*/ 102 w 102"/>
                  <a:gd name="T1" fmla="*/ 50 h 101"/>
                  <a:gd name="T2" fmla="*/ 51 w 102"/>
                  <a:gd name="T3" fmla="*/ 101 h 101"/>
                  <a:gd name="T4" fmla="*/ 0 w 102"/>
                  <a:gd name="T5" fmla="*/ 50 h 101"/>
                  <a:gd name="T6" fmla="*/ 51 w 102"/>
                  <a:gd name="T7" fmla="*/ 0 h 101"/>
                  <a:gd name="T8" fmla="*/ 102 w 102"/>
                  <a:gd name="T9" fmla="*/ 50 h 101"/>
                </a:gdLst>
                <a:ahLst/>
                <a:cxnLst>
                  <a:cxn ang="0">
                    <a:pos x="T0" y="T1"/>
                  </a:cxn>
                  <a:cxn ang="0">
                    <a:pos x="T2" y="T3"/>
                  </a:cxn>
                  <a:cxn ang="0">
                    <a:pos x="T4" y="T5"/>
                  </a:cxn>
                  <a:cxn ang="0">
                    <a:pos x="T6" y="T7"/>
                  </a:cxn>
                  <a:cxn ang="0">
                    <a:pos x="T8" y="T9"/>
                  </a:cxn>
                </a:cxnLst>
                <a:rect l="0" t="0" r="r" b="b"/>
                <a:pathLst>
                  <a:path w="102" h="101">
                    <a:moveTo>
                      <a:pt x="102" y="50"/>
                    </a:moveTo>
                    <a:lnTo>
                      <a:pt x="51" y="101"/>
                    </a:lnTo>
                    <a:lnTo>
                      <a:pt x="0" y="50"/>
                    </a:lnTo>
                    <a:lnTo>
                      <a:pt x="51" y="0"/>
                    </a:lnTo>
                    <a:lnTo>
                      <a:pt x="102" y="50"/>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Freeform 855">
                <a:extLst>
                  <a:ext uri="{FF2B5EF4-FFF2-40B4-BE49-F238E27FC236}">
                    <a16:creationId xmlns:a16="http://schemas.microsoft.com/office/drawing/2014/main" id="{83B34EE3-1FAB-445B-BD18-345239BC390A}"/>
                  </a:ext>
                </a:extLst>
              </p:cNvPr>
              <p:cNvSpPr>
                <a:spLocks/>
              </p:cNvSpPr>
              <p:nvPr/>
            </p:nvSpPr>
            <p:spPr bwMode="auto">
              <a:xfrm>
                <a:off x="5447464" y="4065396"/>
                <a:ext cx="80963" cy="79375"/>
              </a:xfrm>
              <a:custGeom>
                <a:avLst/>
                <a:gdLst>
                  <a:gd name="T0" fmla="*/ 101 w 101"/>
                  <a:gd name="T1" fmla="*/ 50 h 101"/>
                  <a:gd name="T2" fmla="*/ 50 w 101"/>
                  <a:gd name="T3" fmla="*/ 101 h 101"/>
                  <a:gd name="T4" fmla="*/ 0 w 101"/>
                  <a:gd name="T5" fmla="*/ 50 h 101"/>
                  <a:gd name="T6" fmla="*/ 50 w 101"/>
                  <a:gd name="T7" fmla="*/ 0 h 101"/>
                  <a:gd name="T8" fmla="*/ 101 w 101"/>
                  <a:gd name="T9" fmla="*/ 50 h 101"/>
                </a:gdLst>
                <a:ahLst/>
                <a:cxnLst>
                  <a:cxn ang="0">
                    <a:pos x="T0" y="T1"/>
                  </a:cxn>
                  <a:cxn ang="0">
                    <a:pos x="T2" y="T3"/>
                  </a:cxn>
                  <a:cxn ang="0">
                    <a:pos x="T4" y="T5"/>
                  </a:cxn>
                  <a:cxn ang="0">
                    <a:pos x="T6" y="T7"/>
                  </a:cxn>
                  <a:cxn ang="0">
                    <a:pos x="T8" y="T9"/>
                  </a:cxn>
                </a:cxnLst>
                <a:rect l="0" t="0" r="r" b="b"/>
                <a:pathLst>
                  <a:path w="101" h="101">
                    <a:moveTo>
                      <a:pt x="101" y="50"/>
                    </a:moveTo>
                    <a:lnTo>
                      <a:pt x="50" y="101"/>
                    </a:lnTo>
                    <a:lnTo>
                      <a:pt x="0" y="50"/>
                    </a:lnTo>
                    <a:lnTo>
                      <a:pt x="50" y="0"/>
                    </a:lnTo>
                    <a:lnTo>
                      <a:pt x="101" y="50"/>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Freeform 856">
                <a:extLst>
                  <a:ext uri="{FF2B5EF4-FFF2-40B4-BE49-F238E27FC236}">
                    <a16:creationId xmlns:a16="http://schemas.microsoft.com/office/drawing/2014/main" id="{8B990D47-8585-4557-87F7-4F6C629B45E0}"/>
                  </a:ext>
                </a:extLst>
              </p:cNvPr>
              <p:cNvSpPr>
                <a:spLocks/>
              </p:cNvSpPr>
              <p:nvPr/>
            </p:nvSpPr>
            <p:spPr bwMode="auto">
              <a:xfrm>
                <a:off x="5580814" y="3822508"/>
                <a:ext cx="80963" cy="79375"/>
              </a:xfrm>
              <a:custGeom>
                <a:avLst/>
                <a:gdLst>
                  <a:gd name="T0" fmla="*/ 101 w 101"/>
                  <a:gd name="T1" fmla="*/ 51 h 101"/>
                  <a:gd name="T2" fmla="*/ 51 w 101"/>
                  <a:gd name="T3" fmla="*/ 101 h 101"/>
                  <a:gd name="T4" fmla="*/ 0 w 101"/>
                  <a:gd name="T5" fmla="*/ 51 h 101"/>
                  <a:gd name="T6" fmla="*/ 51 w 101"/>
                  <a:gd name="T7" fmla="*/ 0 h 101"/>
                  <a:gd name="T8" fmla="*/ 101 w 101"/>
                  <a:gd name="T9" fmla="*/ 51 h 101"/>
                </a:gdLst>
                <a:ahLst/>
                <a:cxnLst>
                  <a:cxn ang="0">
                    <a:pos x="T0" y="T1"/>
                  </a:cxn>
                  <a:cxn ang="0">
                    <a:pos x="T2" y="T3"/>
                  </a:cxn>
                  <a:cxn ang="0">
                    <a:pos x="T4" y="T5"/>
                  </a:cxn>
                  <a:cxn ang="0">
                    <a:pos x="T6" y="T7"/>
                  </a:cxn>
                  <a:cxn ang="0">
                    <a:pos x="T8" y="T9"/>
                  </a:cxn>
                </a:cxnLst>
                <a:rect l="0" t="0" r="r" b="b"/>
                <a:pathLst>
                  <a:path w="101" h="101">
                    <a:moveTo>
                      <a:pt x="101" y="51"/>
                    </a:moveTo>
                    <a:lnTo>
                      <a:pt x="51" y="101"/>
                    </a:lnTo>
                    <a:lnTo>
                      <a:pt x="0" y="51"/>
                    </a:lnTo>
                    <a:lnTo>
                      <a:pt x="51" y="0"/>
                    </a:lnTo>
                    <a:lnTo>
                      <a:pt x="101" y="51"/>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Freeform 857">
                <a:extLst>
                  <a:ext uri="{FF2B5EF4-FFF2-40B4-BE49-F238E27FC236}">
                    <a16:creationId xmlns:a16="http://schemas.microsoft.com/office/drawing/2014/main" id="{2C80931E-089D-47F8-9349-E842C05DEA62}"/>
                  </a:ext>
                </a:extLst>
              </p:cNvPr>
              <p:cNvSpPr>
                <a:spLocks/>
              </p:cNvSpPr>
              <p:nvPr/>
            </p:nvSpPr>
            <p:spPr bwMode="auto">
              <a:xfrm>
                <a:off x="1350127" y="1203133"/>
                <a:ext cx="4314825" cy="2916238"/>
              </a:xfrm>
              <a:custGeom>
                <a:avLst/>
                <a:gdLst>
                  <a:gd name="T0" fmla="*/ 56 w 5435"/>
                  <a:gd name="T1" fmla="*/ 2 h 3673"/>
                  <a:gd name="T2" fmla="*/ 168 w 5435"/>
                  <a:gd name="T3" fmla="*/ 13 h 3673"/>
                  <a:gd name="T4" fmla="*/ 280 w 5435"/>
                  <a:gd name="T5" fmla="*/ 31 h 3673"/>
                  <a:gd name="T6" fmla="*/ 393 w 5435"/>
                  <a:gd name="T7" fmla="*/ 54 h 3673"/>
                  <a:gd name="T8" fmla="*/ 504 w 5435"/>
                  <a:gd name="T9" fmla="*/ 83 h 3673"/>
                  <a:gd name="T10" fmla="*/ 616 w 5435"/>
                  <a:gd name="T11" fmla="*/ 117 h 3673"/>
                  <a:gd name="T12" fmla="*/ 728 w 5435"/>
                  <a:gd name="T13" fmla="*/ 157 h 3673"/>
                  <a:gd name="T14" fmla="*/ 841 w 5435"/>
                  <a:gd name="T15" fmla="*/ 202 h 3673"/>
                  <a:gd name="T16" fmla="*/ 953 w 5435"/>
                  <a:gd name="T17" fmla="*/ 253 h 3673"/>
                  <a:gd name="T18" fmla="*/ 1064 w 5435"/>
                  <a:gd name="T19" fmla="*/ 307 h 3673"/>
                  <a:gd name="T20" fmla="*/ 1177 w 5435"/>
                  <a:gd name="T21" fmla="*/ 365 h 3673"/>
                  <a:gd name="T22" fmla="*/ 1289 w 5435"/>
                  <a:gd name="T23" fmla="*/ 428 h 3673"/>
                  <a:gd name="T24" fmla="*/ 1401 w 5435"/>
                  <a:gd name="T25" fmla="*/ 494 h 3673"/>
                  <a:gd name="T26" fmla="*/ 1512 w 5435"/>
                  <a:gd name="T27" fmla="*/ 564 h 3673"/>
                  <a:gd name="T28" fmla="*/ 1625 w 5435"/>
                  <a:gd name="T29" fmla="*/ 638 h 3673"/>
                  <a:gd name="T30" fmla="*/ 1737 w 5435"/>
                  <a:gd name="T31" fmla="*/ 715 h 3673"/>
                  <a:gd name="T32" fmla="*/ 1849 w 5435"/>
                  <a:gd name="T33" fmla="*/ 795 h 3673"/>
                  <a:gd name="T34" fmla="*/ 1962 w 5435"/>
                  <a:gd name="T35" fmla="*/ 877 h 3673"/>
                  <a:gd name="T36" fmla="*/ 2073 w 5435"/>
                  <a:gd name="T37" fmla="*/ 964 h 3673"/>
                  <a:gd name="T38" fmla="*/ 2185 w 5435"/>
                  <a:gd name="T39" fmla="*/ 1051 h 3673"/>
                  <a:gd name="T40" fmla="*/ 2297 w 5435"/>
                  <a:gd name="T41" fmla="*/ 1142 h 3673"/>
                  <a:gd name="T42" fmla="*/ 2410 w 5435"/>
                  <a:gd name="T43" fmla="*/ 1236 h 3673"/>
                  <a:gd name="T44" fmla="*/ 2522 w 5435"/>
                  <a:gd name="T45" fmla="*/ 1333 h 3673"/>
                  <a:gd name="T46" fmla="*/ 2633 w 5435"/>
                  <a:gd name="T47" fmla="*/ 1430 h 3673"/>
                  <a:gd name="T48" fmla="*/ 2746 w 5435"/>
                  <a:gd name="T49" fmla="*/ 1530 h 3673"/>
                  <a:gd name="T50" fmla="*/ 2858 w 5435"/>
                  <a:gd name="T51" fmla="*/ 1632 h 3673"/>
                  <a:gd name="T52" fmla="*/ 2970 w 5435"/>
                  <a:gd name="T53" fmla="*/ 1736 h 3673"/>
                  <a:gd name="T54" fmla="*/ 3081 w 5435"/>
                  <a:gd name="T55" fmla="*/ 1842 h 3673"/>
                  <a:gd name="T56" fmla="*/ 3194 w 5435"/>
                  <a:gd name="T57" fmla="*/ 1948 h 3673"/>
                  <a:gd name="T58" fmla="*/ 3306 w 5435"/>
                  <a:gd name="T59" fmla="*/ 2057 h 3673"/>
                  <a:gd name="T60" fmla="*/ 3418 w 5435"/>
                  <a:gd name="T61" fmla="*/ 2167 h 3673"/>
                  <a:gd name="T62" fmla="*/ 3529 w 5435"/>
                  <a:gd name="T63" fmla="*/ 2277 h 3673"/>
                  <a:gd name="T64" fmla="*/ 3642 w 5435"/>
                  <a:gd name="T65" fmla="*/ 2389 h 3673"/>
                  <a:gd name="T66" fmla="*/ 3754 w 5435"/>
                  <a:gd name="T67" fmla="*/ 2502 h 3673"/>
                  <a:gd name="T68" fmla="*/ 3866 w 5435"/>
                  <a:gd name="T69" fmla="*/ 2615 h 3673"/>
                  <a:gd name="T70" fmla="*/ 3979 w 5435"/>
                  <a:gd name="T71" fmla="*/ 2728 h 3673"/>
                  <a:gd name="T72" fmla="*/ 4090 w 5435"/>
                  <a:gd name="T73" fmla="*/ 2841 h 3673"/>
                  <a:gd name="T74" fmla="*/ 4202 w 5435"/>
                  <a:gd name="T75" fmla="*/ 2953 h 3673"/>
                  <a:gd name="T76" fmla="*/ 4314 w 5435"/>
                  <a:gd name="T77" fmla="*/ 3065 h 3673"/>
                  <a:gd name="T78" fmla="*/ 4427 w 5435"/>
                  <a:gd name="T79" fmla="*/ 3175 h 3673"/>
                  <a:gd name="T80" fmla="*/ 4539 w 5435"/>
                  <a:gd name="T81" fmla="*/ 3281 h 3673"/>
                  <a:gd name="T82" fmla="*/ 4650 w 5435"/>
                  <a:gd name="T83" fmla="*/ 3383 h 3673"/>
                  <a:gd name="T84" fmla="*/ 4763 w 5435"/>
                  <a:gd name="T85" fmla="*/ 3479 h 3673"/>
                  <a:gd name="T86" fmla="*/ 4875 w 5435"/>
                  <a:gd name="T87" fmla="*/ 3564 h 3673"/>
                  <a:gd name="T88" fmla="*/ 4987 w 5435"/>
                  <a:gd name="T89" fmla="*/ 3632 h 3673"/>
                  <a:gd name="T90" fmla="*/ 5098 w 5435"/>
                  <a:gd name="T91" fmla="*/ 3671 h 3673"/>
                  <a:gd name="T92" fmla="*/ 5211 w 5435"/>
                  <a:gd name="T93" fmla="*/ 3656 h 3673"/>
                  <a:gd name="T94" fmla="*/ 5323 w 5435"/>
                  <a:gd name="T95" fmla="*/ 3520 h 3673"/>
                  <a:gd name="T96" fmla="*/ 5435 w 5435"/>
                  <a:gd name="T97" fmla="*/ 3019 h 3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35" h="3673">
                    <a:moveTo>
                      <a:pt x="0" y="0"/>
                    </a:moveTo>
                    <a:lnTo>
                      <a:pt x="56" y="2"/>
                    </a:lnTo>
                    <a:lnTo>
                      <a:pt x="112" y="7"/>
                    </a:lnTo>
                    <a:lnTo>
                      <a:pt x="168" y="13"/>
                    </a:lnTo>
                    <a:lnTo>
                      <a:pt x="225" y="20"/>
                    </a:lnTo>
                    <a:lnTo>
                      <a:pt x="280" y="31"/>
                    </a:lnTo>
                    <a:lnTo>
                      <a:pt x="336" y="41"/>
                    </a:lnTo>
                    <a:lnTo>
                      <a:pt x="393" y="54"/>
                    </a:lnTo>
                    <a:lnTo>
                      <a:pt x="448" y="68"/>
                    </a:lnTo>
                    <a:lnTo>
                      <a:pt x="504" y="83"/>
                    </a:lnTo>
                    <a:lnTo>
                      <a:pt x="561" y="100"/>
                    </a:lnTo>
                    <a:lnTo>
                      <a:pt x="616" y="117"/>
                    </a:lnTo>
                    <a:lnTo>
                      <a:pt x="673" y="137"/>
                    </a:lnTo>
                    <a:lnTo>
                      <a:pt x="728" y="157"/>
                    </a:lnTo>
                    <a:lnTo>
                      <a:pt x="784" y="179"/>
                    </a:lnTo>
                    <a:lnTo>
                      <a:pt x="841" y="202"/>
                    </a:lnTo>
                    <a:lnTo>
                      <a:pt x="896" y="227"/>
                    </a:lnTo>
                    <a:lnTo>
                      <a:pt x="953" y="253"/>
                    </a:lnTo>
                    <a:lnTo>
                      <a:pt x="1009" y="280"/>
                    </a:lnTo>
                    <a:lnTo>
                      <a:pt x="1064" y="307"/>
                    </a:lnTo>
                    <a:lnTo>
                      <a:pt x="1121" y="336"/>
                    </a:lnTo>
                    <a:lnTo>
                      <a:pt x="1177" y="365"/>
                    </a:lnTo>
                    <a:lnTo>
                      <a:pt x="1232" y="396"/>
                    </a:lnTo>
                    <a:lnTo>
                      <a:pt x="1289" y="428"/>
                    </a:lnTo>
                    <a:lnTo>
                      <a:pt x="1345" y="460"/>
                    </a:lnTo>
                    <a:lnTo>
                      <a:pt x="1401" y="494"/>
                    </a:lnTo>
                    <a:lnTo>
                      <a:pt x="1457" y="528"/>
                    </a:lnTo>
                    <a:lnTo>
                      <a:pt x="1512" y="564"/>
                    </a:lnTo>
                    <a:lnTo>
                      <a:pt x="1569" y="601"/>
                    </a:lnTo>
                    <a:lnTo>
                      <a:pt x="1625" y="638"/>
                    </a:lnTo>
                    <a:lnTo>
                      <a:pt x="1681" y="676"/>
                    </a:lnTo>
                    <a:lnTo>
                      <a:pt x="1737" y="715"/>
                    </a:lnTo>
                    <a:lnTo>
                      <a:pt x="1793" y="754"/>
                    </a:lnTo>
                    <a:lnTo>
                      <a:pt x="1849" y="795"/>
                    </a:lnTo>
                    <a:lnTo>
                      <a:pt x="1905" y="836"/>
                    </a:lnTo>
                    <a:lnTo>
                      <a:pt x="1962" y="877"/>
                    </a:lnTo>
                    <a:lnTo>
                      <a:pt x="2017" y="920"/>
                    </a:lnTo>
                    <a:lnTo>
                      <a:pt x="2073" y="964"/>
                    </a:lnTo>
                    <a:lnTo>
                      <a:pt x="2129" y="1008"/>
                    </a:lnTo>
                    <a:lnTo>
                      <a:pt x="2185" y="1051"/>
                    </a:lnTo>
                    <a:lnTo>
                      <a:pt x="2242" y="1098"/>
                    </a:lnTo>
                    <a:lnTo>
                      <a:pt x="2297" y="1142"/>
                    </a:lnTo>
                    <a:lnTo>
                      <a:pt x="2353" y="1190"/>
                    </a:lnTo>
                    <a:lnTo>
                      <a:pt x="2410" y="1236"/>
                    </a:lnTo>
                    <a:lnTo>
                      <a:pt x="2465" y="1284"/>
                    </a:lnTo>
                    <a:lnTo>
                      <a:pt x="2522" y="1333"/>
                    </a:lnTo>
                    <a:lnTo>
                      <a:pt x="2578" y="1381"/>
                    </a:lnTo>
                    <a:lnTo>
                      <a:pt x="2633" y="1430"/>
                    </a:lnTo>
                    <a:lnTo>
                      <a:pt x="2690" y="1480"/>
                    </a:lnTo>
                    <a:lnTo>
                      <a:pt x="2746" y="1530"/>
                    </a:lnTo>
                    <a:lnTo>
                      <a:pt x="2801" y="1581"/>
                    </a:lnTo>
                    <a:lnTo>
                      <a:pt x="2858" y="1632"/>
                    </a:lnTo>
                    <a:lnTo>
                      <a:pt x="2913" y="1684"/>
                    </a:lnTo>
                    <a:lnTo>
                      <a:pt x="2970" y="1736"/>
                    </a:lnTo>
                    <a:lnTo>
                      <a:pt x="3026" y="1789"/>
                    </a:lnTo>
                    <a:lnTo>
                      <a:pt x="3081" y="1842"/>
                    </a:lnTo>
                    <a:lnTo>
                      <a:pt x="3138" y="1895"/>
                    </a:lnTo>
                    <a:lnTo>
                      <a:pt x="3194" y="1948"/>
                    </a:lnTo>
                    <a:lnTo>
                      <a:pt x="3250" y="2002"/>
                    </a:lnTo>
                    <a:lnTo>
                      <a:pt x="3306" y="2057"/>
                    </a:lnTo>
                    <a:lnTo>
                      <a:pt x="3362" y="2111"/>
                    </a:lnTo>
                    <a:lnTo>
                      <a:pt x="3418" y="2167"/>
                    </a:lnTo>
                    <a:lnTo>
                      <a:pt x="3474" y="2222"/>
                    </a:lnTo>
                    <a:lnTo>
                      <a:pt x="3529" y="2277"/>
                    </a:lnTo>
                    <a:lnTo>
                      <a:pt x="3586" y="2333"/>
                    </a:lnTo>
                    <a:lnTo>
                      <a:pt x="3642" y="2389"/>
                    </a:lnTo>
                    <a:lnTo>
                      <a:pt x="3698" y="2445"/>
                    </a:lnTo>
                    <a:lnTo>
                      <a:pt x="3754" y="2502"/>
                    </a:lnTo>
                    <a:lnTo>
                      <a:pt x="3811" y="2558"/>
                    </a:lnTo>
                    <a:lnTo>
                      <a:pt x="3866" y="2615"/>
                    </a:lnTo>
                    <a:lnTo>
                      <a:pt x="3922" y="2671"/>
                    </a:lnTo>
                    <a:lnTo>
                      <a:pt x="3979" y="2728"/>
                    </a:lnTo>
                    <a:lnTo>
                      <a:pt x="4034" y="2784"/>
                    </a:lnTo>
                    <a:lnTo>
                      <a:pt x="4090" y="2841"/>
                    </a:lnTo>
                    <a:lnTo>
                      <a:pt x="4147" y="2897"/>
                    </a:lnTo>
                    <a:lnTo>
                      <a:pt x="4202" y="2953"/>
                    </a:lnTo>
                    <a:lnTo>
                      <a:pt x="4259" y="3009"/>
                    </a:lnTo>
                    <a:lnTo>
                      <a:pt x="4314" y="3065"/>
                    </a:lnTo>
                    <a:lnTo>
                      <a:pt x="4370" y="3119"/>
                    </a:lnTo>
                    <a:lnTo>
                      <a:pt x="4427" y="3175"/>
                    </a:lnTo>
                    <a:lnTo>
                      <a:pt x="4482" y="3228"/>
                    </a:lnTo>
                    <a:lnTo>
                      <a:pt x="4539" y="3281"/>
                    </a:lnTo>
                    <a:lnTo>
                      <a:pt x="4595" y="3332"/>
                    </a:lnTo>
                    <a:lnTo>
                      <a:pt x="4650" y="3383"/>
                    </a:lnTo>
                    <a:lnTo>
                      <a:pt x="4707" y="3432"/>
                    </a:lnTo>
                    <a:lnTo>
                      <a:pt x="4763" y="3479"/>
                    </a:lnTo>
                    <a:lnTo>
                      <a:pt x="4819" y="3523"/>
                    </a:lnTo>
                    <a:lnTo>
                      <a:pt x="4875" y="3564"/>
                    </a:lnTo>
                    <a:lnTo>
                      <a:pt x="4930" y="3601"/>
                    </a:lnTo>
                    <a:lnTo>
                      <a:pt x="4987" y="3632"/>
                    </a:lnTo>
                    <a:lnTo>
                      <a:pt x="5043" y="3656"/>
                    </a:lnTo>
                    <a:lnTo>
                      <a:pt x="5098" y="3671"/>
                    </a:lnTo>
                    <a:lnTo>
                      <a:pt x="5155" y="3673"/>
                    </a:lnTo>
                    <a:lnTo>
                      <a:pt x="5211" y="3656"/>
                    </a:lnTo>
                    <a:lnTo>
                      <a:pt x="5267" y="3610"/>
                    </a:lnTo>
                    <a:lnTo>
                      <a:pt x="5323" y="3520"/>
                    </a:lnTo>
                    <a:lnTo>
                      <a:pt x="5380" y="3350"/>
                    </a:lnTo>
                    <a:lnTo>
                      <a:pt x="5435" y="3019"/>
                    </a:lnTo>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Freeform 858">
                <a:extLst>
                  <a:ext uri="{FF2B5EF4-FFF2-40B4-BE49-F238E27FC236}">
                    <a16:creationId xmlns:a16="http://schemas.microsoft.com/office/drawing/2014/main" id="{9DFE1049-2DE9-496D-82BC-DC6B20371129}"/>
                  </a:ext>
                </a:extLst>
              </p:cNvPr>
              <p:cNvSpPr>
                <a:spLocks/>
              </p:cNvSpPr>
              <p:nvPr/>
            </p:nvSpPr>
            <p:spPr bwMode="auto">
              <a:xfrm>
                <a:off x="5712577" y="1161858"/>
                <a:ext cx="82550" cy="80963"/>
              </a:xfrm>
              <a:custGeom>
                <a:avLst/>
                <a:gdLst>
                  <a:gd name="T0" fmla="*/ 102 w 102"/>
                  <a:gd name="T1" fmla="*/ 50 h 102"/>
                  <a:gd name="T2" fmla="*/ 51 w 102"/>
                  <a:gd name="T3" fmla="*/ 102 h 102"/>
                  <a:gd name="T4" fmla="*/ 0 w 102"/>
                  <a:gd name="T5" fmla="*/ 50 h 102"/>
                  <a:gd name="T6" fmla="*/ 51 w 102"/>
                  <a:gd name="T7" fmla="*/ 0 h 102"/>
                  <a:gd name="T8" fmla="*/ 102 w 102"/>
                  <a:gd name="T9" fmla="*/ 50 h 102"/>
                </a:gdLst>
                <a:ahLst/>
                <a:cxnLst>
                  <a:cxn ang="0">
                    <a:pos x="T0" y="T1"/>
                  </a:cxn>
                  <a:cxn ang="0">
                    <a:pos x="T2" y="T3"/>
                  </a:cxn>
                  <a:cxn ang="0">
                    <a:pos x="T4" y="T5"/>
                  </a:cxn>
                  <a:cxn ang="0">
                    <a:pos x="T6" y="T7"/>
                  </a:cxn>
                  <a:cxn ang="0">
                    <a:pos x="T8" y="T9"/>
                  </a:cxn>
                </a:cxnLst>
                <a:rect l="0" t="0" r="r" b="b"/>
                <a:pathLst>
                  <a:path w="102" h="102">
                    <a:moveTo>
                      <a:pt x="102" y="50"/>
                    </a:moveTo>
                    <a:lnTo>
                      <a:pt x="51" y="102"/>
                    </a:lnTo>
                    <a:lnTo>
                      <a:pt x="0" y="50"/>
                    </a:lnTo>
                    <a:lnTo>
                      <a:pt x="51" y="0"/>
                    </a:lnTo>
                    <a:lnTo>
                      <a:pt x="102" y="50"/>
                    </a:lnTo>
                    <a:close/>
                  </a:path>
                </a:pathLst>
              </a:custGeom>
              <a:noFill/>
              <a:ln w="158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Freeform 859">
                <a:extLst>
                  <a:ext uri="{FF2B5EF4-FFF2-40B4-BE49-F238E27FC236}">
                    <a16:creationId xmlns:a16="http://schemas.microsoft.com/office/drawing/2014/main" id="{5174D78C-B084-45E4-BEB0-11E8E808E2CA}"/>
                  </a:ext>
                </a:extLst>
              </p:cNvPr>
              <p:cNvSpPr>
                <a:spLocks/>
              </p:cNvSpPr>
              <p:nvPr/>
            </p:nvSpPr>
            <p:spPr bwMode="auto">
              <a:xfrm>
                <a:off x="5664952" y="1201546"/>
                <a:ext cx="88900" cy="2398713"/>
              </a:xfrm>
              <a:custGeom>
                <a:avLst/>
                <a:gdLst>
                  <a:gd name="T0" fmla="*/ 0 w 113"/>
                  <a:gd name="T1" fmla="*/ 3021 h 3021"/>
                  <a:gd name="T2" fmla="*/ 56 w 113"/>
                  <a:gd name="T3" fmla="*/ 2295 h 3021"/>
                  <a:gd name="T4" fmla="*/ 113 w 113"/>
                  <a:gd name="T5" fmla="*/ 0 h 3021"/>
                </a:gdLst>
                <a:ahLst/>
                <a:cxnLst>
                  <a:cxn ang="0">
                    <a:pos x="T0" y="T1"/>
                  </a:cxn>
                  <a:cxn ang="0">
                    <a:pos x="T2" y="T3"/>
                  </a:cxn>
                  <a:cxn ang="0">
                    <a:pos x="T4" y="T5"/>
                  </a:cxn>
                </a:cxnLst>
                <a:rect l="0" t="0" r="r" b="b"/>
                <a:pathLst>
                  <a:path w="113" h="3021">
                    <a:moveTo>
                      <a:pt x="0" y="3021"/>
                    </a:moveTo>
                    <a:lnTo>
                      <a:pt x="56" y="2295"/>
                    </a:lnTo>
                    <a:lnTo>
                      <a:pt x="113" y="0"/>
                    </a:lnTo>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Rectangle 865">
                <a:extLst>
                  <a:ext uri="{FF2B5EF4-FFF2-40B4-BE49-F238E27FC236}">
                    <a16:creationId xmlns:a16="http://schemas.microsoft.com/office/drawing/2014/main" id="{5410FD5F-4DEF-4CB0-9FAD-C14D20C7D6C2}"/>
                  </a:ext>
                </a:extLst>
              </p:cNvPr>
              <p:cNvSpPr>
                <a:spLocks noChangeArrowheads="1"/>
              </p:cNvSpPr>
              <p:nvPr/>
            </p:nvSpPr>
            <p:spPr bwMode="auto">
              <a:xfrm>
                <a:off x="1840664" y="2741421"/>
                <a:ext cx="506549" cy="2000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effectLst/>
                    <a:latin typeface="Arial" panose="020B0604020202020204" pitchFamily="34" charset="0"/>
                    <a:cs typeface="Arial" panose="020B0604020202020204" pitchFamily="34" charset="0"/>
                  </a:rPr>
                  <a:t>s=0.10</a:t>
                </a:r>
                <a:endParaRPr kumimoji="0" lang="en-US" altLang="en-US" sz="1800" b="0" i="0" u="none" strike="noStrike" cap="none" normalizeH="0" baseline="0">
                  <a:ln>
                    <a:noFill/>
                  </a:ln>
                  <a:effectLst/>
                  <a:latin typeface="Arial" panose="020B0604020202020204" pitchFamily="34" charset="0"/>
                  <a:cs typeface="Arial" panose="020B0604020202020204" pitchFamily="34" charset="0"/>
                </a:endParaRPr>
              </a:p>
            </p:txBody>
          </p:sp>
          <p:sp>
            <p:nvSpPr>
              <p:cNvPr id="195" name="Line 866">
                <a:extLst>
                  <a:ext uri="{FF2B5EF4-FFF2-40B4-BE49-F238E27FC236}">
                    <a16:creationId xmlns:a16="http://schemas.microsoft.com/office/drawing/2014/main" id="{1FAE0CED-6AF6-439A-93D9-90B18952A4B6}"/>
                  </a:ext>
                </a:extLst>
              </p:cNvPr>
              <p:cNvSpPr>
                <a:spLocks noChangeShapeType="1"/>
              </p:cNvSpPr>
              <p:nvPr/>
            </p:nvSpPr>
            <p:spPr bwMode="auto">
              <a:xfrm>
                <a:off x="1443789" y="2830321"/>
                <a:ext cx="31750" cy="0"/>
              </a:xfrm>
              <a:prstGeom prst="line">
                <a:avLst/>
              </a:prstGeom>
              <a:noFill/>
              <a:ln w="22225">
                <a:solidFill>
                  <a:schemeClr val="tx1"/>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Freeform 867">
                <a:extLst>
                  <a:ext uri="{FF2B5EF4-FFF2-40B4-BE49-F238E27FC236}">
                    <a16:creationId xmlns:a16="http://schemas.microsoft.com/office/drawing/2014/main" id="{8A308CFF-0AAE-454F-9C29-0B72B058398B}"/>
                  </a:ext>
                </a:extLst>
              </p:cNvPr>
              <p:cNvSpPr>
                <a:spLocks/>
              </p:cNvSpPr>
              <p:nvPr/>
            </p:nvSpPr>
            <p:spPr bwMode="auto">
              <a:xfrm>
                <a:off x="1516814" y="2830321"/>
                <a:ext cx="76200" cy="0"/>
              </a:xfrm>
              <a:custGeom>
                <a:avLst/>
                <a:gdLst>
                  <a:gd name="T0" fmla="*/ 0 w 83"/>
                  <a:gd name="T1" fmla="*/ 47 w 83"/>
                  <a:gd name="T2" fmla="*/ 83 w 83"/>
                </a:gdLst>
                <a:ahLst/>
                <a:cxnLst>
                  <a:cxn ang="0">
                    <a:pos x="T0" y="0"/>
                  </a:cxn>
                  <a:cxn ang="0">
                    <a:pos x="T1" y="0"/>
                  </a:cxn>
                  <a:cxn ang="0">
                    <a:pos x="T2" y="0"/>
                  </a:cxn>
                </a:cxnLst>
                <a:rect l="0" t="0" r="r" b="b"/>
                <a:pathLst>
                  <a:path w="83">
                    <a:moveTo>
                      <a:pt x="0" y="0"/>
                    </a:moveTo>
                    <a:lnTo>
                      <a:pt x="47" y="0"/>
                    </a:lnTo>
                    <a:lnTo>
                      <a:pt x="83" y="0"/>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Freeform 868">
                <a:extLst>
                  <a:ext uri="{FF2B5EF4-FFF2-40B4-BE49-F238E27FC236}">
                    <a16:creationId xmlns:a16="http://schemas.microsoft.com/office/drawing/2014/main" id="{21E6EDA8-BAEF-4606-B9E3-2170CA325922}"/>
                  </a:ext>
                </a:extLst>
              </p:cNvPr>
              <p:cNvSpPr>
                <a:spLocks/>
              </p:cNvSpPr>
              <p:nvPr/>
            </p:nvSpPr>
            <p:spPr bwMode="auto">
              <a:xfrm>
                <a:off x="1632702" y="2830321"/>
                <a:ext cx="76200" cy="0"/>
              </a:xfrm>
              <a:custGeom>
                <a:avLst/>
                <a:gdLst>
                  <a:gd name="T0" fmla="*/ 0 w 83"/>
                  <a:gd name="T1" fmla="*/ 47 w 83"/>
                  <a:gd name="T2" fmla="*/ 83 w 83"/>
                </a:gdLst>
                <a:ahLst/>
                <a:cxnLst>
                  <a:cxn ang="0">
                    <a:pos x="T0" y="0"/>
                  </a:cxn>
                  <a:cxn ang="0">
                    <a:pos x="T1" y="0"/>
                  </a:cxn>
                  <a:cxn ang="0">
                    <a:pos x="T2" y="0"/>
                  </a:cxn>
                </a:cxnLst>
                <a:rect l="0" t="0" r="r" b="b"/>
                <a:pathLst>
                  <a:path w="83">
                    <a:moveTo>
                      <a:pt x="0" y="0"/>
                    </a:moveTo>
                    <a:lnTo>
                      <a:pt x="47" y="0"/>
                    </a:lnTo>
                    <a:lnTo>
                      <a:pt x="83" y="0"/>
                    </a:lnTo>
                  </a:path>
                </a:pathLst>
              </a:custGeom>
              <a:noFill/>
              <a:ln w="2222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Rectangle 914">
                <a:extLst>
                  <a:ext uri="{FF2B5EF4-FFF2-40B4-BE49-F238E27FC236}">
                    <a16:creationId xmlns:a16="http://schemas.microsoft.com/office/drawing/2014/main" id="{A1E6DC3C-3456-4DCD-9C99-41CB76121DB4}"/>
                  </a:ext>
                </a:extLst>
              </p:cNvPr>
              <p:cNvSpPr>
                <a:spLocks noChangeArrowheads="1"/>
              </p:cNvSpPr>
              <p:nvPr/>
            </p:nvSpPr>
            <p:spPr bwMode="auto">
              <a:xfrm>
                <a:off x="1840664" y="2963305"/>
                <a:ext cx="57626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s=0.98</a:t>
                </a: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44" name="Line 915">
                <a:extLst>
                  <a:ext uri="{FF2B5EF4-FFF2-40B4-BE49-F238E27FC236}">
                    <a16:creationId xmlns:a16="http://schemas.microsoft.com/office/drawing/2014/main" id="{C67953BB-1C45-4CE1-BED2-77023054C2FC}"/>
                  </a:ext>
                </a:extLst>
              </p:cNvPr>
              <p:cNvSpPr>
                <a:spLocks noChangeShapeType="1"/>
              </p:cNvSpPr>
              <p:nvPr/>
            </p:nvSpPr>
            <p:spPr bwMode="auto">
              <a:xfrm>
                <a:off x="1443789" y="3072810"/>
                <a:ext cx="29686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Freeform 916">
                <a:extLst>
                  <a:ext uri="{FF2B5EF4-FFF2-40B4-BE49-F238E27FC236}">
                    <a16:creationId xmlns:a16="http://schemas.microsoft.com/office/drawing/2014/main" id="{8C969136-96F3-4E90-89BC-9E05CE1C77DA}"/>
                  </a:ext>
                </a:extLst>
              </p:cNvPr>
              <p:cNvSpPr>
                <a:spLocks/>
              </p:cNvSpPr>
              <p:nvPr/>
            </p:nvSpPr>
            <p:spPr bwMode="auto">
              <a:xfrm>
                <a:off x="1537452" y="3018835"/>
                <a:ext cx="107950" cy="107950"/>
              </a:xfrm>
              <a:custGeom>
                <a:avLst/>
                <a:gdLst>
                  <a:gd name="T0" fmla="*/ 137 w 137"/>
                  <a:gd name="T1" fmla="*/ 68 h 137"/>
                  <a:gd name="T2" fmla="*/ 68 w 137"/>
                  <a:gd name="T3" fmla="*/ 137 h 137"/>
                  <a:gd name="T4" fmla="*/ 0 w 137"/>
                  <a:gd name="T5" fmla="*/ 68 h 137"/>
                  <a:gd name="T6" fmla="*/ 68 w 137"/>
                  <a:gd name="T7" fmla="*/ 0 h 137"/>
                  <a:gd name="T8" fmla="*/ 137 w 137"/>
                  <a:gd name="T9" fmla="*/ 68 h 137"/>
                </a:gdLst>
                <a:ahLst/>
                <a:cxnLst>
                  <a:cxn ang="0">
                    <a:pos x="T0" y="T1"/>
                  </a:cxn>
                  <a:cxn ang="0">
                    <a:pos x="T2" y="T3"/>
                  </a:cxn>
                  <a:cxn ang="0">
                    <a:pos x="T4" y="T5"/>
                  </a:cxn>
                  <a:cxn ang="0">
                    <a:pos x="T6" y="T7"/>
                  </a:cxn>
                  <a:cxn ang="0">
                    <a:pos x="T8" y="T9"/>
                  </a:cxn>
                </a:cxnLst>
                <a:rect l="0" t="0" r="r" b="b"/>
                <a:pathLst>
                  <a:path w="137" h="137">
                    <a:moveTo>
                      <a:pt x="137" y="68"/>
                    </a:moveTo>
                    <a:lnTo>
                      <a:pt x="68" y="137"/>
                    </a:lnTo>
                    <a:lnTo>
                      <a:pt x="0" y="68"/>
                    </a:lnTo>
                    <a:lnTo>
                      <a:pt x="68" y="0"/>
                    </a:lnTo>
                    <a:lnTo>
                      <a:pt x="137" y="68"/>
                    </a:lnTo>
                    <a:close/>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Rectangle 923">
                <a:extLst>
                  <a:ext uri="{FF2B5EF4-FFF2-40B4-BE49-F238E27FC236}">
                    <a16:creationId xmlns:a16="http://schemas.microsoft.com/office/drawing/2014/main" id="{86C33DF9-F987-4A80-BE00-D4574E98FC41}"/>
                  </a:ext>
                </a:extLst>
              </p:cNvPr>
              <p:cNvSpPr>
                <a:spLocks noChangeArrowheads="1"/>
              </p:cNvSpPr>
              <p:nvPr/>
            </p:nvSpPr>
            <p:spPr bwMode="auto">
              <a:xfrm>
                <a:off x="1364414" y="1692083"/>
                <a:ext cx="1096963" cy="39370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Rectangle 924">
                <a:extLst>
                  <a:ext uri="{FF2B5EF4-FFF2-40B4-BE49-F238E27FC236}">
                    <a16:creationId xmlns:a16="http://schemas.microsoft.com/office/drawing/2014/main" id="{212116DB-422B-4D1F-8D06-91687F7FE91B}"/>
                  </a:ext>
                </a:extLst>
              </p:cNvPr>
              <p:cNvSpPr>
                <a:spLocks noChangeArrowheads="1"/>
              </p:cNvSpPr>
              <p:nvPr/>
            </p:nvSpPr>
            <p:spPr bwMode="auto">
              <a:xfrm>
                <a:off x="1399339" y="1731771"/>
                <a:ext cx="2386872" cy="2000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effectLst/>
                    <a:latin typeface="Arial" panose="020B0604020202020204" pitchFamily="34" charset="0"/>
                    <a:cs typeface="Arial" panose="020B0604020202020204" pitchFamily="34" charset="0"/>
                  </a:rPr>
                  <a:t>Dominant-recessive gene action</a:t>
                </a:r>
                <a:endParaRPr kumimoji="0" lang="en-US" altLang="en-US" sz="1800" b="0" i="0" u="none" strike="noStrike" cap="none" normalizeH="0" baseline="0" dirty="0">
                  <a:ln>
                    <a:noFill/>
                  </a:ln>
                  <a:effectLst/>
                  <a:latin typeface="Arial" panose="020B0604020202020204" pitchFamily="34" charset="0"/>
                  <a:cs typeface="Arial" panose="020B0604020202020204" pitchFamily="34" charset="0"/>
                </a:endParaRPr>
              </a:p>
            </p:txBody>
          </p:sp>
          <p:sp>
            <p:nvSpPr>
              <p:cNvPr id="254" name="Rectangle 925">
                <a:extLst>
                  <a:ext uri="{FF2B5EF4-FFF2-40B4-BE49-F238E27FC236}">
                    <a16:creationId xmlns:a16="http://schemas.microsoft.com/office/drawing/2014/main" id="{6E12BF71-31F3-4F58-B536-72A113EB212D}"/>
                  </a:ext>
                </a:extLst>
              </p:cNvPr>
              <p:cNvSpPr>
                <a:spLocks noChangeArrowheads="1"/>
              </p:cNvSpPr>
              <p:nvPr/>
            </p:nvSpPr>
            <p:spPr bwMode="auto">
              <a:xfrm>
                <a:off x="1399339" y="1895577"/>
                <a:ext cx="1179810" cy="2000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Random Mating</a:t>
                </a: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grpSp>
      <p:sp>
        <p:nvSpPr>
          <p:cNvPr id="1058" name="TextBox 1057">
            <a:extLst>
              <a:ext uri="{FF2B5EF4-FFF2-40B4-BE49-F238E27FC236}">
                <a16:creationId xmlns:a16="http://schemas.microsoft.com/office/drawing/2014/main" id="{F13722FA-DFA2-43E4-809D-720792756F85}"/>
              </a:ext>
            </a:extLst>
          </p:cNvPr>
          <p:cNvSpPr txBox="1"/>
          <p:nvPr/>
        </p:nvSpPr>
        <p:spPr>
          <a:xfrm>
            <a:off x="75460" y="62142"/>
            <a:ext cx="12045096"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On </a:t>
            </a:r>
            <a:r>
              <a:rPr lang="en-GB"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Y-axis</a:t>
            </a:r>
            <a:r>
              <a:rPr lang="en-GB" sz="2400" dirty="0">
                <a:latin typeface="Arial" panose="020B0604020202020204" pitchFamily="34" charset="0"/>
                <a:cs typeface="Arial" panose="020B0604020202020204" pitchFamily="34" charset="0"/>
              </a:rPr>
              <a:t> you see the change (decrease) of the frequency of the unfavourable allele ‘a’.</a:t>
            </a:r>
          </a:p>
        </p:txBody>
      </p:sp>
      <p:sp>
        <p:nvSpPr>
          <p:cNvPr id="1061" name="TextBox 1060">
            <a:extLst>
              <a:ext uri="{FF2B5EF4-FFF2-40B4-BE49-F238E27FC236}">
                <a16:creationId xmlns:a16="http://schemas.microsoft.com/office/drawing/2014/main" id="{73F62B0A-A266-4192-B91D-141BFBA42C47}"/>
              </a:ext>
            </a:extLst>
          </p:cNvPr>
          <p:cNvSpPr txBox="1"/>
          <p:nvPr/>
        </p:nvSpPr>
        <p:spPr>
          <a:xfrm>
            <a:off x="76935" y="556335"/>
            <a:ext cx="12045096"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There are two cases. Either the selection coefficient is small, s=0.1; or the allele ‘a’ is nearly lethal with s=0.98. The change </a:t>
            </a:r>
            <a:r>
              <a:rPr lang="el-GR" dirty="0">
                <a:latin typeface="Arial" panose="020B0604020202020204" pitchFamily="34" charset="0"/>
                <a:cs typeface="Arial" panose="020B0604020202020204" pitchFamily="34" charset="0"/>
              </a:rPr>
              <a:t>Δ</a:t>
            </a:r>
            <a:r>
              <a:rPr lang="de-DE" dirty="0">
                <a:latin typeface="Arial" panose="020B0604020202020204" pitchFamily="34" charset="0"/>
                <a:cs typeface="Arial" panose="020B0604020202020204" pitchFamily="34" charset="0"/>
              </a:rPr>
              <a:t>q </a:t>
            </a:r>
            <a:r>
              <a:rPr lang="en-GB" dirty="0">
                <a:latin typeface="Arial" panose="020B0604020202020204" pitchFamily="34" charset="0"/>
                <a:cs typeface="Arial" panose="020B0604020202020204" pitchFamily="34" charset="0"/>
              </a:rPr>
              <a:t>of its frequency</a:t>
            </a:r>
            <a:r>
              <a:rPr lang="en-GB" dirty="0">
                <a:solidFill>
                  <a:srgbClr val="0000FF"/>
                </a:solidFill>
                <a:latin typeface="Arial" panose="020B0604020202020204" pitchFamily="34" charset="0"/>
                <a:cs typeface="Arial" panose="020B0604020202020204" pitchFamily="34" charset="0"/>
              </a:rPr>
              <a:t> in </a:t>
            </a:r>
            <a:r>
              <a:rPr lang="en-GB"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a:t>
            </a:r>
            <a:r>
              <a:rPr lang="en-GB" dirty="0">
                <a:solidFill>
                  <a:srgbClr val="0000FF"/>
                </a:solidFill>
                <a:latin typeface="Arial" panose="020B0604020202020204" pitchFamily="34" charset="0"/>
                <a:cs typeface="Arial" panose="020B0604020202020204" pitchFamily="34" charset="0"/>
              </a:rPr>
              <a:t> step of selection </a:t>
            </a:r>
            <a:r>
              <a:rPr lang="en-GB" dirty="0">
                <a:latin typeface="Arial" panose="020B0604020202020204" pitchFamily="34" charset="0"/>
                <a:cs typeface="Arial" panose="020B0604020202020204" pitchFamily="34" charset="0"/>
              </a:rPr>
              <a:t>is, correspondingly, very small or mostly quite large. </a:t>
            </a:r>
          </a:p>
        </p:txBody>
      </p:sp>
      <p:sp>
        <p:nvSpPr>
          <p:cNvPr id="1062" name="TextBox 1061">
            <a:extLst>
              <a:ext uri="{FF2B5EF4-FFF2-40B4-BE49-F238E27FC236}">
                <a16:creationId xmlns:a16="http://schemas.microsoft.com/office/drawing/2014/main" id="{EE053B95-17EC-450F-A937-B36A082554CA}"/>
              </a:ext>
            </a:extLst>
          </p:cNvPr>
          <p:cNvSpPr txBox="1"/>
          <p:nvPr/>
        </p:nvSpPr>
        <p:spPr>
          <a:xfrm>
            <a:off x="5939161" y="1284819"/>
            <a:ext cx="6181395" cy="458689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nSpc>
                <a:spcPct val="98000"/>
              </a:lnSpc>
            </a:pPr>
            <a:r>
              <a:rPr lang="en-GB" dirty="0">
                <a:latin typeface="Arial" panose="020B0604020202020204" pitchFamily="34" charset="0"/>
                <a:cs typeface="Arial" panose="020B0604020202020204" pitchFamily="34" charset="0"/>
              </a:rPr>
              <a:t>In addition to size of s, the </a:t>
            </a:r>
            <a:r>
              <a:rPr lang="en-GB" dirty="0">
                <a:solidFill>
                  <a:srgbClr val="0000FF"/>
                </a:solidFill>
                <a:latin typeface="Arial" panose="020B0604020202020204" pitchFamily="34" charset="0"/>
                <a:cs typeface="Arial" panose="020B0604020202020204" pitchFamily="34" charset="0"/>
              </a:rPr>
              <a:t>actual allele frequency is important (see the X-axis)</a:t>
            </a:r>
            <a:r>
              <a:rPr lang="en-GB" dirty="0">
                <a:latin typeface="Arial" panose="020B0604020202020204" pitchFamily="34" charset="0"/>
                <a:cs typeface="Arial" panose="020B0604020202020204" pitchFamily="34" charset="0"/>
              </a:rPr>
              <a:t>. If q(a) is either zero or 100%, then there is of course no change. It is not easy to see at which initial frequency q</a:t>
            </a:r>
            <a:r>
              <a:rPr lang="en-GB" baseline="-25000" dirty="0">
                <a:latin typeface="Arial" panose="020B0604020202020204" pitchFamily="34" charset="0"/>
                <a:cs typeface="Arial" panose="020B0604020202020204" pitchFamily="34" charset="0"/>
              </a:rPr>
              <a:t>0</a:t>
            </a:r>
            <a:r>
              <a:rPr lang="en-GB" dirty="0">
                <a:latin typeface="Arial" panose="020B0604020202020204" pitchFamily="34" charset="0"/>
                <a:cs typeface="Arial" panose="020B0604020202020204" pitchFamily="34" charset="0"/>
              </a:rPr>
              <a:t>(a) </a:t>
            </a:r>
            <a:r>
              <a:rPr lang="de-DE" dirty="0">
                <a:latin typeface="Arial" panose="020B0604020202020204" pitchFamily="34" charset="0"/>
                <a:cs typeface="Arial" panose="020B0604020202020204" pitchFamily="34" charset="0"/>
              </a:rPr>
              <a:t>in </a:t>
            </a:r>
            <a:r>
              <a:rPr lang="de-DE" dirty="0" err="1">
                <a:latin typeface="Arial" panose="020B0604020202020204" pitchFamily="34" charset="0"/>
                <a:cs typeface="Arial" panose="020B0604020202020204" pitchFamily="34" charset="0"/>
              </a:rPr>
              <a:t>case</a:t>
            </a:r>
            <a:r>
              <a:rPr lang="de-DE" dirty="0">
                <a:latin typeface="Arial" panose="020B0604020202020204" pitchFamily="34" charset="0"/>
                <a:cs typeface="Arial" panose="020B0604020202020204" pitchFamily="34" charset="0"/>
              </a:rPr>
              <a:t> of s=0.1 </a:t>
            </a:r>
            <a:r>
              <a:rPr lang="en-GB" dirty="0">
                <a:latin typeface="Arial" panose="020B0604020202020204" pitchFamily="34" charset="0"/>
                <a:cs typeface="Arial" panose="020B0604020202020204" pitchFamily="34" charset="0"/>
              </a:rPr>
              <a:t>we have the largest change </a:t>
            </a:r>
            <a:r>
              <a:rPr lang="el-GR" dirty="0">
                <a:latin typeface="Arial" panose="020B0604020202020204" pitchFamily="34" charset="0"/>
                <a:cs typeface="Arial" panose="020B0604020202020204" pitchFamily="34" charset="0"/>
              </a:rPr>
              <a:t>Δ</a:t>
            </a:r>
            <a:r>
              <a:rPr lang="de-DE" dirty="0">
                <a:latin typeface="Arial" panose="020B0604020202020204" pitchFamily="34" charset="0"/>
                <a:cs typeface="Arial" panose="020B0604020202020204" pitchFamily="34" charset="0"/>
              </a:rPr>
              <a:t>q; </a:t>
            </a:r>
            <a:r>
              <a:rPr lang="de-DE" dirty="0" err="1">
                <a:latin typeface="Arial" panose="020B0604020202020204" pitchFamily="34" charset="0"/>
                <a:cs typeface="Arial" panose="020B0604020202020204" pitchFamily="34" charset="0"/>
              </a:rPr>
              <a:t>somewhere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between</a:t>
            </a:r>
            <a:r>
              <a:rPr lang="de-DE" dirty="0">
                <a:latin typeface="Arial" panose="020B0604020202020204" pitchFamily="34" charset="0"/>
                <a:cs typeface="Arial" panose="020B0604020202020204" pitchFamily="34" charset="0"/>
              </a:rPr>
              <a:t> </a:t>
            </a:r>
            <a:r>
              <a:rPr lang="de-DE" dirty="0">
                <a:solidFill>
                  <a:schemeClr val="tx1">
                    <a:lumMod val="65000"/>
                    <a:lumOff val="35000"/>
                  </a:schemeClr>
                </a:solidFill>
                <a:latin typeface="Arial" panose="020B0604020202020204" pitchFamily="34" charset="0"/>
                <a:cs typeface="Arial" panose="020B0604020202020204" pitchFamily="34" charset="0"/>
              </a:rPr>
              <a:t>0.5 &lt; </a:t>
            </a:r>
            <a:r>
              <a:rPr lang="en-GB" dirty="0">
                <a:solidFill>
                  <a:schemeClr val="tx1">
                    <a:lumMod val="65000"/>
                    <a:lumOff val="35000"/>
                  </a:schemeClr>
                </a:solidFill>
                <a:latin typeface="Arial" panose="020B0604020202020204" pitchFamily="34" charset="0"/>
                <a:cs typeface="Arial" panose="020B0604020202020204" pitchFamily="34" charset="0"/>
              </a:rPr>
              <a:t>q</a:t>
            </a:r>
            <a:r>
              <a:rPr lang="en-GB" baseline="-25000" dirty="0">
                <a:solidFill>
                  <a:schemeClr val="tx1">
                    <a:lumMod val="65000"/>
                    <a:lumOff val="35000"/>
                  </a:schemeClr>
                </a:solidFill>
                <a:latin typeface="Arial" panose="020B0604020202020204" pitchFamily="34" charset="0"/>
                <a:cs typeface="Arial" panose="020B0604020202020204" pitchFamily="34" charset="0"/>
              </a:rPr>
              <a:t>0</a:t>
            </a:r>
            <a:r>
              <a:rPr lang="en-GB" dirty="0">
                <a:solidFill>
                  <a:schemeClr val="tx1">
                    <a:lumMod val="65000"/>
                    <a:lumOff val="35000"/>
                  </a:schemeClr>
                </a:solidFill>
                <a:latin typeface="Arial" panose="020B0604020202020204" pitchFamily="34" charset="0"/>
                <a:cs typeface="Arial" panose="020B0604020202020204" pitchFamily="34" charset="0"/>
              </a:rPr>
              <a:t>(a) &lt;0.8</a:t>
            </a:r>
            <a:r>
              <a:rPr lang="en-GB" dirty="0">
                <a:latin typeface="Arial" panose="020B0604020202020204" pitchFamily="34" charset="0"/>
                <a:cs typeface="Arial" panose="020B0604020202020204" pitchFamily="34" charset="0"/>
              </a:rPr>
              <a:t>. Anyway, this ‘largest’ change is very small and never larger than </a:t>
            </a:r>
            <a:r>
              <a:rPr lang="el-GR" dirty="0">
                <a:latin typeface="Arial" panose="020B0604020202020204" pitchFamily="34" charset="0"/>
                <a:cs typeface="Arial" panose="020B0604020202020204" pitchFamily="34" charset="0"/>
              </a:rPr>
              <a:t>Δ</a:t>
            </a:r>
            <a:r>
              <a:rPr lang="de-DE" dirty="0">
                <a:latin typeface="Arial" panose="020B0604020202020204" pitchFamily="34" charset="0"/>
                <a:cs typeface="Arial" panose="020B0604020202020204" pitchFamily="34" charset="0"/>
              </a:rPr>
              <a:t>q=</a:t>
            </a:r>
            <a:r>
              <a:rPr lang="en-GB" b="0" i="0" u="none" strike="noStrike" dirty="0">
                <a:solidFill>
                  <a:srgbClr val="000000"/>
                </a:solidFill>
                <a:effectLst/>
                <a:latin typeface="Arial" panose="020B0604020202020204" pitchFamily="34" charset="0"/>
                <a:cs typeface="Arial" panose="020B0604020202020204" pitchFamily="34" charset="0"/>
              </a:rPr>
              <a:t>-0.0156. </a:t>
            </a:r>
            <a:r>
              <a:rPr lang="de-DE" dirty="0" err="1">
                <a:latin typeface="Arial" panose="020B0604020202020204" pitchFamily="34" charset="0"/>
                <a:cs typeface="Arial" panose="020B0604020202020204" pitchFamily="34" charset="0"/>
              </a:rPr>
              <a:t>We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see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that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with</a:t>
            </a:r>
            <a:r>
              <a:rPr lang="de-DE" dirty="0">
                <a:latin typeface="Arial" panose="020B0604020202020204" pitchFamily="34" charset="0"/>
                <a:cs typeface="Arial" panose="020B0604020202020204" pitchFamily="34" charset="0"/>
              </a:rPr>
              <a:t> s=0.98,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largest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change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much</a:t>
            </a:r>
            <a:r>
              <a:rPr lang="de-DE" dirty="0">
                <a:latin typeface="Arial" panose="020B0604020202020204" pitchFamily="34" charset="0"/>
                <a:cs typeface="Arial" panose="020B0604020202020204" pitchFamily="34" charset="0"/>
              </a:rPr>
              <a:t> larger and </a:t>
            </a:r>
            <a:r>
              <a:rPr lang="de-DE" dirty="0" err="1">
                <a:latin typeface="Arial" panose="020B0604020202020204" pitchFamily="34" charset="0"/>
                <a:cs typeface="Arial" panose="020B0604020202020204" pitchFamily="34" charset="0"/>
              </a:rPr>
              <a:t>occurs</a:t>
            </a:r>
            <a:r>
              <a:rPr lang="de-DE" dirty="0">
                <a:latin typeface="Arial" panose="020B0604020202020204" pitchFamily="34" charset="0"/>
                <a:cs typeface="Arial" panose="020B0604020202020204" pitchFamily="34" charset="0"/>
              </a:rPr>
              <a:t> at </a:t>
            </a:r>
            <a:r>
              <a:rPr lang="de-DE" dirty="0" err="1">
                <a:latin typeface="Arial" panose="020B0604020202020204" pitchFamily="34" charset="0"/>
                <a:cs typeface="Arial" panose="020B0604020202020204" pitchFamily="34" charset="0"/>
              </a:rPr>
              <a:t>higher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frequency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slighty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above</a:t>
            </a:r>
            <a:r>
              <a:rPr lang="de-DE"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q</a:t>
            </a:r>
            <a:r>
              <a:rPr lang="en-GB" baseline="-25000" dirty="0">
                <a:latin typeface="Arial" panose="020B0604020202020204" pitchFamily="34" charset="0"/>
                <a:cs typeface="Arial" panose="020B0604020202020204" pitchFamily="34" charset="0"/>
              </a:rPr>
              <a:t>0</a:t>
            </a:r>
            <a:r>
              <a:rPr lang="en-GB" dirty="0">
                <a:latin typeface="Arial" panose="020B0604020202020204" pitchFamily="34" charset="0"/>
                <a:cs typeface="Arial" panose="020B0604020202020204" pitchFamily="34" charset="0"/>
              </a:rPr>
              <a:t>(a) =</a:t>
            </a:r>
            <a:r>
              <a:rPr lang="en-GB"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0.9</a:t>
            </a:r>
            <a:r>
              <a:rPr lang="en-GB" dirty="0">
                <a:latin typeface="Arial" panose="020B0604020202020204" pitchFamily="34" charset="0"/>
                <a:cs typeface="Arial" panose="020B0604020202020204" pitchFamily="34" charset="0"/>
              </a:rPr>
              <a:t>, the change then is </a:t>
            </a:r>
            <a:r>
              <a:rPr lang="el-GR" dirty="0">
                <a:latin typeface="Arial" panose="020B0604020202020204" pitchFamily="34" charset="0"/>
                <a:cs typeface="Arial" panose="020B0604020202020204" pitchFamily="34" charset="0"/>
              </a:rPr>
              <a:t>Δ</a:t>
            </a:r>
            <a:r>
              <a:rPr lang="de-DE" dirty="0">
                <a:latin typeface="Arial" panose="020B0604020202020204" pitchFamily="34" charset="0"/>
                <a:cs typeface="Arial" panose="020B0604020202020204" pitchFamily="34" charset="0"/>
              </a:rPr>
              <a:t>q~-0.3893.</a:t>
            </a:r>
            <a:r>
              <a:rPr lang="en-GB" dirty="0">
                <a:latin typeface="Arial" panose="020B0604020202020204" pitchFamily="34" charset="0"/>
                <a:cs typeface="Arial" panose="020B0604020202020204" pitchFamily="34" charset="0"/>
              </a:rPr>
              <a:t> Obviously, s influences the actual value of q</a:t>
            </a:r>
            <a:r>
              <a:rPr lang="en-GB" baseline="-25000" dirty="0">
                <a:latin typeface="Arial" panose="020B0604020202020204" pitchFamily="34" charset="0"/>
                <a:cs typeface="Arial" panose="020B0604020202020204" pitchFamily="34" charset="0"/>
              </a:rPr>
              <a:t>0</a:t>
            </a:r>
            <a:r>
              <a:rPr lang="en-GB" dirty="0">
                <a:latin typeface="Arial" panose="020B0604020202020204" pitchFamily="34" charset="0"/>
                <a:cs typeface="Arial" panose="020B0604020202020204" pitchFamily="34" charset="0"/>
              </a:rPr>
              <a:t>(a) which results in the largest value of </a:t>
            </a:r>
            <a:r>
              <a:rPr lang="en-GB" dirty="0" err="1">
                <a:latin typeface="Arial" panose="020B0604020202020204" pitchFamily="34" charset="0"/>
                <a:cs typeface="Arial" panose="020B0604020202020204" pitchFamily="34" charset="0"/>
              </a:rPr>
              <a:t>Δq</a:t>
            </a:r>
            <a:r>
              <a:rPr lang="en-GB" dirty="0">
                <a:latin typeface="Arial" panose="020B0604020202020204" pitchFamily="34" charset="0"/>
                <a:cs typeface="Arial" panose="020B0604020202020204" pitchFamily="34" charset="0"/>
              </a:rPr>
              <a:t>. </a:t>
            </a:r>
            <a:endParaRPr lang="de-DE" sz="1000" dirty="0">
              <a:latin typeface="Arial" panose="020B0604020202020204" pitchFamily="34" charset="0"/>
              <a:cs typeface="Arial" panose="020B0604020202020204" pitchFamily="34" charset="0"/>
            </a:endParaRPr>
          </a:p>
          <a:p>
            <a:pPr>
              <a:lnSpc>
                <a:spcPct val="98000"/>
              </a:lnSpc>
            </a:pPr>
            <a:endParaRPr lang="de-DE" sz="1000" dirty="0">
              <a:latin typeface="Arial" panose="020B0604020202020204" pitchFamily="34" charset="0"/>
              <a:cs typeface="Arial" panose="020B0604020202020204" pitchFamily="34" charset="0"/>
            </a:endParaRPr>
          </a:p>
          <a:p>
            <a:pPr>
              <a:lnSpc>
                <a:spcPct val="98000"/>
              </a:lnSpc>
            </a:pPr>
            <a:r>
              <a:rPr lang="de-DE" dirty="0">
                <a:latin typeface="Arial" panose="020B0604020202020204" pitchFamily="34" charset="0"/>
                <a:cs typeface="Arial" panose="020B0604020202020204" pitchFamily="34" charset="0"/>
              </a:rPr>
              <a:t>Very </a:t>
            </a:r>
            <a:r>
              <a:rPr lang="de-DE" dirty="0" err="1">
                <a:latin typeface="Arial" panose="020B0604020202020204" pitchFamily="34" charset="0"/>
                <a:cs typeface="Arial" panose="020B0604020202020204" pitchFamily="34" charset="0"/>
              </a:rPr>
              <a:t>probably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this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drop</a:t>
            </a:r>
            <a:r>
              <a:rPr lang="de-DE" dirty="0">
                <a:latin typeface="Arial" panose="020B0604020202020204" pitchFamily="34" charset="0"/>
                <a:cs typeface="Arial" panose="020B0604020202020204" pitchFamily="34" charset="0"/>
              </a:rPr>
              <a:t>-down </a:t>
            </a:r>
            <a:r>
              <a:rPr lang="de-DE" dirty="0" err="1">
                <a:latin typeface="Arial" panose="020B0604020202020204" pitchFamily="34" charset="0"/>
                <a:cs typeface="Arial" panose="020B0604020202020204" pitchFamily="34" charset="0"/>
              </a:rPr>
              <a:t>curve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looks</a:t>
            </a:r>
            <a:r>
              <a:rPr lang="de-DE" dirty="0">
                <a:latin typeface="Arial" panose="020B0604020202020204" pitchFamily="34" charset="0"/>
                <a:cs typeface="Arial" panose="020B0604020202020204" pitchFamily="34" charset="0"/>
              </a:rPr>
              <a:t> different </a:t>
            </a:r>
            <a:r>
              <a:rPr lang="de-DE" dirty="0" err="1">
                <a:latin typeface="Arial" panose="020B0604020202020204" pitchFamily="34" charset="0"/>
                <a:cs typeface="Arial" panose="020B0604020202020204" pitchFamily="34" charset="0"/>
              </a:rPr>
              <a:t>if</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assumed</a:t>
            </a:r>
            <a:r>
              <a:rPr lang="de-DE" dirty="0">
                <a:latin typeface="Arial" panose="020B0604020202020204" pitchFamily="34" charset="0"/>
                <a:cs typeface="Arial" panose="020B0604020202020204" pitchFamily="34" charset="0"/>
              </a:rPr>
              <a:t> an </a:t>
            </a:r>
            <a:r>
              <a:rPr lang="de-D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intermediate</a:t>
            </a:r>
            <a:r>
              <a:rPr lang="de-DE" dirty="0">
                <a:latin typeface="Arial" panose="020B0604020202020204" pitchFamily="34" charset="0"/>
                <a:cs typeface="Arial" panose="020B0604020202020204" pitchFamily="34" charset="0"/>
              </a:rPr>
              <a:t> type of </a:t>
            </a:r>
            <a:r>
              <a:rPr lang="de-DE" dirty="0" err="1">
                <a:latin typeface="Arial" panose="020B0604020202020204" pitchFamily="34" charset="0"/>
                <a:cs typeface="Arial" panose="020B0604020202020204" pitchFamily="34" charset="0"/>
              </a:rPr>
              <a:t>gene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action</a:t>
            </a:r>
            <a:r>
              <a:rPr lang="de-DE" dirty="0">
                <a:latin typeface="Arial" panose="020B0604020202020204" pitchFamily="34" charset="0"/>
                <a:cs typeface="Arial" panose="020B0604020202020204" pitchFamily="34" charset="0"/>
              </a:rPr>
              <a:t>. Very </a:t>
            </a:r>
            <a:r>
              <a:rPr lang="de-DE" dirty="0" err="1">
                <a:latin typeface="Arial" panose="020B0604020202020204" pitchFamily="34" charset="0"/>
                <a:cs typeface="Arial" panose="020B0604020202020204" pitchFamily="34" charset="0"/>
              </a:rPr>
              <a:t>probab-ly</a:t>
            </a:r>
            <a:r>
              <a:rPr lang="de-DE" dirty="0">
                <a:latin typeface="Arial" panose="020B0604020202020204" pitchFamily="34" charset="0"/>
                <a:cs typeface="Arial" panose="020B0604020202020204" pitchFamily="34" charset="0"/>
              </a:rPr>
              <a:t> such </a:t>
            </a:r>
            <a:r>
              <a:rPr lang="de-DE" dirty="0" err="1">
                <a:latin typeface="Arial" panose="020B0604020202020204" pitchFamily="34" charset="0"/>
                <a:cs typeface="Arial" panose="020B0604020202020204" pitchFamily="34" charset="0"/>
              </a:rPr>
              <a:t>curve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looks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again</a:t>
            </a:r>
            <a:r>
              <a:rPr lang="de-DE" dirty="0">
                <a:latin typeface="Arial" panose="020B0604020202020204" pitchFamily="34" charset="0"/>
                <a:cs typeface="Arial" panose="020B0604020202020204" pitchFamily="34" charset="0"/>
              </a:rPr>
              <a:t> different </a:t>
            </a:r>
            <a:r>
              <a:rPr lang="de-DE" dirty="0" err="1">
                <a:latin typeface="Arial" panose="020B0604020202020204" pitchFamily="34" charset="0"/>
                <a:cs typeface="Arial" panose="020B0604020202020204" pitchFamily="34" charset="0"/>
              </a:rPr>
              <a:t>if</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assumed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population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be</a:t>
            </a:r>
            <a:r>
              <a:rPr lang="de-DE" dirty="0">
                <a:latin typeface="Arial" panose="020B0604020202020204" pitchFamily="34" charset="0"/>
                <a:cs typeface="Arial" panose="020B0604020202020204" pitchFamily="34" charset="0"/>
              </a:rPr>
              <a:t> a </a:t>
            </a:r>
            <a:r>
              <a:rPr lang="de-DE" dirty="0" err="1">
                <a:latin typeface="Arial" panose="020B0604020202020204" pitchFamily="34" charset="0"/>
                <a:cs typeface="Arial" panose="020B0604020202020204" pitchFamily="34" charset="0"/>
              </a:rPr>
              <a:t>landrace</a:t>
            </a:r>
            <a:r>
              <a:rPr lang="de-DE" dirty="0">
                <a:latin typeface="Arial" panose="020B0604020202020204" pitchFamily="34" charset="0"/>
                <a:cs typeface="Arial" panose="020B0604020202020204" pitchFamily="34" charset="0"/>
              </a:rPr>
              <a:t> of a </a:t>
            </a:r>
            <a:r>
              <a:rPr lang="de-DE"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self-fertilizing</a:t>
            </a:r>
            <a:r>
              <a:rPr lang="de-D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species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with</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no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heterogygous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genotypes</a:t>
            </a:r>
            <a:r>
              <a:rPr lang="de-DE" dirty="0">
                <a:latin typeface="Arial" panose="020B0604020202020204" pitchFamily="34" charset="0"/>
                <a:cs typeface="Arial" panose="020B0604020202020204" pitchFamily="34" charset="0"/>
              </a:rPr>
              <a:t>.</a:t>
            </a:r>
          </a:p>
        </p:txBody>
      </p:sp>
      <p:sp>
        <p:nvSpPr>
          <p:cNvPr id="1064" name="TextBox 1063">
            <a:extLst>
              <a:ext uri="{FF2B5EF4-FFF2-40B4-BE49-F238E27FC236}">
                <a16:creationId xmlns:a16="http://schemas.microsoft.com/office/drawing/2014/main" id="{4D81900E-CDAE-491E-8BAC-B5E8DD66A6E8}"/>
              </a:ext>
            </a:extLst>
          </p:cNvPr>
          <p:cNvSpPr txBox="1"/>
          <p:nvPr/>
        </p:nvSpPr>
        <p:spPr>
          <a:xfrm>
            <a:off x="124287" y="5987988"/>
            <a:ext cx="11996269" cy="646331"/>
          </a:xfrm>
          <a:prstGeom prst="rect">
            <a:avLst/>
          </a:prstGeom>
          <a:solidFill>
            <a:schemeClr val="bg1"/>
          </a:solidFill>
          <a:ln>
            <a:noFill/>
          </a:ln>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In the next pages we, hence, change these parameters: Selection coefficient s. Mode of reproduction. Frequency of unfavourable allele. Among other objectives, we will try to see: “</a:t>
            </a:r>
            <a:r>
              <a:rPr lang="en-GB" dirty="0">
                <a:solidFill>
                  <a:srgbClr val="C00000"/>
                </a:solidFill>
                <a:latin typeface="Arial" panose="020B0604020202020204" pitchFamily="34" charset="0"/>
                <a:cs typeface="Arial" panose="020B0604020202020204" pitchFamily="34" charset="0"/>
              </a:rPr>
              <a:t>When and where is </a:t>
            </a:r>
            <a:r>
              <a:rPr lang="el-GR" dirty="0">
                <a:solidFill>
                  <a:srgbClr val="C00000"/>
                </a:solidFill>
                <a:latin typeface="Arial" panose="020B0604020202020204" pitchFamily="34" charset="0"/>
                <a:cs typeface="Arial" panose="020B0604020202020204" pitchFamily="34" charset="0"/>
              </a:rPr>
              <a:t>Δ</a:t>
            </a:r>
            <a:r>
              <a:rPr lang="de-DE" dirty="0">
                <a:solidFill>
                  <a:srgbClr val="C00000"/>
                </a:solidFill>
                <a:latin typeface="Arial" panose="020B0604020202020204" pitchFamily="34" charset="0"/>
                <a:cs typeface="Arial" panose="020B0604020202020204" pitchFamily="34" charset="0"/>
              </a:rPr>
              <a:t>q </a:t>
            </a:r>
            <a:r>
              <a:rPr lang="de-DE" dirty="0" err="1">
                <a:solidFill>
                  <a:srgbClr val="C00000"/>
                </a:solidFill>
                <a:latin typeface="Arial" panose="020B0604020202020204" pitchFamily="34" charset="0"/>
                <a:cs typeface="Arial" panose="020B0604020202020204" pitchFamily="34" charset="0"/>
              </a:rPr>
              <a:t>largest</a:t>
            </a:r>
            <a:r>
              <a:rPr lang="de-DE"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1065" name="Rectangle 1064">
            <a:extLst>
              <a:ext uri="{FF2B5EF4-FFF2-40B4-BE49-F238E27FC236}">
                <a16:creationId xmlns:a16="http://schemas.microsoft.com/office/drawing/2014/main" id="{E489E563-C1E7-47C0-8E4F-BB345B87DF89}"/>
              </a:ext>
            </a:extLst>
          </p:cNvPr>
          <p:cNvSpPr/>
          <p:nvPr/>
        </p:nvSpPr>
        <p:spPr>
          <a:xfrm>
            <a:off x="3337238" y="1411847"/>
            <a:ext cx="1331354" cy="3709116"/>
          </a:xfrm>
          <a:prstGeom prst="rect">
            <a:avLst/>
          </a:prstGeom>
          <a:solidFill>
            <a:schemeClr val="bg1">
              <a:lumMod val="75000"/>
              <a:alpha val="36078"/>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67" name="Straight Connector 1066">
            <a:extLst>
              <a:ext uri="{FF2B5EF4-FFF2-40B4-BE49-F238E27FC236}">
                <a16:creationId xmlns:a16="http://schemas.microsoft.com/office/drawing/2014/main" id="{DF94EE54-902F-44EF-A60B-F8E0361E8DFA}"/>
              </a:ext>
            </a:extLst>
          </p:cNvPr>
          <p:cNvCxnSpPr>
            <a:cxnSpLocks/>
          </p:cNvCxnSpPr>
          <p:nvPr/>
        </p:nvCxnSpPr>
        <p:spPr>
          <a:xfrm>
            <a:off x="5212309" y="1387977"/>
            <a:ext cx="0" cy="3746500"/>
          </a:xfrm>
          <a:prstGeom prst="line">
            <a:avLst/>
          </a:prstGeom>
          <a:ln w="12700">
            <a:solidFill>
              <a:schemeClr val="tx1">
                <a:lumMod val="50000"/>
                <a:lumOff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19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77108" y="144461"/>
            <a:ext cx="271463" cy="271463"/>
          </a:xfrm>
          <a:prstGeom prst="rect">
            <a:avLst/>
          </a:prstGeom>
        </p:spPr>
      </p:pic>
      <p:sp>
        <p:nvSpPr>
          <p:cNvPr id="6" name="Text Box 7"/>
          <p:cNvSpPr txBox="1">
            <a:spLocks noChangeArrowheads="1"/>
          </p:cNvSpPr>
          <p:nvPr/>
        </p:nvSpPr>
        <p:spPr bwMode="auto">
          <a:xfrm>
            <a:off x="54501" y="6024152"/>
            <a:ext cx="12137501" cy="750847"/>
          </a:xfrm>
          <a:prstGeom prst="rect">
            <a:avLst/>
          </a:prstGeom>
          <a:solidFill>
            <a:schemeClr val="bg1"/>
          </a:solidFill>
          <a:ln>
            <a:noFill/>
          </a:ln>
          <a:effectLst>
            <a:outerShdw dist="35921" dir="2700000" algn="ctr" rotWithShape="0">
              <a:schemeClr val="bg2"/>
            </a:outerShdw>
          </a:effec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125000"/>
              </a:lnSpc>
              <a:spcBef>
                <a:spcPct val="0"/>
              </a:spcBef>
              <a:buFontTx/>
              <a:buNone/>
            </a:pPr>
            <a:r>
              <a:rPr lang="en-GB" altLang="de-DE" sz="1800" dirty="0" err="1"/>
              <a:t>Δq</a:t>
            </a:r>
            <a:r>
              <a:rPr lang="en-GB" altLang="de-DE" sz="1800" dirty="0"/>
              <a:t> caused by one step of selection in a diploid, randomly mating population, dominance of favourable allele. </a:t>
            </a:r>
            <a:br>
              <a:rPr lang="en-GB" altLang="de-DE" sz="1800" dirty="0"/>
            </a:br>
            <a:r>
              <a:rPr lang="en-GB" altLang="de-DE" sz="1800" dirty="0"/>
              <a:t>Different values of the selection coefficient s. Different  frequencies 0 &lt; q</a:t>
            </a:r>
            <a:r>
              <a:rPr lang="en-GB" altLang="de-DE" sz="1800" baseline="-25000" dirty="0"/>
              <a:t>0</a:t>
            </a:r>
            <a:r>
              <a:rPr lang="en-GB" altLang="de-DE" sz="1800" dirty="0"/>
              <a:t>(a) &lt; 1  before </a:t>
            </a:r>
            <a:r>
              <a:rPr lang="en-GB" altLang="de-DE" sz="1800" u="sng" dirty="0">
                <a:solidFill>
                  <a:schemeClr val="tx1">
                    <a:lumMod val="50000"/>
                    <a:lumOff val="50000"/>
                  </a:schemeClr>
                </a:solidFill>
                <a:effectLst>
                  <a:outerShdw blurRad="38100" dist="38100" dir="2700000" algn="tl">
                    <a:srgbClr val="000000">
                      <a:alpha val="43137"/>
                    </a:srgbClr>
                  </a:outerShdw>
                </a:effectLst>
              </a:rPr>
              <a:t>this</a:t>
            </a:r>
            <a:r>
              <a:rPr lang="en-GB" altLang="de-DE" sz="1800" dirty="0"/>
              <a:t> step of selection. </a:t>
            </a:r>
          </a:p>
        </p:txBody>
      </p:sp>
      <p:sp>
        <p:nvSpPr>
          <p:cNvPr id="2" name="Textfeld 5"/>
          <p:cNvSpPr txBox="1"/>
          <p:nvPr/>
        </p:nvSpPr>
        <p:spPr>
          <a:xfrm>
            <a:off x="11409830" y="6365558"/>
            <a:ext cx="782172" cy="461665"/>
          </a:xfrm>
          <a:prstGeom prst="rect">
            <a:avLst/>
          </a:prstGeom>
          <a:noFill/>
        </p:spPr>
        <p:txBody>
          <a:bodyPr wrap="square" rtlCol="0">
            <a:spAutoFit/>
          </a:bodyPr>
          <a:lstStyle/>
          <a:p>
            <a:fld id="{5B255CE3-06F4-4E80-85AD-A0878CDD5C50}" type="slidenum">
              <a:rPr lang="en-GB" sz="2400" smtClean="0"/>
              <a:t>8</a:t>
            </a:fld>
            <a:endParaRPr lang="en-GB" sz="2400" dirty="0"/>
          </a:p>
        </p:txBody>
      </p:sp>
      <p:grpSp>
        <p:nvGrpSpPr>
          <p:cNvPr id="930" name="Group 929"/>
          <p:cNvGrpSpPr/>
          <p:nvPr/>
        </p:nvGrpSpPr>
        <p:grpSpPr>
          <a:xfrm>
            <a:off x="48938" y="395783"/>
            <a:ext cx="7206734" cy="5760000"/>
            <a:chOff x="48938" y="395783"/>
            <a:chExt cx="7206734" cy="5760000"/>
          </a:xfrm>
        </p:grpSpPr>
        <p:sp>
          <p:nvSpPr>
            <p:cNvPr id="10" name="AutoShape 3"/>
            <p:cNvSpPr>
              <a:spLocks noChangeAspect="1" noChangeArrowheads="1" noTextEdit="1"/>
            </p:cNvSpPr>
            <p:nvPr/>
          </p:nvSpPr>
          <p:spPr bwMode="auto">
            <a:xfrm>
              <a:off x="48938" y="395783"/>
              <a:ext cx="7204810" cy="57580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4" name="Rectangle 5"/>
            <p:cNvSpPr>
              <a:spLocks noChangeArrowheads="1"/>
            </p:cNvSpPr>
            <p:nvPr/>
          </p:nvSpPr>
          <p:spPr bwMode="auto">
            <a:xfrm>
              <a:off x="48938" y="395783"/>
              <a:ext cx="7206734" cy="576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25" name="Line 6"/>
            <p:cNvSpPr>
              <a:spLocks noChangeShapeType="1"/>
            </p:cNvSpPr>
            <p:nvPr/>
          </p:nvSpPr>
          <p:spPr bwMode="auto">
            <a:xfrm flipV="1">
              <a:off x="1184008" y="763238"/>
              <a:ext cx="0" cy="4540281"/>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26" name="Line 7"/>
            <p:cNvSpPr>
              <a:spLocks noChangeShapeType="1"/>
            </p:cNvSpPr>
            <p:nvPr/>
          </p:nvSpPr>
          <p:spPr bwMode="auto">
            <a:xfrm flipV="1">
              <a:off x="6572706" y="763238"/>
              <a:ext cx="0" cy="4540281"/>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27" name="Line 8"/>
            <p:cNvSpPr>
              <a:spLocks noChangeShapeType="1"/>
            </p:cNvSpPr>
            <p:nvPr/>
          </p:nvSpPr>
          <p:spPr bwMode="auto">
            <a:xfrm flipH="1">
              <a:off x="1097435" y="5303518"/>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28" name="Line 9"/>
            <p:cNvSpPr>
              <a:spLocks noChangeShapeType="1"/>
            </p:cNvSpPr>
            <p:nvPr/>
          </p:nvSpPr>
          <p:spPr bwMode="auto">
            <a:xfrm>
              <a:off x="6572706" y="5303518"/>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29" name="Rectangle 10"/>
            <p:cNvSpPr>
              <a:spLocks noChangeArrowheads="1"/>
            </p:cNvSpPr>
            <p:nvPr/>
          </p:nvSpPr>
          <p:spPr bwMode="auto">
            <a:xfrm>
              <a:off x="531824" y="5203478"/>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-0.50</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30" name="Line 11"/>
            <p:cNvSpPr>
              <a:spLocks noChangeShapeType="1"/>
            </p:cNvSpPr>
            <p:nvPr/>
          </p:nvSpPr>
          <p:spPr bwMode="auto">
            <a:xfrm flipH="1">
              <a:off x="1139760" y="5076504"/>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31" name="Line 12"/>
            <p:cNvSpPr>
              <a:spLocks noChangeShapeType="1"/>
            </p:cNvSpPr>
            <p:nvPr/>
          </p:nvSpPr>
          <p:spPr bwMode="auto">
            <a:xfrm>
              <a:off x="6572706" y="5076504"/>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32" name="Line 13"/>
            <p:cNvSpPr>
              <a:spLocks noChangeShapeType="1"/>
            </p:cNvSpPr>
            <p:nvPr/>
          </p:nvSpPr>
          <p:spPr bwMode="auto">
            <a:xfrm flipH="1">
              <a:off x="1097435" y="4849490"/>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33" name="Line 14"/>
            <p:cNvSpPr>
              <a:spLocks noChangeShapeType="1"/>
            </p:cNvSpPr>
            <p:nvPr/>
          </p:nvSpPr>
          <p:spPr bwMode="auto">
            <a:xfrm>
              <a:off x="6572706" y="4849490"/>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34" name="Rectangle 15"/>
            <p:cNvSpPr>
              <a:spLocks noChangeArrowheads="1"/>
            </p:cNvSpPr>
            <p:nvPr/>
          </p:nvSpPr>
          <p:spPr bwMode="auto">
            <a:xfrm>
              <a:off x="531824" y="4751374"/>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-0.45</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35" name="Line 16"/>
            <p:cNvSpPr>
              <a:spLocks noChangeShapeType="1"/>
            </p:cNvSpPr>
            <p:nvPr/>
          </p:nvSpPr>
          <p:spPr bwMode="auto">
            <a:xfrm flipH="1">
              <a:off x="1139760" y="4622476"/>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36" name="Line 17"/>
            <p:cNvSpPr>
              <a:spLocks noChangeShapeType="1"/>
            </p:cNvSpPr>
            <p:nvPr/>
          </p:nvSpPr>
          <p:spPr bwMode="auto">
            <a:xfrm>
              <a:off x="6572706" y="4622476"/>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37" name="Line 18"/>
            <p:cNvSpPr>
              <a:spLocks noChangeShapeType="1"/>
            </p:cNvSpPr>
            <p:nvPr/>
          </p:nvSpPr>
          <p:spPr bwMode="auto">
            <a:xfrm flipH="1">
              <a:off x="1097435" y="4395462"/>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38" name="Line 19"/>
            <p:cNvSpPr>
              <a:spLocks noChangeShapeType="1"/>
            </p:cNvSpPr>
            <p:nvPr/>
          </p:nvSpPr>
          <p:spPr bwMode="auto">
            <a:xfrm>
              <a:off x="6572706" y="4395462"/>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39" name="Rectangle 20"/>
            <p:cNvSpPr>
              <a:spLocks noChangeArrowheads="1"/>
            </p:cNvSpPr>
            <p:nvPr/>
          </p:nvSpPr>
          <p:spPr bwMode="auto">
            <a:xfrm>
              <a:off x="531824" y="4297346"/>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-0.40</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40" name="Line 21"/>
            <p:cNvSpPr>
              <a:spLocks noChangeShapeType="1"/>
            </p:cNvSpPr>
            <p:nvPr/>
          </p:nvSpPr>
          <p:spPr bwMode="auto">
            <a:xfrm flipH="1">
              <a:off x="1139760" y="4168448"/>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41" name="Line 22"/>
            <p:cNvSpPr>
              <a:spLocks noChangeShapeType="1"/>
            </p:cNvSpPr>
            <p:nvPr/>
          </p:nvSpPr>
          <p:spPr bwMode="auto">
            <a:xfrm>
              <a:off x="6572706" y="4168448"/>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42" name="Line 23"/>
            <p:cNvSpPr>
              <a:spLocks noChangeShapeType="1"/>
            </p:cNvSpPr>
            <p:nvPr/>
          </p:nvSpPr>
          <p:spPr bwMode="auto">
            <a:xfrm flipH="1">
              <a:off x="1097435" y="3941434"/>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43" name="Line 24"/>
            <p:cNvSpPr>
              <a:spLocks noChangeShapeType="1"/>
            </p:cNvSpPr>
            <p:nvPr/>
          </p:nvSpPr>
          <p:spPr bwMode="auto">
            <a:xfrm>
              <a:off x="6572706" y="3941434"/>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44" name="Rectangle 25"/>
            <p:cNvSpPr>
              <a:spLocks noChangeArrowheads="1"/>
            </p:cNvSpPr>
            <p:nvPr/>
          </p:nvSpPr>
          <p:spPr bwMode="auto">
            <a:xfrm>
              <a:off x="531824" y="3841394"/>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-0.35</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45" name="Line 26"/>
            <p:cNvSpPr>
              <a:spLocks noChangeShapeType="1"/>
            </p:cNvSpPr>
            <p:nvPr/>
          </p:nvSpPr>
          <p:spPr bwMode="auto">
            <a:xfrm flipH="1">
              <a:off x="1139760" y="3714420"/>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46" name="Line 27"/>
            <p:cNvSpPr>
              <a:spLocks noChangeShapeType="1"/>
            </p:cNvSpPr>
            <p:nvPr/>
          </p:nvSpPr>
          <p:spPr bwMode="auto">
            <a:xfrm>
              <a:off x="6572706" y="3714420"/>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47" name="Line 28"/>
            <p:cNvSpPr>
              <a:spLocks noChangeShapeType="1"/>
            </p:cNvSpPr>
            <p:nvPr/>
          </p:nvSpPr>
          <p:spPr bwMode="auto">
            <a:xfrm flipH="1">
              <a:off x="1097435" y="3487406"/>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48" name="Line 29"/>
            <p:cNvSpPr>
              <a:spLocks noChangeShapeType="1"/>
            </p:cNvSpPr>
            <p:nvPr/>
          </p:nvSpPr>
          <p:spPr bwMode="auto">
            <a:xfrm>
              <a:off x="6572706" y="3487406"/>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49" name="Rectangle 30"/>
            <p:cNvSpPr>
              <a:spLocks noChangeArrowheads="1"/>
            </p:cNvSpPr>
            <p:nvPr/>
          </p:nvSpPr>
          <p:spPr bwMode="auto">
            <a:xfrm>
              <a:off x="531824" y="3389290"/>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-0.30</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50" name="Line 31"/>
            <p:cNvSpPr>
              <a:spLocks noChangeShapeType="1"/>
            </p:cNvSpPr>
            <p:nvPr/>
          </p:nvSpPr>
          <p:spPr bwMode="auto">
            <a:xfrm flipH="1">
              <a:off x="1139760" y="3260392"/>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51" name="Line 32"/>
            <p:cNvSpPr>
              <a:spLocks noChangeShapeType="1"/>
            </p:cNvSpPr>
            <p:nvPr/>
          </p:nvSpPr>
          <p:spPr bwMode="auto">
            <a:xfrm>
              <a:off x="6572706" y="3260392"/>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52" name="Line 33"/>
            <p:cNvSpPr>
              <a:spLocks noChangeShapeType="1"/>
            </p:cNvSpPr>
            <p:nvPr/>
          </p:nvSpPr>
          <p:spPr bwMode="auto">
            <a:xfrm flipH="1">
              <a:off x="1097435" y="3033378"/>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53" name="Line 34"/>
            <p:cNvSpPr>
              <a:spLocks noChangeShapeType="1"/>
            </p:cNvSpPr>
            <p:nvPr/>
          </p:nvSpPr>
          <p:spPr bwMode="auto">
            <a:xfrm>
              <a:off x="6572706" y="3033378"/>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54" name="Rectangle 35"/>
            <p:cNvSpPr>
              <a:spLocks noChangeArrowheads="1"/>
            </p:cNvSpPr>
            <p:nvPr/>
          </p:nvSpPr>
          <p:spPr bwMode="auto">
            <a:xfrm>
              <a:off x="531824" y="2935262"/>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-0.25</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55" name="Line 36"/>
            <p:cNvSpPr>
              <a:spLocks noChangeShapeType="1"/>
            </p:cNvSpPr>
            <p:nvPr/>
          </p:nvSpPr>
          <p:spPr bwMode="auto">
            <a:xfrm flipH="1">
              <a:off x="1139760" y="2806364"/>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56" name="Line 37"/>
            <p:cNvSpPr>
              <a:spLocks noChangeShapeType="1"/>
            </p:cNvSpPr>
            <p:nvPr/>
          </p:nvSpPr>
          <p:spPr bwMode="auto">
            <a:xfrm>
              <a:off x="6572706" y="2806364"/>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57" name="Line 38"/>
            <p:cNvSpPr>
              <a:spLocks noChangeShapeType="1"/>
            </p:cNvSpPr>
            <p:nvPr/>
          </p:nvSpPr>
          <p:spPr bwMode="auto">
            <a:xfrm flipH="1">
              <a:off x="1097435" y="2579350"/>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58" name="Line 39"/>
            <p:cNvSpPr>
              <a:spLocks noChangeShapeType="1"/>
            </p:cNvSpPr>
            <p:nvPr/>
          </p:nvSpPr>
          <p:spPr bwMode="auto">
            <a:xfrm>
              <a:off x="6572706" y="2579350"/>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59" name="Rectangle 40"/>
            <p:cNvSpPr>
              <a:spLocks noChangeArrowheads="1"/>
            </p:cNvSpPr>
            <p:nvPr/>
          </p:nvSpPr>
          <p:spPr bwMode="auto">
            <a:xfrm>
              <a:off x="531824" y="2481234"/>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-0.20</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60" name="Line 41"/>
            <p:cNvSpPr>
              <a:spLocks noChangeShapeType="1"/>
            </p:cNvSpPr>
            <p:nvPr/>
          </p:nvSpPr>
          <p:spPr bwMode="auto">
            <a:xfrm flipH="1">
              <a:off x="1139760" y="2352336"/>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61" name="Line 42"/>
            <p:cNvSpPr>
              <a:spLocks noChangeShapeType="1"/>
            </p:cNvSpPr>
            <p:nvPr/>
          </p:nvSpPr>
          <p:spPr bwMode="auto">
            <a:xfrm>
              <a:off x="6572706" y="2352336"/>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62" name="Line 43"/>
            <p:cNvSpPr>
              <a:spLocks noChangeShapeType="1"/>
            </p:cNvSpPr>
            <p:nvPr/>
          </p:nvSpPr>
          <p:spPr bwMode="auto">
            <a:xfrm flipH="1">
              <a:off x="1097435" y="2125322"/>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63" name="Line 44"/>
            <p:cNvSpPr>
              <a:spLocks noChangeShapeType="1"/>
            </p:cNvSpPr>
            <p:nvPr/>
          </p:nvSpPr>
          <p:spPr bwMode="auto">
            <a:xfrm>
              <a:off x="6572706" y="2125322"/>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64" name="Rectangle 45"/>
            <p:cNvSpPr>
              <a:spLocks noChangeArrowheads="1"/>
            </p:cNvSpPr>
            <p:nvPr/>
          </p:nvSpPr>
          <p:spPr bwMode="auto">
            <a:xfrm>
              <a:off x="531824" y="2027206"/>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-0.15</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65" name="Line 46"/>
            <p:cNvSpPr>
              <a:spLocks noChangeShapeType="1"/>
            </p:cNvSpPr>
            <p:nvPr/>
          </p:nvSpPr>
          <p:spPr bwMode="auto">
            <a:xfrm flipH="1">
              <a:off x="1139760" y="1898308"/>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66" name="Line 47"/>
            <p:cNvSpPr>
              <a:spLocks noChangeShapeType="1"/>
            </p:cNvSpPr>
            <p:nvPr/>
          </p:nvSpPr>
          <p:spPr bwMode="auto">
            <a:xfrm>
              <a:off x="6572706" y="1898308"/>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67" name="Line 48"/>
            <p:cNvSpPr>
              <a:spLocks noChangeShapeType="1"/>
            </p:cNvSpPr>
            <p:nvPr/>
          </p:nvSpPr>
          <p:spPr bwMode="auto">
            <a:xfrm flipH="1">
              <a:off x="1097435" y="1673218"/>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68" name="Line 49"/>
            <p:cNvSpPr>
              <a:spLocks noChangeShapeType="1"/>
            </p:cNvSpPr>
            <p:nvPr/>
          </p:nvSpPr>
          <p:spPr bwMode="auto">
            <a:xfrm>
              <a:off x="6572706" y="1673218"/>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69" name="Rectangle 50"/>
            <p:cNvSpPr>
              <a:spLocks noChangeArrowheads="1"/>
            </p:cNvSpPr>
            <p:nvPr/>
          </p:nvSpPr>
          <p:spPr bwMode="auto">
            <a:xfrm>
              <a:off x="531824" y="1573178"/>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-0.10</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70" name="Line 51"/>
            <p:cNvSpPr>
              <a:spLocks noChangeShapeType="1"/>
            </p:cNvSpPr>
            <p:nvPr/>
          </p:nvSpPr>
          <p:spPr bwMode="auto">
            <a:xfrm flipH="1">
              <a:off x="1139760" y="1444280"/>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71" name="Line 52"/>
            <p:cNvSpPr>
              <a:spLocks noChangeShapeType="1"/>
            </p:cNvSpPr>
            <p:nvPr/>
          </p:nvSpPr>
          <p:spPr bwMode="auto">
            <a:xfrm>
              <a:off x="6572706" y="1444280"/>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72" name="Line 53"/>
            <p:cNvSpPr>
              <a:spLocks noChangeShapeType="1"/>
            </p:cNvSpPr>
            <p:nvPr/>
          </p:nvSpPr>
          <p:spPr bwMode="auto">
            <a:xfrm flipH="1">
              <a:off x="1097435" y="1217266"/>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73" name="Line 54"/>
            <p:cNvSpPr>
              <a:spLocks noChangeShapeType="1"/>
            </p:cNvSpPr>
            <p:nvPr/>
          </p:nvSpPr>
          <p:spPr bwMode="auto">
            <a:xfrm>
              <a:off x="6572706" y="1217266"/>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74" name="Rectangle 55"/>
            <p:cNvSpPr>
              <a:spLocks noChangeArrowheads="1"/>
            </p:cNvSpPr>
            <p:nvPr/>
          </p:nvSpPr>
          <p:spPr bwMode="auto">
            <a:xfrm>
              <a:off x="531824" y="1119150"/>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-0.05</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75" name="Line 56"/>
            <p:cNvSpPr>
              <a:spLocks noChangeShapeType="1"/>
            </p:cNvSpPr>
            <p:nvPr/>
          </p:nvSpPr>
          <p:spPr bwMode="auto">
            <a:xfrm flipH="1">
              <a:off x="1139760" y="990252"/>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76" name="Line 57"/>
            <p:cNvSpPr>
              <a:spLocks noChangeShapeType="1"/>
            </p:cNvSpPr>
            <p:nvPr/>
          </p:nvSpPr>
          <p:spPr bwMode="auto">
            <a:xfrm>
              <a:off x="6572706" y="990252"/>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77" name="Line 58"/>
            <p:cNvSpPr>
              <a:spLocks noChangeShapeType="1"/>
            </p:cNvSpPr>
            <p:nvPr/>
          </p:nvSpPr>
          <p:spPr bwMode="auto">
            <a:xfrm flipH="1">
              <a:off x="1097435" y="763238"/>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78" name="Line 59"/>
            <p:cNvSpPr>
              <a:spLocks noChangeShapeType="1"/>
            </p:cNvSpPr>
            <p:nvPr/>
          </p:nvSpPr>
          <p:spPr bwMode="auto">
            <a:xfrm>
              <a:off x="6572706" y="763238"/>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79" name="Rectangle 60"/>
            <p:cNvSpPr>
              <a:spLocks noChangeArrowheads="1"/>
            </p:cNvSpPr>
            <p:nvPr/>
          </p:nvSpPr>
          <p:spPr bwMode="auto">
            <a:xfrm>
              <a:off x="599158" y="665122"/>
              <a:ext cx="44884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0.00</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80" name="Rectangle 61"/>
            <p:cNvSpPr>
              <a:spLocks noChangeArrowheads="1"/>
            </p:cNvSpPr>
            <p:nvPr/>
          </p:nvSpPr>
          <p:spPr bwMode="auto">
            <a:xfrm rot="16200000">
              <a:off x="-1779755" y="2916000"/>
              <a:ext cx="43345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Change </a:t>
              </a:r>
              <a:r>
                <a:rPr kumimoji="0" lang="en-GB" altLang="en-US" b="0" i="0" u="none" strike="noStrike" cap="none" normalizeH="0" baseline="0" dirty="0" err="1">
                  <a:ln>
                    <a:noFill/>
                  </a:ln>
                  <a:solidFill>
                    <a:srgbClr val="000000"/>
                  </a:solidFill>
                  <a:effectLst/>
                  <a:cs typeface="Arial" panose="020B0604020202020204" pitchFamily="34" charset="0"/>
                </a:rPr>
                <a:t>Δq</a:t>
              </a:r>
              <a:r>
                <a:rPr kumimoji="0" lang="en-GB" altLang="en-US" b="0" i="0" u="none" strike="noStrike" cap="none" normalizeH="0" baseline="0" dirty="0">
                  <a:ln>
                    <a:noFill/>
                  </a:ln>
                  <a:solidFill>
                    <a:srgbClr val="000000"/>
                  </a:solidFill>
                  <a:effectLst/>
                  <a:cs typeface="Arial" panose="020B0604020202020204" pitchFamily="34" charset="0"/>
                </a:rPr>
                <a:t> of allele a in</a:t>
              </a:r>
              <a:r>
                <a:rPr kumimoji="0" lang="en-GB" altLang="en-US" b="0" i="0" u="sng" strike="noStrike" cap="none" normalizeH="0" baseline="0" dirty="0">
                  <a:ln>
                    <a:noFill/>
                  </a:ln>
                  <a:solidFill>
                    <a:schemeClr val="tx1">
                      <a:lumMod val="50000"/>
                      <a:lumOff val="50000"/>
                    </a:schemeClr>
                  </a:solidFill>
                  <a:effectLst>
                    <a:outerShdw blurRad="38100" dist="38100" dir="2700000" algn="tl">
                      <a:srgbClr val="000000">
                        <a:alpha val="43137"/>
                      </a:srgbClr>
                    </a:outerShdw>
                  </a:effectLst>
                  <a:cs typeface="Arial" panose="020B0604020202020204" pitchFamily="34" charset="0"/>
                </a:rPr>
                <a:t> this</a:t>
              </a:r>
              <a:r>
                <a:rPr kumimoji="0" lang="en-GB" altLang="en-US" b="0" i="0" u="none" strike="noStrike" cap="none" normalizeH="0" baseline="0" dirty="0">
                  <a:ln>
                    <a:noFill/>
                  </a:ln>
                  <a:solidFill>
                    <a:srgbClr val="000000"/>
                  </a:solidFill>
                  <a:effectLst/>
                  <a:cs typeface="Arial" panose="020B0604020202020204" pitchFamily="34" charset="0"/>
                </a:rPr>
                <a:t> selection step</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81" name="Line 62"/>
            <p:cNvSpPr>
              <a:spLocks noChangeShapeType="1"/>
            </p:cNvSpPr>
            <p:nvPr/>
          </p:nvSpPr>
          <p:spPr bwMode="auto">
            <a:xfrm>
              <a:off x="1184008" y="5303518"/>
              <a:ext cx="5388698"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82" name="Line 63"/>
            <p:cNvSpPr>
              <a:spLocks noChangeShapeType="1"/>
            </p:cNvSpPr>
            <p:nvPr/>
          </p:nvSpPr>
          <p:spPr bwMode="auto">
            <a:xfrm>
              <a:off x="1184008" y="763238"/>
              <a:ext cx="5388698"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83" name="Line 64"/>
            <p:cNvSpPr>
              <a:spLocks noChangeShapeType="1"/>
            </p:cNvSpPr>
            <p:nvPr/>
          </p:nvSpPr>
          <p:spPr bwMode="auto">
            <a:xfrm>
              <a:off x="1184008"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84" name="Line 65"/>
            <p:cNvSpPr>
              <a:spLocks noChangeShapeType="1"/>
            </p:cNvSpPr>
            <p:nvPr/>
          </p:nvSpPr>
          <p:spPr bwMode="auto">
            <a:xfrm flipV="1">
              <a:off x="1184008" y="678589"/>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85" name="Rectangle 66"/>
            <p:cNvSpPr>
              <a:spLocks noChangeArrowheads="1"/>
            </p:cNvSpPr>
            <p:nvPr/>
          </p:nvSpPr>
          <p:spPr bwMode="auto">
            <a:xfrm>
              <a:off x="1001243"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0.0</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86" name="Line 67"/>
            <p:cNvSpPr>
              <a:spLocks noChangeShapeType="1"/>
            </p:cNvSpPr>
            <p:nvPr/>
          </p:nvSpPr>
          <p:spPr bwMode="auto">
            <a:xfrm>
              <a:off x="1362926"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88" name="Line 69"/>
            <p:cNvSpPr>
              <a:spLocks noChangeShapeType="1"/>
            </p:cNvSpPr>
            <p:nvPr/>
          </p:nvSpPr>
          <p:spPr bwMode="auto">
            <a:xfrm>
              <a:off x="1541844"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90" name="Line 71"/>
            <p:cNvSpPr>
              <a:spLocks noChangeShapeType="1"/>
            </p:cNvSpPr>
            <p:nvPr/>
          </p:nvSpPr>
          <p:spPr bwMode="auto">
            <a:xfrm>
              <a:off x="1722686"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92" name="Rectangle 73"/>
            <p:cNvSpPr>
              <a:spLocks noChangeArrowheads="1"/>
            </p:cNvSpPr>
            <p:nvPr/>
          </p:nvSpPr>
          <p:spPr bwMode="auto">
            <a:xfrm>
              <a:off x="1539920"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0.1</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93" name="Line 74"/>
            <p:cNvSpPr>
              <a:spLocks noChangeShapeType="1"/>
            </p:cNvSpPr>
            <p:nvPr/>
          </p:nvSpPr>
          <p:spPr bwMode="auto">
            <a:xfrm>
              <a:off x="1901603"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95" name="Line 76"/>
            <p:cNvSpPr>
              <a:spLocks noChangeShapeType="1"/>
            </p:cNvSpPr>
            <p:nvPr/>
          </p:nvSpPr>
          <p:spPr bwMode="auto">
            <a:xfrm>
              <a:off x="2080521"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97" name="Line 78"/>
            <p:cNvSpPr>
              <a:spLocks noChangeShapeType="1"/>
            </p:cNvSpPr>
            <p:nvPr/>
          </p:nvSpPr>
          <p:spPr bwMode="auto">
            <a:xfrm>
              <a:off x="2261363"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99" name="Rectangle 80"/>
            <p:cNvSpPr>
              <a:spLocks noChangeArrowheads="1"/>
            </p:cNvSpPr>
            <p:nvPr/>
          </p:nvSpPr>
          <p:spPr bwMode="auto">
            <a:xfrm>
              <a:off x="2078597"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0.2</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800" name="Line 81"/>
            <p:cNvSpPr>
              <a:spLocks noChangeShapeType="1"/>
            </p:cNvSpPr>
            <p:nvPr/>
          </p:nvSpPr>
          <p:spPr bwMode="auto">
            <a:xfrm>
              <a:off x="2440281"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02" name="Line 83"/>
            <p:cNvSpPr>
              <a:spLocks noChangeShapeType="1"/>
            </p:cNvSpPr>
            <p:nvPr/>
          </p:nvSpPr>
          <p:spPr bwMode="auto">
            <a:xfrm>
              <a:off x="2621123"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04" name="Line 85"/>
            <p:cNvSpPr>
              <a:spLocks noChangeShapeType="1"/>
            </p:cNvSpPr>
            <p:nvPr/>
          </p:nvSpPr>
          <p:spPr bwMode="auto">
            <a:xfrm>
              <a:off x="2800040"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06" name="Rectangle 87"/>
            <p:cNvSpPr>
              <a:spLocks noChangeArrowheads="1"/>
            </p:cNvSpPr>
            <p:nvPr/>
          </p:nvSpPr>
          <p:spPr bwMode="auto">
            <a:xfrm>
              <a:off x="2617275"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0.3</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807" name="Line 88"/>
            <p:cNvSpPr>
              <a:spLocks noChangeShapeType="1"/>
            </p:cNvSpPr>
            <p:nvPr/>
          </p:nvSpPr>
          <p:spPr bwMode="auto">
            <a:xfrm>
              <a:off x="2978958"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09" name="Line 90"/>
            <p:cNvSpPr>
              <a:spLocks noChangeShapeType="1"/>
            </p:cNvSpPr>
            <p:nvPr/>
          </p:nvSpPr>
          <p:spPr bwMode="auto">
            <a:xfrm>
              <a:off x="3159800"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11" name="Line 92"/>
            <p:cNvSpPr>
              <a:spLocks noChangeShapeType="1"/>
            </p:cNvSpPr>
            <p:nvPr/>
          </p:nvSpPr>
          <p:spPr bwMode="auto">
            <a:xfrm>
              <a:off x="3338718"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13" name="Rectangle 94"/>
            <p:cNvSpPr>
              <a:spLocks noChangeArrowheads="1"/>
            </p:cNvSpPr>
            <p:nvPr/>
          </p:nvSpPr>
          <p:spPr bwMode="auto">
            <a:xfrm>
              <a:off x="3155952"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0.4</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814" name="Line 95"/>
            <p:cNvSpPr>
              <a:spLocks noChangeShapeType="1"/>
            </p:cNvSpPr>
            <p:nvPr/>
          </p:nvSpPr>
          <p:spPr bwMode="auto">
            <a:xfrm>
              <a:off x="3517636"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16" name="Line 97"/>
            <p:cNvSpPr>
              <a:spLocks noChangeShapeType="1"/>
            </p:cNvSpPr>
            <p:nvPr/>
          </p:nvSpPr>
          <p:spPr bwMode="auto">
            <a:xfrm>
              <a:off x="3698477"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18" name="Line 99"/>
            <p:cNvSpPr>
              <a:spLocks noChangeShapeType="1"/>
            </p:cNvSpPr>
            <p:nvPr/>
          </p:nvSpPr>
          <p:spPr bwMode="auto">
            <a:xfrm>
              <a:off x="3877395"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20" name="Rectangle 101"/>
            <p:cNvSpPr>
              <a:spLocks noChangeArrowheads="1"/>
            </p:cNvSpPr>
            <p:nvPr/>
          </p:nvSpPr>
          <p:spPr bwMode="auto">
            <a:xfrm>
              <a:off x="3696554"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0.5</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821" name="Line 102"/>
            <p:cNvSpPr>
              <a:spLocks noChangeShapeType="1"/>
            </p:cNvSpPr>
            <p:nvPr/>
          </p:nvSpPr>
          <p:spPr bwMode="auto">
            <a:xfrm>
              <a:off x="4058237"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23" name="Line 104"/>
            <p:cNvSpPr>
              <a:spLocks noChangeShapeType="1"/>
            </p:cNvSpPr>
            <p:nvPr/>
          </p:nvSpPr>
          <p:spPr bwMode="auto">
            <a:xfrm>
              <a:off x="4237155"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25" name="Line 106"/>
            <p:cNvSpPr>
              <a:spLocks noChangeShapeType="1"/>
            </p:cNvSpPr>
            <p:nvPr/>
          </p:nvSpPr>
          <p:spPr bwMode="auto">
            <a:xfrm>
              <a:off x="4416073"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27" name="Rectangle 108"/>
            <p:cNvSpPr>
              <a:spLocks noChangeArrowheads="1"/>
            </p:cNvSpPr>
            <p:nvPr/>
          </p:nvSpPr>
          <p:spPr bwMode="auto">
            <a:xfrm>
              <a:off x="4233307"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0.6</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828" name="Line 109"/>
            <p:cNvSpPr>
              <a:spLocks noChangeShapeType="1"/>
            </p:cNvSpPr>
            <p:nvPr/>
          </p:nvSpPr>
          <p:spPr bwMode="auto">
            <a:xfrm>
              <a:off x="4596914"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30" name="Line 111"/>
            <p:cNvSpPr>
              <a:spLocks noChangeShapeType="1"/>
            </p:cNvSpPr>
            <p:nvPr/>
          </p:nvSpPr>
          <p:spPr bwMode="auto">
            <a:xfrm>
              <a:off x="4775832"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32" name="Line 113"/>
            <p:cNvSpPr>
              <a:spLocks noChangeShapeType="1"/>
            </p:cNvSpPr>
            <p:nvPr/>
          </p:nvSpPr>
          <p:spPr bwMode="auto">
            <a:xfrm>
              <a:off x="4954750"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34" name="Rectangle 115"/>
            <p:cNvSpPr>
              <a:spLocks noChangeArrowheads="1"/>
            </p:cNvSpPr>
            <p:nvPr/>
          </p:nvSpPr>
          <p:spPr bwMode="auto">
            <a:xfrm>
              <a:off x="4773908"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0.7</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835" name="Line 116"/>
            <p:cNvSpPr>
              <a:spLocks noChangeShapeType="1"/>
            </p:cNvSpPr>
            <p:nvPr/>
          </p:nvSpPr>
          <p:spPr bwMode="auto">
            <a:xfrm>
              <a:off x="5135592"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37" name="Line 118"/>
            <p:cNvSpPr>
              <a:spLocks noChangeShapeType="1"/>
            </p:cNvSpPr>
            <p:nvPr/>
          </p:nvSpPr>
          <p:spPr bwMode="auto">
            <a:xfrm>
              <a:off x="5316433"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39" name="Line 120"/>
            <p:cNvSpPr>
              <a:spLocks noChangeShapeType="1"/>
            </p:cNvSpPr>
            <p:nvPr/>
          </p:nvSpPr>
          <p:spPr bwMode="auto">
            <a:xfrm>
              <a:off x="5495351"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41" name="Rectangle 122"/>
            <p:cNvSpPr>
              <a:spLocks noChangeArrowheads="1"/>
            </p:cNvSpPr>
            <p:nvPr/>
          </p:nvSpPr>
          <p:spPr bwMode="auto">
            <a:xfrm>
              <a:off x="5312586"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0.8</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842" name="Line 123"/>
            <p:cNvSpPr>
              <a:spLocks noChangeShapeType="1"/>
            </p:cNvSpPr>
            <p:nvPr/>
          </p:nvSpPr>
          <p:spPr bwMode="auto">
            <a:xfrm>
              <a:off x="5674269"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44" name="Line 125"/>
            <p:cNvSpPr>
              <a:spLocks noChangeShapeType="1"/>
            </p:cNvSpPr>
            <p:nvPr/>
          </p:nvSpPr>
          <p:spPr bwMode="auto">
            <a:xfrm>
              <a:off x="5855111"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46" name="Line 127"/>
            <p:cNvSpPr>
              <a:spLocks noChangeShapeType="1"/>
            </p:cNvSpPr>
            <p:nvPr/>
          </p:nvSpPr>
          <p:spPr bwMode="auto">
            <a:xfrm>
              <a:off x="6034029"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48" name="Rectangle 129"/>
            <p:cNvSpPr>
              <a:spLocks noChangeArrowheads="1"/>
            </p:cNvSpPr>
            <p:nvPr/>
          </p:nvSpPr>
          <p:spPr bwMode="auto">
            <a:xfrm>
              <a:off x="5851263"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0.9</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849" name="Line 130"/>
            <p:cNvSpPr>
              <a:spLocks noChangeShapeType="1"/>
            </p:cNvSpPr>
            <p:nvPr/>
          </p:nvSpPr>
          <p:spPr bwMode="auto">
            <a:xfrm>
              <a:off x="6212946"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51" name="Line 132"/>
            <p:cNvSpPr>
              <a:spLocks noChangeShapeType="1"/>
            </p:cNvSpPr>
            <p:nvPr/>
          </p:nvSpPr>
          <p:spPr bwMode="auto">
            <a:xfrm>
              <a:off x="6391864"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53" name="Line 134"/>
            <p:cNvSpPr>
              <a:spLocks noChangeShapeType="1"/>
            </p:cNvSpPr>
            <p:nvPr/>
          </p:nvSpPr>
          <p:spPr bwMode="auto">
            <a:xfrm>
              <a:off x="6572706"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54" name="Line 135"/>
            <p:cNvSpPr>
              <a:spLocks noChangeShapeType="1"/>
            </p:cNvSpPr>
            <p:nvPr/>
          </p:nvSpPr>
          <p:spPr bwMode="auto">
            <a:xfrm flipV="1">
              <a:off x="6572706" y="678589"/>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55" name="Rectangle 136"/>
            <p:cNvSpPr>
              <a:spLocks noChangeArrowheads="1"/>
            </p:cNvSpPr>
            <p:nvPr/>
          </p:nvSpPr>
          <p:spPr bwMode="auto">
            <a:xfrm>
              <a:off x="6389940"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1.0</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856" name="Rectangle 137"/>
            <p:cNvSpPr>
              <a:spLocks noChangeArrowheads="1"/>
            </p:cNvSpPr>
            <p:nvPr/>
          </p:nvSpPr>
          <p:spPr bwMode="auto">
            <a:xfrm>
              <a:off x="1891591" y="5613258"/>
              <a:ext cx="6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857" name="Rectangle 138"/>
            <p:cNvSpPr>
              <a:spLocks noChangeArrowheads="1"/>
            </p:cNvSpPr>
            <p:nvPr/>
          </p:nvSpPr>
          <p:spPr bwMode="auto">
            <a:xfrm>
              <a:off x="2034726" y="5746003"/>
              <a:ext cx="6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858" name="Rectangle 139"/>
            <p:cNvSpPr>
              <a:spLocks noChangeArrowheads="1"/>
            </p:cNvSpPr>
            <p:nvPr/>
          </p:nvSpPr>
          <p:spPr bwMode="auto">
            <a:xfrm>
              <a:off x="1706075" y="5686500"/>
              <a:ext cx="4855496"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q</a:t>
              </a:r>
              <a:r>
                <a:rPr kumimoji="0" lang="en-GB" altLang="en-US" b="0" i="0" u="none" strike="noStrike" cap="none" normalizeH="0" baseline="-25000" dirty="0">
                  <a:ln>
                    <a:noFill/>
                  </a:ln>
                  <a:solidFill>
                    <a:srgbClr val="000000"/>
                  </a:solidFill>
                  <a:effectLst/>
                  <a:cs typeface="Arial" panose="020B0604020202020204" pitchFamily="34" charset="0"/>
                </a:rPr>
                <a:t>0</a:t>
              </a:r>
              <a:r>
                <a:rPr kumimoji="0" lang="en-GB" altLang="en-US" b="0" i="0" u="none" strike="noStrike" cap="none" normalizeH="0" baseline="0" dirty="0">
                  <a:ln>
                    <a:noFill/>
                  </a:ln>
                  <a:solidFill>
                    <a:srgbClr val="000000"/>
                  </a:solidFill>
                  <a:effectLst/>
                  <a:cs typeface="Arial" panose="020B0604020202020204" pitchFamily="34" charset="0"/>
                </a:rPr>
                <a:t>(a); allele frequency before </a:t>
              </a:r>
              <a:r>
                <a:rPr kumimoji="0" lang="en-GB" altLang="en-US" b="0" i="0" u="sng" strike="noStrike" cap="none" normalizeH="0" baseline="0" dirty="0">
                  <a:ln>
                    <a:noFill/>
                  </a:ln>
                  <a:solidFill>
                    <a:schemeClr val="tx1">
                      <a:lumMod val="50000"/>
                      <a:lumOff val="50000"/>
                    </a:schemeClr>
                  </a:solidFill>
                  <a:effectLst>
                    <a:outerShdw blurRad="38100" dist="38100" dir="2700000" algn="tl">
                      <a:srgbClr val="000000">
                        <a:alpha val="43137"/>
                      </a:srgbClr>
                    </a:outerShdw>
                  </a:effectLst>
                  <a:cs typeface="Arial" panose="020B0604020202020204" pitchFamily="34" charset="0"/>
                </a:rPr>
                <a:t>this </a:t>
              </a:r>
              <a:r>
                <a:rPr kumimoji="0" lang="en-GB" altLang="en-US" b="0" i="0" u="none" strike="noStrike" cap="none" normalizeH="0" baseline="0" dirty="0">
                  <a:ln>
                    <a:noFill/>
                  </a:ln>
                  <a:solidFill>
                    <a:srgbClr val="000000"/>
                  </a:solidFill>
                  <a:effectLst/>
                  <a:cs typeface="Arial" panose="020B0604020202020204" pitchFamily="34" charset="0"/>
                </a:rPr>
                <a:t>selection step</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860" name="Freeform 141"/>
            <p:cNvSpPr>
              <a:spLocks/>
            </p:cNvSpPr>
            <p:nvPr/>
          </p:nvSpPr>
          <p:spPr bwMode="auto">
            <a:xfrm>
              <a:off x="6464971" y="763238"/>
              <a:ext cx="107735" cy="5772"/>
            </a:xfrm>
            <a:custGeom>
              <a:avLst/>
              <a:gdLst>
                <a:gd name="T0" fmla="*/ 0 w 113"/>
                <a:gd name="T1" fmla="*/ 5 h 5"/>
                <a:gd name="T2" fmla="*/ 56 w 113"/>
                <a:gd name="T3" fmla="*/ 3 h 5"/>
                <a:gd name="T4" fmla="*/ 113 w 113"/>
                <a:gd name="T5" fmla="*/ 0 h 5"/>
              </a:gdLst>
              <a:ahLst/>
              <a:cxnLst>
                <a:cxn ang="0">
                  <a:pos x="T0" y="T1"/>
                </a:cxn>
                <a:cxn ang="0">
                  <a:pos x="T2" y="T3"/>
                </a:cxn>
                <a:cxn ang="0">
                  <a:pos x="T4" y="T5"/>
                </a:cxn>
              </a:cxnLst>
              <a:rect l="0" t="0" r="r" b="b"/>
              <a:pathLst>
                <a:path w="113" h="5">
                  <a:moveTo>
                    <a:pt x="0" y="5"/>
                  </a:moveTo>
                  <a:lnTo>
                    <a:pt x="56" y="3"/>
                  </a:lnTo>
                  <a:lnTo>
                    <a:pt x="113" y="0"/>
                  </a:lnTo>
                </a:path>
              </a:pathLst>
            </a:custGeom>
            <a:solidFill>
              <a:schemeClr val="bg1"/>
            </a:solidFill>
            <a:ln w="222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00" name="Line 181"/>
            <p:cNvSpPr>
              <a:spLocks noChangeShapeType="1"/>
            </p:cNvSpPr>
            <p:nvPr/>
          </p:nvSpPr>
          <p:spPr bwMode="auto">
            <a:xfrm flipV="1">
              <a:off x="6553468" y="763238"/>
              <a:ext cx="19238" cy="3848"/>
            </a:xfrm>
            <a:prstGeom prst="line">
              <a:avLst/>
            </a:prstGeom>
            <a:solidFill>
              <a:schemeClr val="bg1"/>
            </a:solidFill>
            <a:ln w="22225">
              <a:solidFill>
                <a:srgbClr val="00FF00"/>
              </a:solidFill>
              <a:prstDash val="sysDash"/>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7" name="Line 339"/>
            <p:cNvSpPr>
              <a:spLocks noChangeShapeType="1"/>
            </p:cNvSpPr>
            <p:nvPr/>
          </p:nvSpPr>
          <p:spPr bwMode="auto">
            <a:xfrm flipV="1">
              <a:off x="6566934" y="763238"/>
              <a:ext cx="5772" cy="1924"/>
            </a:xfrm>
            <a:prstGeom prst="line">
              <a:avLst/>
            </a:prstGeom>
            <a:solidFill>
              <a:schemeClr val="bg1"/>
            </a:solidFill>
            <a:ln w="22225">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8" name="Line 531"/>
            <p:cNvSpPr>
              <a:spLocks noChangeShapeType="1"/>
            </p:cNvSpPr>
            <p:nvPr/>
          </p:nvSpPr>
          <p:spPr bwMode="auto">
            <a:xfrm flipV="1">
              <a:off x="6566934" y="767085"/>
              <a:ext cx="3848" cy="3848"/>
            </a:xfrm>
            <a:prstGeom prst="line">
              <a:avLst/>
            </a:prstGeom>
            <a:solidFill>
              <a:schemeClr val="bg1"/>
            </a:solidFill>
            <a:ln w="22225">
              <a:solidFill>
                <a:srgbClr val="800000"/>
              </a:solidFill>
              <a:prstDash val="sysDashDotDot"/>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9" name="Oval 532"/>
            <p:cNvSpPr>
              <a:spLocks noChangeArrowheads="1"/>
            </p:cNvSpPr>
            <p:nvPr/>
          </p:nvSpPr>
          <p:spPr bwMode="auto">
            <a:xfrm>
              <a:off x="1207094" y="734380"/>
              <a:ext cx="61563" cy="61563"/>
            </a:xfrm>
            <a:prstGeom prst="ellipse">
              <a:avLst/>
            </a:prstGeom>
            <a:solidFill>
              <a:schemeClr val="bg1"/>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483" name="Oval 566"/>
            <p:cNvSpPr>
              <a:spLocks noChangeArrowheads="1"/>
            </p:cNvSpPr>
            <p:nvPr/>
          </p:nvSpPr>
          <p:spPr bwMode="auto">
            <a:xfrm>
              <a:off x="6541924" y="734380"/>
              <a:ext cx="61563" cy="59639"/>
            </a:xfrm>
            <a:prstGeom prst="ellipse">
              <a:avLst/>
            </a:prstGeom>
            <a:solidFill>
              <a:schemeClr val="bg1"/>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5" name="Rectangle 568"/>
            <p:cNvSpPr>
              <a:spLocks noChangeArrowheads="1"/>
            </p:cNvSpPr>
            <p:nvPr/>
          </p:nvSpPr>
          <p:spPr bwMode="auto">
            <a:xfrm>
              <a:off x="1216713" y="742075"/>
              <a:ext cx="40401" cy="42325"/>
            </a:xfrm>
            <a:prstGeom prst="rect">
              <a:avLst/>
            </a:prstGeom>
            <a:solidFill>
              <a:schemeClr val="bg1"/>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519" name="Rectangle 602"/>
            <p:cNvSpPr>
              <a:spLocks noChangeArrowheads="1"/>
            </p:cNvSpPr>
            <p:nvPr/>
          </p:nvSpPr>
          <p:spPr bwMode="auto">
            <a:xfrm>
              <a:off x="6551543" y="742075"/>
              <a:ext cx="42325" cy="42325"/>
            </a:xfrm>
            <a:prstGeom prst="rect">
              <a:avLst/>
            </a:prstGeom>
            <a:solidFill>
              <a:schemeClr val="bg1"/>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521" name="Freeform 604"/>
            <p:cNvSpPr>
              <a:spLocks/>
            </p:cNvSpPr>
            <p:nvPr/>
          </p:nvSpPr>
          <p:spPr bwMode="auto">
            <a:xfrm>
              <a:off x="1193627" y="740152"/>
              <a:ext cx="84649" cy="73106"/>
            </a:xfrm>
            <a:custGeom>
              <a:avLst/>
              <a:gdLst>
                <a:gd name="T0" fmla="*/ 45 w 89"/>
                <a:gd name="T1" fmla="*/ 76 h 76"/>
                <a:gd name="T2" fmla="*/ 0 w 89"/>
                <a:gd name="T3" fmla="*/ 0 h 76"/>
                <a:gd name="T4" fmla="*/ 89 w 89"/>
                <a:gd name="T5" fmla="*/ 0 h 76"/>
                <a:gd name="T6" fmla="*/ 45 w 89"/>
                <a:gd name="T7" fmla="*/ 76 h 76"/>
              </a:gdLst>
              <a:ahLst/>
              <a:cxnLst>
                <a:cxn ang="0">
                  <a:pos x="T0" y="T1"/>
                </a:cxn>
                <a:cxn ang="0">
                  <a:pos x="T2" y="T3"/>
                </a:cxn>
                <a:cxn ang="0">
                  <a:pos x="T4" y="T5"/>
                </a:cxn>
                <a:cxn ang="0">
                  <a:pos x="T6" y="T7"/>
                </a:cxn>
              </a:cxnLst>
              <a:rect l="0" t="0" r="r" b="b"/>
              <a:pathLst>
                <a:path w="89" h="76">
                  <a:moveTo>
                    <a:pt x="45" y="76"/>
                  </a:moveTo>
                  <a:lnTo>
                    <a:pt x="0" y="0"/>
                  </a:lnTo>
                  <a:lnTo>
                    <a:pt x="89" y="0"/>
                  </a:lnTo>
                  <a:lnTo>
                    <a:pt x="45" y="76"/>
                  </a:lnTo>
                  <a:close/>
                </a:path>
              </a:pathLst>
            </a:custGeom>
            <a:solidFill>
              <a:schemeClr val="bg1"/>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155" name="Freeform 639"/>
            <p:cNvSpPr>
              <a:spLocks/>
            </p:cNvSpPr>
            <p:nvPr/>
          </p:nvSpPr>
          <p:spPr bwMode="auto">
            <a:xfrm>
              <a:off x="6528457" y="740152"/>
              <a:ext cx="86573" cy="73106"/>
            </a:xfrm>
            <a:custGeom>
              <a:avLst/>
              <a:gdLst>
                <a:gd name="T0" fmla="*/ 45 w 89"/>
                <a:gd name="T1" fmla="*/ 77 h 77"/>
                <a:gd name="T2" fmla="*/ 0 w 89"/>
                <a:gd name="T3" fmla="*/ 0 h 77"/>
                <a:gd name="T4" fmla="*/ 89 w 89"/>
                <a:gd name="T5" fmla="*/ 0 h 77"/>
                <a:gd name="T6" fmla="*/ 45 w 89"/>
                <a:gd name="T7" fmla="*/ 77 h 77"/>
              </a:gdLst>
              <a:ahLst/>
              <a:cxnLst>
                <a:cxn ang="0">
                  <a:pos x="T0" y="T1"/>
                </a:cxn>
                <a:cxn ang="0">
                  <a:pos x="T2" y="T3"/>
                </a:cxn>
                <a:cxn ang="0">
                  <a:pos x="T4" y="T5"/>
                </a:cxn>
                <a:cxn ang="0">
                  <a:pos x="T6" y="T7"/>
                </a:cxn>
              </a:cxnLst>
              <a:rect l="0" t="0" r="r" b="b"/>
              <a:pathLst>
                <a:path w="89" h="77">
                  <a:moveTo>
                    <a:pt x="45" y="77"/>
                  </a:moveTo>
                  <a:lnTo>
                    <a:pt x="0" y="0"/>
                  </a:lnTo>
                  <a:lnTo>
                    <a:pt x="89" y="0"/>
                  </a:lnTo>
                  <a:lnTo>
                    <a:pt x="45" y="77"/>
                  </a:lnTo>
                  <a:close/>
                </a:path>
              </a:pathLst>
            </a:custGeom>
            <a:solidFill>
              <a:schemeClr val="bg1"/>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7" name="Line 641"/>
            <p:cNvSpPr>
              <a:spLocks noChangeShapeType="1"/>
            </p:cNvSpPr>
            <p:nvPr/>
          </p:nvSpPr>
          <p:spPr bwMode="auto">
            <a:xfrm>
              <a:off x="1203247" y="730533"/>
              <a:ext cx="67335" cy="69259"/>
            </a:xfrm>
            <a:prstGeom prst="line">
              <a:avLst/>
            </a:pr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158" name="Line 642"/>
            <p:cNvSpPr>
              <a:spLocks noChangeShapeType="1"/>
            </p:cNvSpPr>
            <p:nvPr/>
          </p:nvSpPr>
          <p:spPr bwMode="auto">
            <a:xfrm flipH="1">
              <a:off x="1203247" y="730533"/>
              <a:ext cx="67335" cy="69259"/>
            </a:xfrm>
            <a:prstGeom prst="line">
              <a:avLst/>
            </a:pr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159" name="Line 643"/>
            <p:cNvSpPr>
              <a:spLocks noChangeShapeType="1"/>
            </p:cNvSpPr>
            <p:nvPr/>
          </p:nvSpPr>
          <p:spPr bwMode="auto">
            <a:xfrm>
              <a:off x="1187856" y="765162"/>
              <a:ext cx="98116" cy="0"/>
            </a:xfrm>
            <a:prstGeom prst="line">
              <a:avLst/>
            </a:pr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290" name="Line 774"/>
            <p:cNvSpPr>
              <a:spLocks noChangeShapeType="1"/>
            </p:cNvSpPr>
            <p:nvPr/>
          </p:nvSpPr>
          <p:spPr bwMode="auto">
            <a:xfrm>
              <a:off x="6538077" y="728609"/>
              <a:ext cx="69259" cy="69259"/>
            </a:xfrm>
            <a:prstGeom prst="line">
              <a:avLst/>
            </a:pr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1" name="Line 775"/>
            <p:cNvSpPr>
              <a:spLocks noChangeShapeType="1"/>
            </p:cNvSpPr>
            <p:nvPr/>
          </p:nvSpPr>
          <p:spPr bwMode="auto">
            <a:xfrm flipH="1">
              <a:off x="6538077" y="728609"/>
              <a:ext cx="69259" cy="69259"/>
            </a:xfrm>
            <a:prstGeom prst="line">
              <a:avLst/>
            </a:pr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2" name="Line 776"/>
            <p:cNvSpPr>
              <a:spLocks noChangeShapeType="1"/>
            </p:cNvSpPr>
            <p:nvPr/>
          </p:nvSpPr>
          <p:spPr bwMode="auto">
            <a:xfrm>
              <a:off x="6522686" y="763238"/>
              <a:ext cx="100040" cy="0"/>
            </a:xfrm>
            <a:prstGeom prst="line">
              <a:avLst/>
            </a:pr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3" name="Line 777"/>
            <p:cNvSpPr>
              <a:spLocks noChangeShapeType="1"/>
            </p:cNvSpPr>
            <p:nvPr/>
          </p:nvSpPr>
          <p:spPr bwMode="auto">
            <a:xfrm>
              <a:off x="6572706" y="715142"/>
              <a:ext cx="0" cy="98116"/>
            </a:xfrm>
            <a:prstGeom prst="line">
              <a:avLst/>
            </a:pr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5" name="Freeform 779"/>
            <p:cNvSpPr>
              <a:spLocks/>
            </p:cNvSpPr>
            <p:nvPr/>
          </p:nvSpPr>
          <p:spPr bwMode="auto">
            <a:xfrm>
              <a:off x="1203247" y="730533"/>
              <a:ext cx="67335" cy="69259"/>
            </a:xfrm>
            <a:custGeom>
              <a:avLst/>
              <a:gdLst>
                <a:gd name="T0" fmla="*/ 0 w 62"/>
                <a:gd name="T1" fmla="*/ 0 h 62"/>
                <a:gd name="T2" fmla="*/ 62 w 62"/>
                <a:gd name="T3" fmla="*/ 0 h 62"/>
                <a:gd name="T4" fmla="*/ 0 w 62"/>
                <a:gd name="T5" fmla="*/ 62 h 62"/>
                <a:gd name="T6" fmla="*/ 62 w 62"/>
                <a:gd name="T7" fmla="*/ 62 h 62"/>
                <a:gd name="T8" fmla="*/ 0 w 62"/>
                <a:gd name="T9" fmla="*/ 0 h 62"/>
              </a:gdLst>
              <a:ahLst/>
              <a:cxnLst>
                <a:cxn ang="0">
                  <a:pos x="T0" y="T1"/>
                </a:cxn>
                <a:cxn ang="0">
                  <a:pos x="T2" y="T3"/>
                </a:cxn>
                <a:cxn ang="0">
                  <a:pos x="T4" y="T5"/>
                </a:cxn>
                <a:cxn ang="0">
                  <a:pos x="T6" y="T7"/>
                </a:cxn>
                <a:cxn ang="0">
                  <a:pos x="T8" y="T9"/>
                </a:cxn>
              </a:cxnLst>
              <a:rect l="0" t="0" r="r" b="b"/>
              <a:pathLst>
                <a:path w="62" h="62">
                  <a:moveTo>
                    <a:pt x="0" y="0"/>
                  </a:moveTo>
                  <a:lnTo>
                    <a:pt x="62" y="0"/>
                  </a:lnTo>
                  <a:lnTo>
                    <a:pt x="0" y="62"/>
                  </a:lnTo>
                  <a:lnTo>
                    <a:pt x="62" y="62"/>
                  </a:lnTo>
                  <a:lnTo>
                    <a:pt x="0" y="0"/>
                  </a:lnTo>
                </a:path>
              </a:pathLst>
            </a:custGeom>
            <a:solidFill>
              <a:schemeClr val="bg1"/>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20" name="Freeform 814"/>
            <p:cNvSpPr>
              <a:spLocks/>
            </p:cNvSpPr>
            <p:nvPr/>
          </p:nvSpPr>
          <p:spPr bwMode="auto">
            <a:xfrm>
              <a:off x="6538077" y="728609"/>
              <a:ext cx="69259" cy="69259"/>
            </a:xfrm>
            <a:custGeom>
              <a:avLst/>
              <a:gdLst>
                <a:gd name="T0" fmla="*/ 0 w 63"/>
                <a:gd name="T1" fmla="*/ 0 h 62"/>
                <a:gd name="T2" fmla="*/ 63 w 63"/>
                <a:gd name="T3" fmla="*/ 0 h 62"/>
                <a:gd name="T4" fmla="*/ 0 w 63"/>
                <a:gd name="T5" fmla="*/ 62 h 62"/>
                <a:gd name="T6" fmla="*/ 63 w 63"/>
                <a:gd name="T7" fmla="*/ 62 h 62"/>
                <a:gd name="T8" fmla="*/ 0 w 63"/>
                <a:gd name="T9" fmla="*/ 0 h 62"/>
              </a:gdLst>
              <a:ahLst/>
              <a:cxnLst>
                <a:cxn ang="0">
                  <a:pos x="T0" y="T1"/>
                </a:cxn>
                <a:cxn ang="0">
                  <a:pos x="T2" y="T3"/>
                </a:cxn>
                <a:cxn ang="0">
                  <a:pos x="T4" y="T5"/>
                </a:cxn>
                <a:cxn ang="0">
                  <a:pos x="T6" y="T7"/>
                </a:cxn>
                <a:cxn ang="0">
                  <a:pos x="T8" y="T9"/>
                </a:cxn>
              </a:cxnLst>
              <a:rect l="0" t="0" r="r" b="b"/>
              <a:pathLst>
                <a:path w="63" h="62">
                  <a:moveTo>
                    <a:pt x="0" y="0"/>
                  </a:moveTo>
                  <a:lnTo>
                    <a:pt x="63" y="0"/>
                  </a:lnTo>
                  <a:lnTo>
                    <a:pt x="0" y="62"/>
                  </a:lnTo>
                  <a:lnTo>
                    <a:pt x="63" y="62"/>
                  </a:lnTo>
                  <a:lnTo>
                    <a:pt x="0" y="0"/>
                  </a:lnTo>
                </a:path>
              </a:pathLst>
            </a:custGeom>
            <a:solidFill>
              <a:schemeClr val="bg1"/>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816"/>
            <p:cNvSpPr>
              <a:spLocks/>
            </p:cNvSpPr>
            <p:nvPr/>
          </p:nvSpPr>
          <p:spPr bwMode="auto">
            <a:xfrm>
              <a:off x="1187856" y="715142"/>
              <a:ext cx="98116" cy="98116"/>
            </a:xfrm>
            <a:custGeom>
              <a:avLst/>
              <a:gdLst>
                <a:gd name="T0" fmla="*/ 102 w 102"/>
                <a:gd name="T1" fmla="*/ 51 h 101"/>
                <a:gd name="T2" fmla="*/ 51 w 102"/>
                <a:gd name="T3" fmla="*/ 101 h 101"/>
                <a:gd name="T4" fmla="*/ 0 w 102"/>
                <a:gd name="T5" fmla="*/ 51 h 101"/>
                <a:gd name="T6" fmla="*/ 51 w 102"/>
                <a:gd name="T7" fmla="*/ 0 h 101"/>
                <a:gd name="T8" fmla="*/ 102 w 102"/>
                <a:gd name="T9" fmla="*/ 51 h 101"/>
              </a:gdLst>
              <a:ahLst/>
              <a:cxnLst>
                <a:cxn ang="0">
                  <a:pos x="T0" y="T1"/>
                </a:cxn>
                <a:cxn ang="0">
                  <a:pos x="T2" y="T3"/>
                </a:cxn>
                <a:cxn ang="0">
                  <a:pos x="T4" y="T5"/>
                </a:cxn>
                <a:cxn ang="0">
                  <a:pos x="T6" y="T7"/>
                </a:cxn>
                <a:cxn ang="0">
                  <a:pos x="T8" y="T9"/>
                </a:cxn>
              </a:cxnLst>
              <a:rect l="0" t="0" r="r" b="b"/>
              <a:pathLst>
                <a:path w="102" h="101">
                  <a:moveTo>
                    <a:pt x="102" y="51"/>
                  </a:moveTo>
                  <a:lnTo>
                    <a:pt x="51" y="101"/>
                  </a:lnTo>
                  <a:lnTo>
                    <a:pt x="0" y="51"/>
                  </a:lnTo>
                  <a:lnTo>
                    <a:pt x="51" y="0"/>
                  </a:lnTo>
                  <a:lnTo>
                    <a:pt x="102" y="51"/>
                  </a:lnTo>
                  <a:close/>
                </a:path>
              </a:pathLst>
            </a:cu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56" name="Freeform 850"/>
            <p:cNvSpPr>
              <a:spLocks/>
            </p:cNvSpPr>
            <p:nvPr/>
          </p:nvSpPr>
          <p:spPr bwMode="auto">
            <a:xfrm>
              <a:off x="6522686" y="715142"/>
              <a:ext cx="100040" cy="98116"/>
            </a:xfrm>
            <a:custGeom>
              <a:avLst/>
              <a:gdLst>
                <a:gd name="T0" fmla="*/ 102 w 102"/>
                <a:gd name="T1" fmla="*/ 50 h 102"/>
                <a:gd name="T2" fmla="*/ 51 w 102"/>
                <a:gd name="T3" fmla="*/ 102 h 102"/>
                <a:gd name="T4" fmla="*/ 0 w 102"/>
                <a:gd name="T5" fmla="*/ 50 h 102"/>
                <a:gd name="T6" fmla="*/ 51 w 102"/>
                <a:gd name="T7" fmla="*/ 0 h 102"/>
                <a:gd name="T8" fmla="*/ 102 w 102"/>
                <a:gd name="T9" fmla="*/ 50 h 102"/>
              </a:gdLst>
              <a:ahLst/>
              <a:cxnLst>
                <a:cxn ang="0">
                  <a:pos x="T0" y="T1"/>
                </a:cxn>
                <a:cxn ang="0">
                  <a:pos x="T2" y="T3"/>
                </a:cxn>
                <a:cxn ang="0">
                  <a:pos x="T4" y="T5"/>
                </a:cxn>
                <a:cxn ang="0">
                  <a:pos x="T6" y="T7"/>
                </a:cxn>
                <a:cxn ang="0">
                  <a:pos x="T8" y="T9"/>
                </a:cxn>
              </a:cxnLst>
              <a:rect l="0" t="0" r="r" b="b"/>
              <a:pathLst>
                <a:path w="102" h="102">
                  <a:moveTo>
                    <a:pt x="102" y="50"/>
                  </a:moveTo>
                  <a:lnTo>
                    <a:pt x="51" y="102"/>
                  </a:lnTo>
                  <a:lnTo>
                    <a:pt x="0" y="50"/>
                  </a:lnTo>
                  <a:lnTo>
                    <a:pt x="51" y="0"/>
                  </a:lnTo>
                  <a:lnTo>
                    <a:pt x="102" y="50"/>
                  </a:lnTo>
                  <a:close/>
                </a:path>
              </a:pathLst>
            </a:cu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 name="Freeform 854"/>
            <p:cNvSpPr>
              <a:spLocks/>
            </p:cNvSpPr>
            <p:nvPr/>
          </p:nvSpPr>
          <p:spPr bwMode="auto">
            <a:xfrm>
              <a:off x="6464971" y="5166925"/>
              <a:ext cx="107735" cy="136593"/>
            </a:xfrm>
            <a:custGeom>
              <a:avLst/>
              <a:gdLst>
                <a:gd name="T0" fmla="*/ 0 w 113"/>
                <a:gd name="T1" fmla="*/ 0 h 140"/>
                <a:gd name="T2" fmla="*/ 56 w 113"/>
                <a:gd name="T3" fmla="*/ 70 h 140"/>
                <a:gd name="T4" fmla="*/ 113 w 113"/>
                <a:gd name="T5" fmla="*/ 140 h 140"/>
              </a:gdLst>
              <a:ahLst/>
              <a:cxnLst>
                <a:cxn ang="0">
                  <a:pos x="T0" y="T1"/>
                </a:cxn>
                <a:cxn ang="0">
                  <a:pos x="T2" y="T3"/>
                </a:cxn>
                <a:cxn ang="0">
                  <a:pos x="T4" y="T5"/>
                </a:cxn>
              </a:cxnLst>
              <a:rect l="0" t="0" r="r" b="b"/>
              <a:pathLst>
                <a:path w="113" h="140">
                  <a:moveTo>
                    <a:pt x="0" y="0"/>
                  </a:moveTo>
                  <a:lnTo>
                    <a:pt x="56" y="70"/>
                  </a:lnTo>
                  <a:lnTo>
                    <a:pt x="113" y="140"/>
                  </a:lnTo>
                </a:path>
              </a:pathLst>
            </a:custGeom>
            <a:solidFill>
              <a:schemeClr val="bg1"/>
            </a:solidFill>
            <a:ln w="222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7" name="Line 911"/>
            <p:cNvSpPr>
              <a:spLocks noChangeShapeType="1"/>
            </p:cNvSpPr>
            <p:nvPr/>
          </p:nvSpPr>
          <p:spPr bwMode="auto">
            <a:xfrm flipV="1">
              <a:off x="4775832" y="763238"/>
              <a:ext cx="0" cy="4540281"/>
            </a:xfrm>
            <a:prstGeom prst="line">
              <a:avLst/>
            </a:prstGeom>
            <a:solidFill>
              <a:schemeClr val="bg1"/>
            </a:solidFill>
            <a:ln w="0">
              <a:solidFill>
                <a:srgbClr val="808080"/>
              </a:solidFill>
              <a:prstDash val="sysDot"/>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 name="Line 852"/>
            <p:cNvSpPr>
              <a:spLocks noChangeShapeType="1"/>
            </p:cNvSpPr>
            <p:nvPr/>
          </p:nvSpPr>
          <p:spPr bwMode="auto">
            <a:xfrm>
              <a:off x="4775832" y="763238"/>
              <a:ext cx="1796874" cy="4540281"/>
            </a:xfrm>
            <a:prstGeom prst="line">
              <a:avLst/>
            </a:prstGeom>
            <a:solidFill>
              <a:schemeClr val="bg1"/>
            </a:solidFill>
            <a:ln w="34925">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26" name="Oval 925"/>
            <p:cNvSpPr/>
            <p:nvPr/>
          </p:nvSpPr>
          <p:spPr>
            <a:xfrm>
              <a:off x="4764776" y="5275245"/>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28" name="Picture 927"/>
            <p:cNvPicPr>
              <a:picLocks noChangeAspect="1"/>
            </p:cNvPicPr>
            <p:nvPr/>
          </p:nvPicPr>
          <p:blipFill>
            <a:blip r:embed="rId5"/>
            <a:stretch>
              <a:fillRect/>
            </a:stretch>
          </p:blipFill>
          <p:spPr>
            <a:xfrm>
              <a:off x="1197255" y="685532"/>
              <a:ext cx="5381222" cy="4638731"/>
            </a:xfrm>
            <a:prstGeom prst="rect">
              <a:avLst/>
            </a:prstGeom>
          </p:spPr>
        </p:pic>
        <p:sp>
          <p:nvSpPr>
            <p:cNvPr id="929" name="Rectangle 928"/>
            <p:cNvSpPr/>
            <p:nvPr/>
          </p:nvSpPr>
          <p:spPr>
            <a:xfrm>
              <a:off x="1216713" y="1322614"/>
              <a:ext cx="1376264" cy="551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4" name="Text Box 5"/>
              <p:cNvSpPr txBox="1">
                <a:spLocks noChangeArrowheads="1"/>
              </p:cNvSpPr>
              <p:nvPr/>
            </p:nvSpPr>
            <p:spPr bwMode="auto">
              <a:xfrm>
                <a:off x="6913868" y="572622"/>
                <a:ext cx="5144205" cy="3633623"/>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de-DE" sz="1800" dirty="0"/>
                  <a:t>For continuously distributed, hence quantitative traits, where we assume very many loci to jointly control the genetic variation, we assume very small s per locus.</a:t>
                </a:r>
              </a:p>
              <a:p>
                <a:pPr eaLnBrk="1" hangingPunct="1">
                  <a:spcBef>
                    <a:spcPct val="0"/>
                  </a:spcBef>
                  <a:buFontTx/>
                  <a:buNone/>
                </a:pPr>
                <a:r>
                  <a:rPr lang="en-GB" altLang="de-DE" sz="1800" dirty="0"/>
                  <a:t>With very small s (random mating, dominance), </a:t>
                </a:r>
                <a:br>
                  <a:rPr lang="en-GB" altLang="de-DE" sz="1800" dirty="0"/>
                </a:br>
                <a:r>
                  <a:rPr lang="en-GB" altLang="de-DE" sz="1800" dirty="0" err="1"/>
                  <a:t>Δq</a:t>
                </a:r>
                <a:r>
                  <a:rPr lang="en-GB" altLang="de-DE" sz="1800" dirty="0"/>
                  <a:t> ≈ -sq</a:t>
                </a:r>
                <a:r>
                  <a:rPr lang="en-GB" altLang="de-DE" sz="1800" baseline="-25000" dirty="0"/>
                  <a:t>o</a:t>
                </a:r>
                <a:r>
                  <a:rPr lang="en-GB" altLang="de-DE" sz="1800" dirty="0"/>
                  <a:t>² + sq</a:t>
                </a:r>
                <a:r>
                  <a:rPr lang="en-GB" altLang="de-DE" sz="1800" baseline="-25000" dirty="0"/>
                  <a:t>o</a:t>
                </a:r>
                <a:r>
                  <a:rPr lang="en-GB" altLang="de-DE" sz="1800" dirty="0"/>
                  <a:t>³   (</a:t>
                </a:r>
                <a:r>
                  <a:rPr lang="en-GB" altLang="de-DE" sz="1800" dirty="0">
                    <a:solidFill>
                      <a:schemeClr val="tx1">
                        <a:lumMod val="50000"/>
                        <a:lumOff val="50000"/>
                      </a:schemeClr>
                    </a:solidFill>
                  </a:rPr>
                  <a:t>a simplification from </a:t>
                </a:r>
              </a:p>
              <a:p>
                <a:pPr eaLnBrk="1" hangingPunct="1">
                  <a:spcBef>
                    <a:spcPct val="0"/>
                  </a:spcBef>
                  <a:buFontTx/>
                  <a:buNone/>
                </a:pPr>
                <a14:m>
                  <m:oMath xmlns:m="http://schemas.openxmlformats.org/officeDocument/2006/math">
                    <m:r>
                      <m:rPr>
                        <m:sty m:val="p"/>
                      </m:rPr>
                      <a:rPr lang="en-GB" sz="2200" smtClean="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Δq</m:t>
                    </m:r>
                    <m:r>
                      <a:rPr lang="en-GB" sz="2200" smtClean="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GB" sz="2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GB" sz="220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pq</m:t>
                    </m:r>
                    <m:r>
                      <a:rPr lang="en-GB" sz="220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GB" sz="2200" i="1">
                            <a:solidFill>
                              <a:srgbClr val="0000FF"/>
                            </a:solidFill>
                            <a:effectLst/>
                            <a:latin typeface="Cambria Math" panose="02040503050406030204" pitchFamily="18" charset="0"/>
                            <a:ea typeface="Times New Roman" panose="02020603050405020304" pitchFamily="18" charset="0"/>
                          </a:rPr>
                        </m:ctrlPr>
                      </m:fPr>
                      <m:num>
                        <m:r>
                          <m:rPr>
                            <m:sty m:val="p"/>
                          </m:rPr>
                          <a:rPr lang="en-GB" sz="220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s</m:t>
                        </m:r>
                        <m:r>
                          <a:rPr lang="en-GB" sz="220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GB" sz="220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q</m:t>
                        </m:r>
                      </m:num>
                      <m:den>
                        <m:r>
                          <a:rPr lang="en-GB" sz="220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GB" sz="2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GB" sz="220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sq</m:t>
                        </m:r>
                        <m:r>
                          <a:rPr lang="en-GB" sz="220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²</m:t>
                        </m:r>
                      </m:den>
                    </m:f>
                  </m:oMath>
                </a14:m>
                <a:r>
                  <a:rPr lang="en-GB" altLang="de-DE" sz="1800" dirty="0">
                    <a:solidFill>
                      <a:schemeClr val="tx1">
                        <a:lumMod val="50000"/>
                        <a:lumOff val="50000"/>
                      </a:schemeClr>
                    </a:solidFill>
                  </a:rPr>
                  <a:t>  ... known from page 6).</a:t>
                </a:r>
              </a:p>
              <a:p>
                <a:pPr eaLnBrk="1" hangingPunct="1">
                  <a:spcBef>
                    <a:spcPct val="0"/>
                  </a:spcBef>
                  <a:buFontTx/>
                  <a:buNone/>
                </a:pPr>
                <a:endParaRPr lang="en-GB" altLang="de-DE" sz="1800" dirty="0"/>
              </a:p>
              <a:p>
                <a:pPr eaLnBrk="1" hangingPunct="1">
                  <a:spcBef>
                    <a:spcPct val="0"/>
                  </a:spcBef>
                  <a:buFontTx/>
                  <a:buNone/>
                </a:pPr>
                <a:r>
                  <a:rPr lang="en-GB" altLang="de-DE" sz="1800" dirty="0">
                    <a:solidFill>
                      <a:schemeClr val="tx1">
                        <a:lumMod val="50000"/>
                        <a:lumOff val="50000"/>
                      </a:schemeClr>
                    </a:solidFill>
                  </a:rPr>
                  <a:t>These considerations nevertheless look at allele frequency change at </a:t>
                </a:r>
                <a:r>
                  <a:rPr lang="en-GB" altLang="de-DE" sz="1800" dirty="0"/>
                  <a:t>one</a:t>
                </a:r>
                <a:r>
                  <a:rPr lang="en-GB" altLang="de-DE" sz="1800" dirty="0">
                    <a:solidFill>
                      <a:schemeClr val="tx1">
                        <a:lumMod val="50000"/>
                        <a:lumOff val="50000"/>
                      </a:schemeClr>
                    </a:solidFill>
                  </a:rPr>
                  <a:t> locus, one of the very many loci that contribute to the trait (to the variation of the trait). </a:t>
                </a:r>
              </a:p>
            </p:txBody>
          </p:sp>
        </mc:Choice>
        <mc:Fallback xmlns="">
          <p:sp>
            <p:nvSpPr>
              <p:cNvPr id="4" name="Text Box 5"/>
              <p:cNvSpPr txBox="1">
                <a:spLocks noRot="1" noChangeAspect="1" noMove="1" noResize="1" noEditPoints="1" noAdjustHandles="1" noChangeArrowheads="1" noChangeShapeType="1" noTextEdit="1"/>
              </p:cNvSpPr>
              <p:nvPr/>
            </p:nvSpPr>
            <p:spPr bwMode="auto">
              <a:xfrm>
                <a:off x="6913868" y="572622"/>
                <a:ext cx="5144205" cy="3633623"/>
              </a:xfrm>
              <a:prstGeom prst="rect">
                <a:avLst/>
              </a:prstGeom>
              <a:blipFill>
                <a:blip r:embed="rId6"/>
                <a:stretch>
                  <a:fillRect/>
                </a:stretch>
              </a:blipFill>
              <a:ln>
                <a:noFill/>
              </a:ln>
              <a:effectLst>
                <a:outerShdw blurRad="50800" dist="38100" dir="2700000" algn="tl" rotWithShape="0">
                  <a:prstClr val="black">
                    <a:alpha val="40000"/>
                  </a:prstClr>
                </a:outerShdw>
              </a:effectLst>
            </p:spPr>
            <p:txBody>
              <a:bodyPr/>
              <a:lstStyle/>
              <a:p>
                <a:r>
                  <a:rPr lang="en-GB">
                    <a:noFill/>
                  </a:rPr>
                  <a:t> </a:t>
                </a:r>
              </a:p>
            </p:txBody>
          </p:sp>
        </mc:Fallback>
      </mc:AlternateContent>
      <p:sp>
        <p:nvSpPr>
          <p:cNvPr id="8" name="Textfeld 326"/>
          <p:cNvSpPr txBox="1"/>
          <p:nvPr/>
        </p:nvSpPr>
        <p:spPr>
          <a:xfrm>
            <a:off x="2406" y="49361"/>
            <a:ext cx="12055667"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‘Where’ is the </a:t>
            </a:r>
            <a:r>
              <a:rPr lang="en-GB" sz="2400" dirty="0">
                <a:solidFill>
                  <a:srgbClr val="0000FF"/>
                </a:solidFill>
                <a:latin typeface="Arial" panose="020B0604020202020204" pitchFamily="34" charset="0"/>
                <a:cs typeface="Arial" panose="020B0604020202020204" pitchFamily="34" charset="0"/>
              </a:rPr>
              <a:t>reduction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Δq</a:t>
            </a:r>
            <a:r>
              <a:rPr lang="en-GB" sz="2400" dirty="0">
                <a:latin typeface="Arial" panose="020B0604020202020204" pitchFamily="34" charset="0"/>
                <a:cs typeface="Arial" panose="020B0604020202020204" pitchFamily="34" charset="0"/>
              </a:rPr>
              <a:t>) of the unfavourable allele ‚a‘ maximum (‘</a:t>
            </a:r>
            <a:r>
              <a:rPr lang="en-GB" sz="2400" dirty="0">
                <a:solidFill>
                  <a:srgbClr val="0000FF"/>
                </a:solidFill>
                <a:latin typeface="Arial" panose="020B0604020202020204" pitchFamily="34" charset="0"/>
                <a:cs typeface="Arial" panose="020B0604020202020204" pitchFamily="34" charset="0"/>
              </a:rPr>
              <a:t>fastest</a:t>
            </a:r>
            <a:r>
              <a:rPr lang="en-GB" sz="2400" dirty="0">
                <a:latin typeface="Arial" panose="020B0604020202020204" pitchFamily="34" charset="0"/>
                <a:cs typeface="Arial" panose="020B0604020202020204" pitchFamily="34" charset="0"/>
              </a:rPr>
              <a:t>’)? </a:t>
            </a:r>
          </a:p>
        </p:txBody>
      </p:sp>
      <p:sp>
        <p:nvSpPr>
          <p:cNvPr id="3" name="TextBox 2"/>
          <p:cNvSpPr txBox="1"/>
          <p:nvPr/>
        </p:nvSpPr>
        <p:spPr>
          <a:xfrm>
            <a:off x="2440280" y="3207885"/>
            <a:ext cx="2199583" cy="646331"/>
          </a:xfrm>
          <a:prstGeom prst="rect">
            <a:avLst/>
          </a:prstGeom>
          <a:solidFill>
            <a:schemeClr val="bg1"/>
          </a:solidFill>
          <a:ln w="28575">
            <a:solidFill>
              <a:srgbClr val="0000FF"/>
            </a:solidFill>
          </a:ln>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Random mating,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dominance of A &gt; a</a:t>
            </a:r>
          </a:p>
        </p:txBody>
      </p:sp>
      <p:sp>
        <p:nvSpPr>
          <p:cNvPr id="18" name="Rounded Rectangle 17"/>
          <p:cNvSpPr/>
          <p:nvPr/>
        </p:nvSpPr>
        <p:spPr>
          <a:xfrm>
            <a:off x="1271253" y="1809946"/>
            <a:ext cx="1335863" cy="542390"/>
          </a:xfrm>
          <a:prstGeom prst="roundRect">
            <a:avLst>
              <a:gd name="adj" fmla="val 36654"/>
            </a:avLst>
          </a:prstGeom>
          <a:noFill/>
          <a:ln w="571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7" name="Textfeld 5"/>
          <p:cNvSpPr txBox="1"/>
          <p:nvPr/>
        </p:nvSpPr>
        <p:spPr>
          <a:xfrm>
            <a:off x="11417300" y="6300000"/>
            <a:ext cx="6869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US" sz="2400">
                <a:latin typeface="Arial" panose="020B0604020202020204" pitchFamily="34" charset="0"/>
                <a:cs typeface="Arial" panose="020B0604020202020204" pitchFamily="34" charset="0"/>
              </a:rPr>
              <a:t>8</a:t>
            </a:fld>
            <a:endParaRPr lang="en-US" sz="2400" dirty="0">
              <a:latin typeface="Arial" panose="020B0604020202020204" pitchFamily="34" charset="0"/>
              <a:cs typeface="Arial" panose="020B0604020202020204" pitchFamily="34" charset="0"/>
            </a:endParaRPr>
          </a:p>
        </p:txBody>
      </p:sp>
      <p:sp>
        <p:nvSpPr>
          <p:cNvPr id="145" name="Rounded Rectangle 17">
            <a:extLst>
              <a:ext uri="{FF2B5EF4-FFF2-40B4-BE49-F238E27FC236}">
                <a16:creationId xmlns:a16="http://schemas.microsoft.com/office/drawing/2014/main" id="{AB4C3F3A-B22D-47C2-9372-A94F9BBD2737}"/>
              </a:ext>
            </a:extLst>
          </p:cNvPr>
          <p:cNvSpPr/>
          <p:nvPr/>
        </p:nvSpPr>
        <p:spPr>
          <a:xfrm>
            <a:off x="6944549" y="4617570"/>
            <a:ext cx="5113524" cy="355576"/>
          </a:xfrm>
          <a:prstGeom prst="roundRect">
            <a:avLst>
              <a:gd name="adj" fmla="val 36654"/>
            </a:avLst>
          </a:prstGeom>
          <a:solidFill>
            <a:schemeClr val="bg1"/>
          </a:solidFill>
          <a:ln w="571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lumMod val="50000"/>
                    <a:lumOff val="50000"/>
                  </a:schemeClr>
                </a:solidFill>
              </a:rPr>
              <a:t>See the greyish straight line connecting the minima.</a:t>
            </a:r>
          </a:p>
        </p:txBody>
      </p:sp>
      <p:cxnSp>
        <p:nvCxnSpPr>
          <p:cNvPr id="9" name="Straight Connector 8">
            <a:extLst>
              <a:ext uri="{FF2B5EF4-FFF2-40B4-BE49-F238E27FC236}">
                <a16:creationId xmlns:a16="http://schemas.microsoft.com/office/drawing/2014/main" id="{3B239FDC-1BF5-4D2E-B15D-16075424F67E}"/>
              </a:ext>
            </a:extLst>
          </p:cNvPr>
          <p:cNvCxnSpPr>
            <a:cxnSpLocks/>
          </p:cNvCxnSpPr>
          <p:nvPr/>
        </p:nvCxnSpPr>
        <p:spPr>
          <a:xfrm flipH="1" flipV="1">
            <a:off x="4773908" y="782477"/>
            <a:ext cx="1796875" cy="4521041"/>
          </a:xfrm>
          <a:prstGeom prst="line">
            <a:avLst/>
          </a:prstGeom>
          <a:ln w="19050">
            <a:solidFill>
              <a:schemeClr val="tx1">
                <a:lumMod val="50000"/>
                <a:lumOff val="50000"/>
              </a:schemeClr>
            </a:solidFill>
          </a:ln>
          <a:effectLst>
            <a:outerShdw blurRad="63500" dist="50800" sx="106000" sy="106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9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888" fill="hold"/>
                                        <p:tgtEl>
                                          <p:spTgt spid="7"/>
                                        </p:tgtEl>
                                      </p:cBhvr>
                                    </p:cmd>
                                  </p:childTnLst>
                                </p:cTn>
                              </p:par>
                              <p:par>
                                <p:cTn id="7" presetID="21" presetClass="entr" presetSubtype="1"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wheel(1)">
                                      <p:cBhvr>
                                        <p:cTn id="9" dur="2000"/>
                                        <p:tgtEl>
                                          <p:spTgt spid="18"/>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wheel(1)">
                                      <p:cBhvr>
                                        <p:cTn id="12" dur="3000"/>
                                        <p:tgtEl>
                                          <p:spTgt spid="14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4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7"/>
                </p:tgtEl>
              </p:cMediaNode>
            </p:audio>
          </p:childTnLst>
        </p:cTn>
      </p:par>
    </p:tnLst>
    <p:bldLst>
      <p:bldP spid="18" grpId="0" animBg="1"/>
      <p:bldP spid="1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77108" y="144461"/>
            <a:ext cx="271463" cy="271463"/>
          </a:xfrm>
          <a:prstGeom prst="rect">
            <a:avLst/>
          </a:prstGeom>
        </p:spPr>
      </p:pic>
      <p:sp>
        <p:nvSpPr>
          <p:cNvPr id="6" name="Text Box 7"/>
          <p:cNvSpPr txBox="1">
            <a:spLocks noChangeArrowheads="1"/>
          </p:cNvSpPr>
          <p:nvPr/>
        </p:nvSpPr>
        <p:spPr bwMode="auto">
          <a:xfrm>
            <a:off x="54501" y="6024152"/>
            <a:ext cx="12137501" cy="750847"/>
          </a:xfrm>
          <a:prstGeom prst="rect">
            <a:avLst/>
          </a:prstGeom>
          <a:solidFill>
            <a:schemeClr val="bg1"/>
          </a:solidFill>
          <a:ln>
            <a:noFill/>
          </a:ln>
          <a:effectLst>
            <a:outerShdw dist="35921" dir="2700000" algn="ctr" rotWithShape="0">
              <a:schemeClr val="bg2"/>
            </a:outerShdw>
          </a:effec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125000"/>
              </a:lnSpc>
              <a:spcBef>
                <a:spcPct val="0"/>
              </a:spcBef>
              <a:buFontTx/>
              <a:buNone/>
            </a:pPr>
            <a:r>
              <a:rPr lang="en-GB" altLang="de-DE" sz="1800" dirty="0" err="1"/>
              <a:t>Δq</a:t>
            </a:r>
            <a:r>
              <a:rPr lang="en-GB" altLang="de-DE" sz="1800" dirty="0"/>
              <a:t> caused by one step of selection in a diploid, randomly mating population, dominance of favourable allele. </a:t>
            </a:r>
            <a:br>
              <a:rPr lang="en-GB" altLang="de-DE" sz="1800" dirty="0"/>
            </a:br>
            <a:r>
              <a:rPr lang="en-GB" altLang="de-DE" sz="1800" dirty="0"/>
              <a:t>Different values of the selection coefficient s. Different  frequencies 0 &lt; q</a:t>
            </a:r>
            <a:r>
              <a:rPr lang="en-GB" altLang="de-DE" sz="1800" baseline="-25000" dirty="0"/>
              <a:t>0</a:t>
            </a:r>
            <a:r>
              <a:rPr lang="en-GB" altLang="de-DE" sz="1800" dirty="0"/>
              <a:t>(a) &lt; 1  before </a:t>
            </a:r>
            <a:r>
              <a:rPr lang="en-GB" altLang="de-DE" sz="1800" u="sng" dirty="0">
                <a:solidFill>
                  <a:schemeClr val="tx1">
                    <a:lumMod val="50000"/>
                    <a:lumOff val="50000"/>
                  </a:schemeClr>
                </a:solidFill>
                <a:effectLst>
                  <a:outerShdw blurRad="38100" dist="38100" dir="2700000" algn="tl">
                    <a:srgbClr val="000000">
                      <a:alpha val="43137"/>
                    </a:srgbClr>
                  </a:outerShdw>
                </a:effectLst>
              </a:rPr>
              <a:t>this</a:t>
            </a:r>
            <a:r>
              <a:rPr lang="en-GB" altLang="de-DE" sz="1800" dirty="0"/>
              <a:t> step of selection. </a:t>
            </a:r>
          </a:p>
        </p:txBody>
      </p:sp>
      <p:sp>
        <p:nvSpPr>
          <p:cNvPr id="2" name="Textfeld 5"/>
          <p:cNvSpPr txBox="1"/>
          <p:nvPr/>
        </p:nvSpPr>
        <p:spPr>
          <a:xfrm>
            <a:off x="11409830" y="6365558"/>
            <a:ext cx="782172" cy="461665"/>
          </a:xfrm>
          <a:prstGeom prst="rect">
            <a:avLst/>
          </a:prstGeom>
          <a:noFill/>
        </p:spPr>
        <p:txBody>
          <a:bodyPr wrap="square" rtlCol="0">
            <a:spAutoFit/>
          </a:bodyPr>
          <a:lstStyle/>
          <a:p>
            <a:fld id="{5B255CE3-06F4-4E80-85AD-A0878CDD5C50}" type="slidenum">
              <a:rPr lang="en-GB" sz="2400" smtClean="0"/>
              <a:t>9</a:t>
            </a:fld>
            <a:endParaRPr lang="en-GB" sz="2400" dirty="0"/>
          </a:p>
        </p:txBody>
      </p:sp>
      <p:grpSp>
        <p:nvGrpSpPr>
          <p:cNvPr id="930" name="Group 929"/>
          <p:cNvGrpSpPr/>
          <p:nvPr/>
        </p:nvGrpSpPr>
        <p:grpSpPr>
          <a:xfrm>
            <a:off x="48938" y="395783"/>
            <a:ext cx="7206734" cy="5760000"/>
            <a:chOff x="48938" y="395783"/>
            <a:chExt cx="7206734" cy="5760000"/>
          </a:xfrm>
        </p:grpSpPr>
        <p:sp>
          <p:nvSpPr>
            <p:cNvPr id="10" name="AutoShape 3"/>
            <p:cNvSpPr>
              <a:spLocks noChangeAspect="1" noChangeArrowheads="1" noTextEdit="1"/>
            </p:cNvSpPr>
            <p:nvPr/>
          </p:nvSpPr>
          <p:spPr bwMode="auto">
            <a:xfrm>
              <a:off x="48938" y="395783"/>
              <a:ext cx="7204810" cy="57580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4" name="Rectangle 5"/>
            <p:cNvSpPr>
              <a:spLocks noChangeArrowheads="1"/>
            </p:cNvSpPr>
            <p:nvPr/>
          </p:nvSpPr>
          <p:spPr bwMode="auto">
            <a:xfrm>
              <a:off x="48938" y="395783"/>
              <a:ext cx="7206734" cy="576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25" name="Line 6"/>
            <p:cNvSpPr>
              <a:spLocks noChangeShapeType="1"/>
            </p:cNvSpPr>
            <p:nvPr/>
          </p:nvSpPr>
          <p:spPr bwMode="auto">
            <a:xfrm flipV="1">
              <a:off x="1184008" y="763238"/>
              <a:ext cx="0" cy="4540281"/>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26" name="Line 7"/>
            <p:cNvSpPr>
              <a:spLocks noChangeShapeType="1"/>
            </p:cNvSpPr>
            <p:nvPr/>
          </p:nvSpPr>
          <p:spPr bwMode="auto">
            <a:xfrm flipV="1">
              <a:off x="6572706" y="763238"/>
              <a:ext cx="0" cy="4540281"/>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27" name="Line 8"/>
            <p:cNvSpPr>
              <a:spLocks noChangeShapeType="1"/>
            </p:cNvSpPr>
            <p:nvPr/>
          </p:nvSpPr>
          <p:spPr bwMode="auto">
            <a:xfrm flipH="1">
              <a:off x="1097435" y="5303518"/>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28" name="Line 9"/>
            <p:cNvSpPr>
              <a:spLocks noChangeShapeType="1"/>
            </p:cNvSpPr>
            <p:nvPr/>
          </p:nvSpPr>
          <p:spPr bwMode="auto">
            <a:xfrm>
              <a:off x="6572706" y="5303518"/>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29" name="Rectangle 10"/>
            <p:cNvSpPr>
              <a:spLocks noChangeArrowheads="1"/>
            </p:cNvSpPr>
            <p:nvPr/>
          </p:nvSpPr>
          <p:spPr bwMode="auto">
            <a:xfrm>
              <a:off x="531824" y="5203478"/>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-0.50</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30" name="Line 11"/>
            <p:cNvSpPr>
              <a:spLocks noChangeShapeType="1"/>
            </p:cNvSpPr>
            <p:nvPr/>
          </p:nvSpPr>
          <p:spPr bwMode="auto">
            <a:xfrm flipH="1">
              <a:off x="1139760" y="5076504"/>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31" name="Line 12"/>
            <p:cNvSpPr>
              <a:spLocks noChangeShapeType="1"/>
            </p:cNvSpPr>
            <p:nvPr/>
          </p:nvSpPr>
          <p:spPr bwMode="auto">
            <a:xfrm>
              <a:off x="6572706" y="5076504"/>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32" name="Line 13"/>
            <p:cNvSpPr>
              <a:spLocks noChangeShapeType="1"/>
            </p:cNvSpPr>
            <p:nvPr/>
          </p:nvSpPr>
          <p:spPr bwMode="auto">
            <a:xfrm flipH="1">
              <a:off x="1097435" y="4849490"/>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33" name="Line 14"/>
            <p:cNvSpPr>
              <a:spLocks noChangeShapeType="1"/>
            </p:cNvSpPr>
            <p:nvPr/>
          </p:nvSpPr>
          <p:spPr bwMode="auto">
            <a:xfrm>
              <a:off x="6572706" y="4849490"/>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34" name="Rectangle 15"/>
            <p:cNvSpPr>
              <a:spLocks noChangeArrowheads="1"/>
            </p:cNvSpPr>
            <p:nvPr/>
          </p:nvSpPr>
          <p:spPr bwMode="auto">
            <a:xfrm>
              <a:off x="531824" y="4751374"/>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-0.45</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35" name="Line 16"/>
            <p:cNvSpPr>
              <a:spLocks noChangeShapeType="1"/>
            </p:cNvSpPr>
            <p:nvPr/>
          </p:nvSpPr>
          <p:spPr bwMode="auto">
            <a:xfrm flipH="1">
              <a:off x="1139760" y="4622476"/>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36" name="Line 17"/>
            <p:cNvSpPr>
              <a:spLocks noChangeShapeType="1"/>
            </p:cNvSpPr>
            <p:nvPr/>
          </p:nvSpPr>
          <p:spPr bwMode="auto">
            <a:xfrm>
              <a:off x="6572706" y="4622476"/>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37" name="Line 18"/>
            <p:cNvSpPr>
              <a:spLocks noChangeShapeType="1"/>
            </p:cNvSpPr>
            <p:nvPr/>
          </p:nvSpPr>
          <p:spPr bwMode="auto">
            <a:xfrm flipH="1">
              <a:off x="1097435" y="4395462"/>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38" name="Line 19"/>
            <p:cNvSpPr>
              <a:spLocks noChangeShapeType="1"/>
            </p:cNvSpPr>
            <p:nvPr/>
          </p:nvSpPr>
          <p:spPr bwMode="auto">
            <a:xfrm>
              <a:off x="6572706" y="4395462"/>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39" name="Rectangle 20"/>
            <p:cNvSpPr>
              <a:spLocks noChangeArrowheads="1"/>
            </p:cNvSpPr>
            <p:nvPr/>
          </p:nvSpPr>
          <p:spPr bwMode="auto">
            <a:xfrm>
              <a:off x="531824" y="4297346"/>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-0.40</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40" name="Line 21"/>
            <p:cNvSpPr>
              <a:spLocks noChangeShapeType="1"/>
            </p:cNvSpPr>
            <p:nvPr/>
          </p:nvSpPr>
          <p:spPr bwMode="auto">
            <a:xfrm flipH="1">
              <a:off x="1139760" y="4168448"/>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41" name="Line 22"/>
            <p:cNvSpPr>
              <a:spLocks noChangeShapeType="1"/>
            </p:cNvSpPr>
            <p:nvPr/>
          </p:nvSpPr>
          <p:spPr bwMode="auto">
            <a:xfrm>
              <a:off x="6572706" y="4168448"/>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42" name="Line 23"/>
            <p:cNvSpPr>
              <a:spLocks noChangeShapeType="1"/>
            </p:cNvSpPr>
            <p:nvPr/>
          </p:nvSpPr>
          <p:spPr bwMode="auto">
            <a:xfrm flipH="1">
              <a:off x="1097435" y="3941434"/>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43" name="Line 24"/>
            <p:cNvSpPr>
              <a:spLocks noChangeShapeType="1"/>
            </p:cNvSpPr>
            <p:nvPr/>
          </p:nvSpPr>
          <p:spPr bwMode="auto">
            <a:xfrm>
              <a:off x="6572706" y="3941434"/>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44" name="Rectangle 25"/>
            <p:cNvSpPr>
              <a:spLocks noChangeArrowheads="1"/>
            </p:cNvSpPr>
            <p:nvPr/>
          </p:nvSpPr>
          <p:spPr bwMode="auto">
            <a:xfrm>
              <a:off x="531824" y="3841394"/>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-0.35</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45" name="Line 26"/>
            <p:cNvSpPr>
              <a:spLocks noChangeShapeType="1"/>
            </p:cNvSpPr>
            <p:nvPr/>
          </p:nvSpPr>
          <p:spPr bwMode="auto">
            <a:xfrm flipH="1">
              <a:off x="1139760" y="3714420"/>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46" name="Line 27"/>
            <p:cNvSpPr>
              <a:spLocks noChangeShapeType="1"/>
            </p:cNvSpPr>
            <p:nvPr/>
          </p:nvSpPr>
          <p:spPr bwMode="auto">
            <a:xfrm>
              <a:off x="6572706" y="3714420"/>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47" name="Line 28"/>
            <p:cNvSpPr>
              <a:spLocks noChangeShapeType="1"/>
            </p:cNvSpPr>
            <p:nvPr/>
          </p:nvSpPr>
          <p:spPr bwMode="auto">
            <a:xfrm flipH="1">
              <a:off x="1097435" y="3487406"/>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48" name="Line 29"/>
            <p:cNvSpPr>
              <a:spLocks noChangeShapeType="1"/>
            </p:cNvSpPr>
            <p:nvPr/>
          </p:nvSpPr>
          <p:spPr bwMode="auto">
            <a:xfrm>
              <a:off x="6572706" y="3487406"/>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49" name="Rectangle 30"/>
            <p:cNvSpPr>
              <a:spLocks noChangeArrowheads="1"/>
            </p:cNvSpPr>
            <p:nvPr/>
          </p:nvSpPr>
          <p:spPr bwMode="auto">
            <a:xfrm>
              <a:off x="531824" y="3389290"/>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-0.30</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50" name="Line 31"/>
            <p:cNvSpPr>
              <a:spLocks noChangeShapeType="1"/>
            </p:cNvSpPr>
            <p:nvPr/>
          </p:nvSpPr>
          <p:spPr bwMode="auto">
            <a:xfrm flipH="1">
              <a:off x="1139760" y="3260392"/>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51" name="Line 32"/>
            <p:cNvSpPr>
              <a:spLocks noChangeShapeType="1"/>
            </p:cNvSpPr>
            <p:nvPr/>
          </p:nvSpPr>
          <p:spPr bwMode="auto">
            <a:xfrm>
              <a:off x="6572706" y="3260392"/>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52" name="Line 33"/>
            <p:cNvSpPr>
              <a:spLocks noChangeShapeType="1"/>
            </p:cNvSpPr>
            <p:nvPr/>
          </p:nvSpPr>
          <p:spPr bwMode="auto">
            <a:xfrm flipH="1">
              <a:off x="1097435" y="3033378"/>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53" name="Line 34"/>
            <p:cNvSpPr>
              <a:spLocks noChangeShapeType="1"/>
            </p:cNvSpPr>
            <p:nvPr/>
          </p:nvSpPr>
          <p:spPr bwMode="auto">
            <a:xfrm>
              <a:off x="6572706" y="3033378"/>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54" name="Rectangle 35"/>
            <p:cNvSpPr>
              <a:spLocks noChangeArrowheads="1"/>
            </p:cNvSpPr>
            <p:nvPr/>
          </p:nvSpPr>
          <p:spPr bwMode="auto">
            <a:xfrm>
              <a:off x="531824" y="2935262"/>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-0.25</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55" name="Line 36"/>
            <p:cNvSpPr>
              <a:spLocks noChangeShapeType="1"/>
            </p:cNvSpPr>
            <p:nvPr/>
          </p:nvSpPr>
          <p:spPr bwMode="auto">
            <a:xfrm flipH="1">
              <a:off x="1139760" y="2806364"/>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56" name="Line 37"/>
            <p:cNvSpPr>
              <a:spLocks noChangeShapeType="1"/>
            </p:cNvSpPr>
            <p:nvPr/>
          </p:nvSpPr>
          <p:spPr bwMode="auto">
            <a:xfrm>
              <a:off x="6572706" y="2806364"/>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57" name="Line 38"/>
            <p:cNvSpPr>
              <a:spLocks noChangeShapeType="1"/>
            </p:cNvSpPr>
            <p:nvPr/>
          </p:nvSpPr>
          <p:spPr bwMode="auto">
            <a:xfrm flipH="1">
              <a:off x="1097435" y="2579350"/>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58" name="Line 39"/>
            <p:cNvSpPr>
              <a:spLocks noChangeShapeType="1"/>
            </p:cNvSpPr>
            <p:nvPr/>
          </p:nvSpPr>
          <p:spPr bwMode="auto">
            <a:xfrm>
              <a:off x="6572706" y="2579350"/>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59" name="Rectangle 40"/>
            <p:cNvSpPr>
              <a:spLocks noChangeArrowheads="1"/>
            </p:cNvSpPr>
            <p:nvPr/>
          </p:nvSpPr>
          <p:spPr bwMode="auto">
            <a:xfrm>
              <a:off x="531824" y="2481234"/>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-0.20</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60" name="Line 41"/>
            <p:cNvSpPr>
              <a:spLocks noChangeShapeType="1"/>
            </p:cNvSpPr>
            <p:nvPr/>
          </p:nvSpPr>
          <p:spPr bwMode="auto">
            <a:xfrm flipH="1">
              <a:off x="1139760" y="2352336"/>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61" name="Line 42"/>
            <p:cNvSpPr>
              <a:spLocks noChangeShapeType="1"/>
            </p:cNvSpPr>
            <p:nvPr/>
          </p:nvSpPr>
          <p:spPr bwMode="auto">
            <a:xfrm>
              <a:off x="6572706" y="2352336"/>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62" name="Line 43"/>
            <p:cNvSpPr>
              <a:spLocks noChangeShapeType="1"/>
            </p:cNvSpPr>
            <p:nvPr/>
          </p:nvSpPr>
          <p:spPr bwMode="auto">
            <a:xfrm flipH="1">
              <a:off x="1097435" y="2125322"/>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63" name="Line 44"/>
            <p:cNvSpPr>
              <a:spLocks noChangeShapeType="1"/>
            </p:cNvSpPr>
            <p:nvPr/>
          </p:nvSpPr>
          <p:spPr bwMode="auto">
            <a:xfrm>
              <a:off x="6572706" y="2125322"/>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64" name="Rectangle 45"/>
            <p:cNvSpPr>
              <a:spLocks noChangeArrowheads="1"/>
            </p:cNvSpPr>
            <p:nvPr/>
          </p:nvSpPr>
          <p:spPr bwMode="auto">
            <a:xfrm>
              <a:off x="531824" y="2027206"/>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-0.15</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65" name="Line 46"/>
            <p:cNvSpPr>
              <a:spLocks noChangeShapeType="1"/>
            </p:cNvSpPr>
            <p:nvPr/>
          </p:nvSpPr>
          <p:spPr bwMode="auto">
            <a:xfrm flipH="1">
              <a:off x="1139760" y="1898308"/>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66" name="Line 47"/>
            <p:cNvSpPr>
              <a:spLocks noChangeShapeType="1"/>
            </p:cNvSpPr>
            <p:nvPr/>
          </p:nvSpPr>
          <p:spPr bwMode="auto">
            <a:xfrm>
              <a:off x="6572706" y="1898308"/>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67" name="Line 48"/>
            <p:cNvSpPr>
              <a:spLocks noChangeShapeType="1"/>
            </p:cNvSpPr>
            <p:nvPr/>
          </p:nvSpPr>
          <p:spPr bwMode="auto">
            <a:xfrm flipH="1">
              <a:off x="1097435" y="1673218"/>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68" name="Line 49"/>
            <p:cNvSpPr>
              <a:spLocks noChangeShapeType="1"/>
            </p:cNvSpPr>
            <p:nvPr/>
          </p:nvSpPr>
          <p:spPr bwMode="auto">
            <a:xfrm>
              <a:off x="6572706" y="1673218"/>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69" name="Rectangle 50"/>
            <p:cNvSpPr>
              <a:spLocks noChangeArrowheads="1"/>
            </p:cNvSpPr>
            <p:nvPr/>
          </p:nvSpPr>
          <p:spPr bwMode="auto">
            <a:xfrm>
              <a:off x="531824" y="1573178"/>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-0.10</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70" name="Line 51"/>
            <p:cNvSpPr>
              <a:spLocks noChangeShapeType="1"/>
            </p:cNvSpPr>
            <p:nvPr/>
          </p:nvSpPr>
          <p:spPr bwMode="auto">
            <a:xfrm flipH="1">
              <a:off x="1139760" y="1444280"/>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71" name="Line 52"/>
            <p:cNvSpPr>
              <a:spLocks noChangeShapeType="1"/>
            </p:cNvSpPr>
            <p:nvPr/>
          </p:nvSpPr>
          <p:spPr bwMode="auto">
            <a:xfrm>
              <a:off x="6572706" y="1444280"/>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72" name="Line 53"/>
            <p:cNvSpPr>
              <a:spLocks noChangeShapeType="1"/>
            </p:cNvSpPr>
            <p:nvPr/>
          </p:nvSpPr>
          <p:spPr bwMode="auto">
            <a:xfrm flipH="1">
              <a:off x="1097435" y="1217266"/>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73" name="Line 54"/>
            <p:cNvSpPr>
              <a:spLocks noChangeShapeType="1"/>
            </p:cNvSpPr>
            <p:nvPr/>
          </p:nvSpPr>
          <p:spPr bwMode="auto">
            <a:xfrm>
              <a:off x="6572706" y="1217266"/>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74" name="Rectangle 55"/>
            <p:cNvSpPr>
              <a:spLocks noChangeArrowheads="1"/>
            </p:cNvSpPr>
            <p:nvPr/>
          </p:nvSpPr>
          <p:spPr bwMode="auto">
            <a:xfrm>
              <a:off x="531824" y="1119150"/>
              <a:ext cx="5257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-0.05</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75" name="Line 56"/>
            <p:cNvSpPr>
              <a:spLocks noChangeShapeType="1"/>
            </p:cNvSpPr>
            <p:nvPr/>
          </p:nvSpPr>
          <p:spPr bwMode="auto">
            <a:xfrm flipH="1">
              <a:off x="1139760" y="990252"/>
              <a:ext cx="442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76" name="Line 57"/>
            <p:cNvSpPr>
              <a:spLocks noChangeShapeType="1"/>
            </p:cNvSpPr>
            <p:nvPr/>
          </p:nvSpPr>
          <p:spPr bwMode="auto">
            <a:xfrm>
              <a:off x="6572706" y="990252"/>
              <a:ext cx="42325"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77" name="Line 58"/>
            <p:cNvSpPr>
              <a:spLocks noChangeShapeType="1"/>
            </p:cNvSpPr>
            <p:nvPr/>
          </p:nvSpPr>
          <p:spPr bwMode="auto">
            <a:xfrm flipH="1">
              <a:off x="1097435" y="763238"/>
              <a:ext cx="86573"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78" name="Line 59"/>
            <p:cNvSpPr>
              <a:spLocks noChangeShapeType="1"/>
            </p:cNvSpPr>
            <p:nvPr/>
          </p:nvSpPr>
          <p:spPr bwMode="auto">
            <a:xfrm>
              <a:off x="6572706" y="763238"/>
              <a:ext cx="84649"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79" name="Rectangle 60"/>
            <p:cNvSpPr>
              <a:spLocks noChangeArrowheads="1"/>
            </p:cNvSpPr>
            <p:nvPr/>
          </p:nvSpPr>
          <p:spPr bwMode="auto">
            <a:xfrm>
              <a:off x="599158" y="665122"/>
              <a:ext cx="44884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0.00</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80" name="Rectangle 61"/>
            <p:cNvSpPr>
              <a:spLocks noChangeArrowheads="1"/>
            </p:cNvSpPr>
            <p:nvPr/>
          </p:nvSpPr>
          <p:spPr bwMode="auto">
            <a:xfrm rot="16200000">
              <a:off x="-1779755" y="2916000"/>
              <a:ext cx="43345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Change </a:t>
              </a:r>
              <a:r>
                <a:rPr kumimoji="0" lang="en-GB" altLang="en-US" b="0" i="0" u="none" strike="noStrike" cap="none" normalizeH="0" baseline="0" dirty="0" err="1">
                  <a:ln>
                    <a:noFill/>
                  </a:ln>
                  <a:solidFill>
                    <a:srgbClr val="000000"/>
                  </a:solidFill>
                  <a:effectLst/>
                  <a:cs typeface="Arial" panose="020B0604020202020204" pitchFamily="34" charset="0"/>
                </a:rPr>
                <a:t>Δq</a:t>
              </a:r>
              <a:r>
                <a:rPr kumimoji="0" lang="en-GB" altLang="en-US" b="0" i="0" u="none" strike="noStrike" cap="none" normalizeH="0" baseline="0" dirty="0">
                  <a:ln>
                    <a:noFill/>
                  </a:ln>
                  <a:solidFill>
                    <a:srgbClr val="000000"/>
                  </a:solidFill>
                  <a:effectLst/>
                  <a:cs typeface="Arial" panose="020B0604020202020204" pitchFamily="34" charset="0"/>
                </a:rPr>
                <a:t> of allele a in</a:t>
              </a:r>
              <a:r>
                <a:rPr kumimoji="0" lang="en-GB" altLang="en-US" b="0" i="0" u="sng" strike="noStrike" cap="none" normalizeH="0" baseline="0" dirty="0">
                  <a:ln>
                    <a:noFill/>
                  </a:ln>
                  <a:solidFill>
                    <a:schemeClr val="tx1">
                      <a:lumMod val="50000"/>
                      <a:lumOff val="50000"/>
                    </a:schemeClr>
                  </a:solidFill>
                  <a:effectLst>
                    <a:outerShdw blurRad="38100" dist="38100" dir="2700000" algn="tl">
                      <a:srgbClr val="000000">
                        <a:alpha val="43137"/>
                      </a:srgbClr>
                    </a:outerShdw>
                  </a:effectLst>
                  <a:cs typeface="Arial" panose="020B0604020202020204" pitchFamily="34" charset="0"/>
                </a:rPr>
                <a:t> this</a:t>
              </a:r>
              <a:r>
                <a:rPr kumimoji="0" lang="en-GB" altLang="en-US" b="0" i="0" u="none" strike="noStrike" cap="none" normalizeH="0" baseline="0" dirty="0">
                  <a:ln>
                    <a:noFill/>
                  </a:ln>
                  <a:solidFill>
                    <a:srgbClr val="000000"/>
                  </a:solidFill>
                  <a:effectLst/>
                  <a:cs typeface="Arial" panose="020B0604020202020204" pitchFamily="34" charset="0"/>
                </a:rPr>
                <a:t> selection step</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81" name="Line 62"/>
            <p:cNvSpPr>
              <a:spLocks noChangeShapeType="1"/>
            </p:cNvSpPr>
            <p:nvPr/>
          </p:nvSpPr>
          <p:spPr bwMode="auto">
            <a:xfrm>
              <a:off x="1184008" y="5303518"/>
              <a:ext cx="5388698"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82" name="Line 63"/>
            <p:cNvSpPr>
              <a:spLocks noChangeShapeType="1"/>
            </p:cNvSpPr>
            <p:nvPr/>
          </p:nvSpPr>
          <p:spPr bwMode="auto">
            <a:xfrm>
              <a:off x="1184008" y="763238"/>
              <a:ext cx="5388698" cy="0"/>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83" name="Line 64"/>
            <p:cNvSpPr>
              <a:spLocks noChangeShapeType="1"/>
            </p:cNvSpPr>
            <p:nvPr/>
          </p:nvSpPr>
          <p:spPr bwMode="auto">
            <a:xfrm>
              <a:off x="1184008"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84" name="Line 65"/>
            <p:cNvSpPr>
              <a:spLocks noChangeShapeType="1"/>
            </p:cNvSpPr>
            <p:nvPr/>
          </p:nvSpPr>
          <p:spPr bwMode="auto">
            <a:xfrm flipV="1">
              <a:off x="1184008" y="678589"/>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85" name="Rectangle 66"/>
            <p:cNvSpPr>
              <a:spLocks noChangeArrowheads="1"/>
            </p:cNvSpPr>
            <p:nvPr/>
          </p:nvSpPr>
          <p:spPr bwMode="auto">
            <a:xfrm>
              <a:off x="1001243"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0.0</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86" name="Line 67"/>
            <p:cNvSpPr>
              <a:spLocks noChangeShapeType="1"/>
            </p:cNvSpPr>
            <p:nvPr/>
          </p:nvSpPr>
          <p:spPr bwMode="auto">
            <a:xfrm>
              <a:off x="1362926"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88" name="Line 69"/>
            <p:cNvSpPr>
              <a:spLocks noChangeShapeType="1"/>
            </p:cNvSpPr>
            <p:nvPr/>
          </p:nvSpPr>
          <p:spPr bwMode="auto">
            <a:xfrm>
              <a:off x="1541844"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90" name="Line 71"/>
            <p:cNvSpPr>
              <a:spLocks noChangeShapeType="1"/>
            </p:cNvSpPr>
            <p:nvPr/>
          </p:nvSpPr>
          <p:spPr bwMode="auto">
            <a:xfrm>
              <a:off x="1722686"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92" name="Rectangle 73"/>
            <p:cNvSpPr>
              <a:spLocks noChangeArrowheads="1"/>
            </p:cNvSpPr>
            <p:nvPr/>
          </p:nvSpPr>
          <p:spPr bwMode="auto">
            <a:xfrm>
              <a:off x="1539920"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0.1</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793" name="Line 74"/>
            <p:cNvSpPr>
              <a:spLocks noChangeShapeType="1"/>
            </p:cNvSpPr>
            <p:nvPr/>
          </p:nvSpPr>
          <p:spPr bwMode="auto">
            <a:xfrm>
              <a:off x="1901603"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95" name="Line 76"/>
            <p:cNvSpPr>
              <a:spLocks noChangeShapeType="1"/>
            </p:cNvSpPr>
            <p:nvPr/>
          </p:nvSpPr>
          <p:spPr bwMode="auto">
            <a:xfrm>
              <a:off x="2080521"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97" name="Line 78"/>
            <p:cNvSpPr>
              <a:spLocks noChangeShapeType="1"/>
            </p:cNvSpPr>
            <p:nvPr/>
          </p:nvSpPr>
          <p:spPr bwMode="auto">
            <a:xfrm>
              <a:off x="2261363"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799" name="Rectangle 80"/>
            <p:cNvSpPr>
              <a:spLocks noChangeArrowheads="1"/>
            </p:cNvSpPr>
            <p:nvPr/>
          </p:nvSpPr>
          <p:spPr bwMode="auto">
            <a:xfrm>
              <a:off x="2078597"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0.2</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800" name="Line 81"/>
            <p:cNvSpPr>
              <a:spLocks noChangeShapeType="1"/>
            </p:cNvSpPr>
            <p:nvPr/>
          </p:nvSpPr>
          <p:spPr bwMode="auto">
            <a:xfrm>
              <a:off x="2440281"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02" name="Line 83"/>
            <p:cNvSpPr>
              <a:spLocks noChangeShapeType="1"/>
            </p:cNvSpPr>
            <p:nvPr/>
          </p:nvSpPr>
          <p:spPr bwMode="auto">
            <a:xfrm>
              <a:off x="2621123"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04" name="Line 85"/>
            <p:cNvSpPr>
              <a:spLocks noChangeShapeType="1"/>
            </p:cNvSpPr>
            <p:nvPr/>
          </p:nvSpPr>
          <p:spPr bwMode="auto">
            <a:xfrm>
              <a:off x="2800040"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06" name="Rectangle 87"/>
            <p:cNvSpPr>
              <a:spLocks noChangeArrowheads="1"/>
            </p:cNvSpPr>
            <p:nvPr/>
          </p:nvSpPr>
          <p:spPr bwMode="auto">
            <a:xfrm>
              <a:off x="2617275"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0.3</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807" name="Line 88"/>
            <p:cNvSpPr>
              <a:spLocks noChangeShapeType="1"/>
            </p:cNvSpPr>
            <p:nvPr/>
          </p:nvSpPr>
          <p:spPr bwMode="auto">
            <a:xfrm>
              <a:off x="2978958"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09" name="Line 90"/>
            <p:cNvSpPr>
              <a:spLocks noChangeShapeType="1"/>
            </p:cNvSpPr>
            <p:nvPr/>
          </p:nvSpPr>
          <p:spPr bwMode="auto">
            <a:xfrm>
              <a:off x="3159800"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11" name="Line 92"/>
            <p:cNvSpPr>
              <a:spLocks noChangeShapeType="1"/>
            </p:cNvSpPr>
            <p:nvPr/>
          </p:nvSpPr>
          <p:spPr bwMode="auto">
            <a:xfrm>
              <a:off x="3338718"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13" name="Rectangle 94"/>
            <p:cNvSpPr>
              <a:spLocks noChangeArrowheads="1"/>
            </p:cNvSpPr>
            <p:nvPr/>
          </p:nvSpPr>
          <p:spPr bwMode="auto">
            <a:xfrm>
              <a:off x="3155952"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0.4</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814" name="Line 95"/>
            <p:cNvSpPr>
              <a:spLocks noChangeShapeType="1"/>
            </p:cNvSpPr>
            <p:nvPr/>
          </p:nvSpPr>
          <p:spPr bwMode="auto">
            <a:xfrm>
              <a:off x="3517636"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16" name="Line 97"/>
            <p:cNvSpPr>
              <a:spLocks noChangeShapeType="1"/>
            </p:cNvSpPr>
            <p:nvPr/>
          </p:nvSpPr>
          <p:spPr bwMode="auto">
            <a:xfrm>
              <a:off x="3698477"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18" name="Line 99"/>
            <p:cNvSpPr>
              <a:spLocks noChangeShapeType="1"/>
            </p:cNvSpPr>
            <p:nvPr/>
          </p:nvSpPr>
          <p:spPr bwMode="auto">
            <a:xfrm>
              <a:off x="3877395"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20" name="Rectangle 101"/>
            <p:cNvSpPr>
              <a:spLocks noChangeArrowheads="1"/>
            </p:cNvSpPr>
            <p:nvPr/>
          </p:nvSpPr>
          <p:spPr bwMode="auto">
            <a:xfrm>
              <a:off x="3696554"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0.5</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821" name="Line 102"/>
            <p:cNvSpPr>
              <a:spLocks noChangeShapeType="1"/>
            </p:cNvSpPr>
            <p:nvPr/>
          </p:nvSpPr>
          <p:spPr bwMode="auto">
            <a:xfrm>
              <a:off x="4058237"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23" name="Line 104"/>
            <p:cNvSpPr>
              <a:spLocks noChangeShapeType="1"/>
            </p:cNvSpPr>
            <p:nvPr/>
          </p:nvSpPr>
          <p:spPr bwMode="auto">
            <a:xfrm>
              <a:off x="4237155"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25" name="Line 106"/>
            <p:cNvSpPr>
              <a:spLocks noChangeShapeType="1"/>
            </p:cNvSpPr>
            <p:nvPr/>
          </p:nvSpPr>
          <p:spPr bwMode="auto">
            <a:xfrm>
              <a:off x="4416073"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27" name="Rectangle 108"/>
            <p:cNvSpPr>
              <a:spLocks noChangeArrowheads="1"/>
            </p:cNvSpPr>
            <p:nvPr/>
          </p:nvSpPr>
          <p:spPr bwMode="auto">
            <a:xfrm>
              <a:off x="4233307"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0.6</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828" name="Line 109"/>
            <p:cNvSpPr>
              <a:spLocks noChangeShapeType="1"/>
            </p:cNvSpPr>
            <p:nvPr/>
          </p:nvSpPr>
          <p:spPr bwMode="auto">
            <a:xfrm>
              <a:off x="4596914"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30" name="Line 111"/>
            <p:cNvSpPr>
              <a:spLocks noChangeShapeType="1"/>
            </p:cNvSpPr>
            <p:nvPr/>
          </p:nvSpPr>
          <p:spPr bwMode="auto">
            <a:xfrm>
              <a:off x="4775832"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32" name="Line 113"/>
            <p:cNvSpPr>
              <a:spLocks noChangeShapeType="1"/>
            </p:cNvSpPr>
            <p:nvPr/>
          </p:nvSpPr>
          <p:spPr bwMode="auto">
            <a:xfrm>
              <a:off x="4954750"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34" name="Rectangle 115"/>
            <p:cNvSpPr>
              <a:spLocks noChangeArrowheads="1"/>
            </p:cNvSpPr>
            <p:nvPr/>
          </p:nvSpPr>
          <p:spPr bwMode="auto">
            <a:xfrm>
              <a:off x="4773908"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0.7</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835" name="Line 116"/>
            <p:cNvSpPr>
              <a:spLocks noChangeShapeType="1"/>
            </p:cNvSpPr>
            <p:nvPr/>
          </p:nvSpPr>
          <p:spPr bwMode="auto">
            <a:xfrm>
              <a:off x="5135592"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37" name="Line 118"/>
            <p:cNvSpPr>
              <a:spLocks noChangeShapeType="1"/>
            </p:cNvSpPr>
            <p:nvPr/>
          </p:nvSpPr>
          <p:spPr bwMode="auto">
            <a:xfrm>
              <a:off x="5316433"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39" name="Line 120"/>
            <p:cNvSpPr>
              <a:spLocks noChangeShapeType="1"/>
            </p:cNvSpPr>
            <p:nvPr/>
          </p:nvSpPr>
          <p:spPr bwMode="auto">
            <a:xfrm>
              <a:off x="5495351"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41" name="Rectangle 122"/>
            <p:cNvSpPr>
              <a:spLocks noChangeArrowheads="1"/>
            </p:cNvSpPr>
            <p:nvPr/>
          </p:nvSpPr>
          <p:spPr bwMode="auto">
            <a:xfrm>
              <a:off x="5312586"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0.8</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842" name="Line 123"/>
            <p:cNvSpPr>
              <a:spLocks noChangeShapeType="1"/>
            </p:cNvSpPr>
            <p:nvPr/>
          </p:nvSpPr>
          <p:spPr bwMode="auto">
            <a:xfrm>
              <a:off x="5674269"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44" name="Line 125"/>
            <p:cNvSpPr>
              <a:spLocks noChangeShapeType="1"/>
            </p:cNvSpPr>
            <p:nvPr/>
          </p:nvSpPr>
          <p:spPr bwMode="auto">
            <a:xfrm>
              <a:off x="5855111"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46" name="Line 127"/>
            <p:cNvSpPr>
              <a:spLocks noChangeShapeType="1"/>
            </p:cNvSpPr>
            <p:nvPr/>
          </p:nvSpPr>
          <p:spPr bwMode="auto">
            <a:xfrm>
              <a:off x="6034029"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48" name="Rectangle 129"/>
            <p:cNvSpPr>
              <a:spLocks noChangeArrowheads="1"/>
            </p:cNvSpPr>
            <p:nvPr/>
          </p:nvSpPr>
          <p:spPr bwMode="auto">
            <a:xfrm>
              <a:off x="5851263"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0.9</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849" name="Line 130"/>
            <p:cNvSpPr>
              <a:spLocks noChangeShapeType="1"/>
            </p:cNvSpPr>
            <p:nvPr/>
          </p:nvSpPr>
          <p:spPr bwMode="auto">
            <a:xfrm>
              <a:off x="6212946"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51" name="Line 132"/>
            <p:cNvSpPr>
              <a:spLocks noChangeShapeType="1"/>
            </p:cNvSpPr>
            <p:nvPr/>
          </p:nvSpPr>
          <p:spPr bwMode="auto">
            <a:xfrm>
              <a:off x="6391864" y="5303518"/>
              <a:ext cx="0" cy="42325"/>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53" name="Line 134"/>
            <p:cNvSpPr>
              <a:spLocks noChangeShapeType="1"/>
            </p:cNvSpPr>
            <p:nvPr/>
          </p:nvSpPr>
          <p:spPr bwMode="auto">
            <a:xfrm>
              <a:off x="6572706" y="5303518"/>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854" name="Line 135"/>
            <p:cNvSpPr>
              <a:spLocks noChangeShapeType="1"/>
            </p:cNvSpPr>
            <p:nvPr/>
          </p:nvSpPr>
          <p:spPr bwMode="auto">
            <a:xfrm flipV="1">
              <a:off x="6572706" y="678589"/>
              <a:ext cx="0" cy="84649"/>
            </a:xfrm>
            <a:prstGeom prst="line">
              <a:avLst/>
            </a:prstGeom>
            <a:solidFill>
              <a:schemeClr val="bg1"/>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55" name="Rectangle 136"/>
            <p:cNvSpPr>
              <a:spLocks noChangeArrowheads="1"/>
            </p:cNvSpPr>
            <p:nvPr/>
          </p:nvSpPr>
          <p:spPr bwMode="auto">
            <a:xfrm>
              <a:off x="6389940" y="5407406"/>
              <a:ext cx="32060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1.0</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856" name="Rectangle 137"/>
            <p:cNvSpPr>
              <a:spLocks noChangeArrowheads="1"/>
            </p:cNvSpPr>
            <p:nvPr/>
          </p:nvSpPr>
          <p:spPr bwMode="auto">
            <a:xfrm>
              <a:off x="1891591" y="5613258"/>
              <a:ext cx="6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857" name="Rectangle 138"/>
            <p:cNvSpPr>
              <a:spLocks noChangeArrowheads="1"/>
            </p:cNvSpPr>
            <p:nvPr/>
          </p:nvSpPr>
          <p:spPr bwMode="auto">
            <a:xfrm>
              <a:off x="2034726" y="5746003"/>
              <a:ext cx="6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858" name="Rectangle 139"/>
            <p:cNvSpPr>
              <a:spLocks noChangeArrowheads="1"/>
            </p:cNvSpPr>
            <p:nvPr/>
          </p:nvSpPr>
          <p:spPr bwMode="auto">
            <a:xfrm>
              <a:off x="1706075" y="5686500"/>
              <a:ext cx="4855496"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cs typeface="Arial" panose="020B0604020202020204" pitchFamily="34" charset="0"/>
                </a:rPr>
                <a:t>q</a:t>
              </a:r>
              <a:r>
                <a:rPr kumimoji="0" lang="en-GB" altLang="en-US" b="0" i="0" u="none" strike="noStrike" cap="none" normalizeH="0" baseline="-25000" dirty="0">
                  <a:ln>
                    <a:noFill/>
                  </a:ln>
                  <a:solidFill>
                    <a:srgbClr val="000000"/>
                  </a:solidFill>
                  <a:effectLst/>
                  <a:cs typeface="Arial" panose="020B0604020202020204" pitchFamily="34" charset="0"/>
                </a:rPr>
                <a:t>0</a:t>
              </a:r>
              <a:r>
                <a:rPr kumimoji="0" lang="en-GB" altLang="en-US" b="0" i="0" u="none" strike="noStrike" cap="none" normalizeH="0" baseline="0" dirty="0">
                  <a:ln>
                    <a:noFill/>
                  </a:ln>
                  <a:solidFill>
                    <a:srgbClr val="000000"/>
                  </a:solidFill>
                  <a:effectLst/>
                  <a:cs typeface="Arial" panose="020B0604020202020204" pitchFamily="34" charset="0"/>
                </a:rPr>
                <a:t>(a); allele frequency before </a:t>
              </a:r>
              <a:r>
                <a:rPr kumimoji="0" lang="en-GB" altLang="en-US" b="0" i="0" u="sng" strike="noStrike" cap="none" normalizeH="0" baseline="0" dirty="0">
                  <a:ln>
                    <a:noFill/>
                  </a:ln>
                  <a:solidFill>
                    <a:schemeClr val="tx1">
                      <a:lumMod val="50000"/>
                      <a:lumOff val="50000"/>
                    </a:schemeClr>
                  </a:solidFill>
                  <a:effectLst>
                    <a:outerShdw blurRad="38100" dist="38100" dir="2700000" algn="tl">
                      <a:srgbClr val="000000">
                        <a:alpha val="43137"/>
                      </a:srgbClr>
                    </a:outerShdw>
                  </a:effectLst>
                  <a:cs typeface="Arial" panose="020B0604020202020204" pitchFamily="34" charset="0"/>
                </a:rPr>
                <a:t>this </a:t>
              </a:r>
              <a:r>
                <a:rPr kumimoji="0" lang="en-GB" altLang="en-US" b="0" i="0" u="none" strike="noStrike" cap="none" normalizeH="0" baseline="0" dirty="0">
                  <a:ln>
                    <a:noFill/>
                  </a:ln>
                  <a:solidFill>
                    <a:srgbClr val="000000"/>
                  </a:solidFill>
                  <a:effectLst/>
                  <a:cs typeface="Arial" panose="020B0604020202020204" pitchFamily="34" charset="0"/>
                </a:rPr>
                <a:t>selection step</a:t>
              </a:r>
              <a:endParaRPr kumimoji="0" lang="en-GB" altLang="en-US" b="0" i="0" u="none" strike="noStrike" cap="none" normalizeH="0" baseline="0" dirty="0">
                <a:ln>
                  <a:noFill/>
                </a:ln>
                <a:solidFill>
                  <a:schemeClr val="tx1"/>
                </a:solidFill>
                <a:effectLst/>
                <a:cs typeface="Arial" panose="020B0604020202020204" pitchFamily="34" charset="0"/>
              </a:endParaRPr>
            </a:p>
          </p:txBody>
        </p:sp>
        <p:sp>
          <p:nvSpPr>
            <p:cNvPr id="860" name="Freeform 141"/>
            <p:cNvSpPr>
              <a:spLocks/>
            </p:cNvSpPr>
            <p:nvPr/>
          </p:nvSpPr>
          <p:spPr bwMode="auto">
            <a:xfrm>
              <a:off x="6464971" y="763238"/>
              <a:ext cx="107735" cy="5772"/>
            </a:xfrm>
            <a:custGeom>
              <a:avLst/>
              <a:gdLst>
                <a:gd name="T0" fmla="*/ 0 w 113"/>
                <a:gd name="T1" fmla="*/ 5 h 5"/>
                <a:gd name="T2" fmla="*/ 56 w 113"/>
                <a:gd name="T3" fmla="*/ 3 h 5"/>
                <a:gd name="T4" fmla="*/ 113 w 113"/>
                <a:gd name="T5" fmla="*/ 0 h 5"/>
              </a:gdLst>
              <a:ahLst/>
              <a:cxnLst>
                <a:cxn ang="0">
                  <a:pos x="T0" y="T1"/>
                </a:cxn>
                <a:cxn ang="0">
                  <a:pos x="T2" y="T3"/>
                </a:cxn>
                <a:cxn ang="0">
                  <a:pos x="T4" y="T5"/>
                </a:cxn>
              </a:cxnLst>
              <a:rect l="0" t="0" r="r" b="b"/>
              <a:pathLst>
                <a:path w="113" h="5">
                  <a:moveTo>
                    <a:pt x="0" y="5"/>
                  </a:moveTo>
                  <a:lnTo>
                    <a:pt x="56" y="3"/>
                  </a:lnTo>
                  <a:lnTo>
                    <a:pt x="113" y="0"/>
                  </a:lnTo>
                </a:path>
              </a:pathLst>
            </a:custGeom>
            <a:solidFill>
              <a:schemeClr val="bg1"/>
            </a:solidFill>
            <a:ln w="222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00" name="Line 181"/>
            <p:cNvSpPr>
              <a:spLocks noChangeShapeType="1"/>
            </p:cNvSpPr>
            <p:nvPr/>
          </p:nvSpPr>
          <p:spPr bwMode="auto">
            <a:xfrm flipV="1">
              <a:off x="6553468" y="763238"/>
              <a:ext cx="19238" cy="3848"/>
            </a:xfrm>
            <a:prstGeom prst="line">
              <a:avLst/>
            </a:prstGeom>
            <a:solidFill>
              <a:schemeClr val="bg1"/>
            </a:solidFill>
            <a:ln w="22225">
              <a:solidFill>
                <a:srgbClr val="00FF00"/>
              </a:solidFill>
              <a:prstDash val="sysDash"/>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7" name="Line 339"/>
            <p:cNvSpPr>
              <a:spLocks noChangeShapeType="1"/>
            </p:cNvSpPr>
            <p:nvPr/>
          </p:nvSpPr>
          <p:spPr bwMode="auto">
            <a:xfrm flipV="1">
              <a:off x="6566934" y="763238"/>
              <a:ext cx="5772" cy="1924"/>
            </a:xfrm>
            <a:prstGeom prst="line">
              <a:avLst/>
            </a:prstGeom>
            <a:solidFill>
              <a:schemeClr val="bg1"/>
            </a:solidFill>
            <a:ln w="22225">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8" name="Line 531"/>
            <p:cNvSpPr>
              <a:spLocks noChangeShapeType="1"/>
            </p:cNvSpPr>
            <p:nvPr/>
          </p:nvSpPr>
          <p:spPr bwMode="auto">
            <a:xfrm flipV="1">
              <a:off x="6566934" y="767085"/>
              <a:ext cx="3848" cy="3848"/>
            </a:xfrm>
            <a:prstGeom prst="line">
              <a:avLst/>
            </a:prstGeom>
            <a:solidFill>
              <a:schemeClr val="bg1"/>
            </a:solidFill>
            <a:ln w="22225">
              <a:solidFill>
                <a:srgbClr val="800000"/>
              </a:solidFill>
              <a:prstDash val="sysDashDotDot"/>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9" name="Oval 532"/>
            <p:cNvSpPr>
              <a:spLocks noChangeArrowheads="1"/>
            </p:cNvSpPr>
            <p:nvPr/>
          </p:nvSpPr>
          <p:spPr bwMode="auto">
            <a:xfrm>
              <a:off x="1207094" y="734380"/>
              <a:ext cx="61563" cy="61563"/>
            </a:xfrm>
            <a:prstGeom prst="ellipse">
              <a:avLst/>
            </a:prstGeom>
            <a:solidFill>
              <a:schemeClr val="bg1"/>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483" name="Oval 566"/>
            <p:cNvSpPr>
              <a:spLocks noChangeArrowheads="1"/>
            </p:cNvSpPr>
            <p:nvPr/>
          </p:nvSpPr>
          <p:spPr bwMode="auto">
            <a:xfrm>
              <a:off x="6541924" y="734380"/>
              <a:ext cx="61563" cy="59639"/>
            </a:xfrm>
            <a:prstGeom prst="ellipse">
              <a:avLst/>
            </a:prstGeom>
            <a:solidFill>
              <a:schemeClr val="bg1"/>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5" name="Rectangle 568"/>
            <p:cNvSpPr>
              <a:spLocks noChangeArrowheads="1"/>
            </p:cNvSpPr>
            <p:nvPr/>
          </p:nvSpPr>
          <p:spPr bwMode="auto">
            <a:xfrm>
              <a:off x="1216713" y="742075"/>
              <a:ext cx="40401" cy="42325"/>
            </a:xfrm>
            <a:prstGeom prst="rect">
              <a:avLst/>
            </a:prstGeom>
            <a:solidFill>
              <a:schemeClr val="bg1"/>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519" name="Rectangle 602"/>
            <p:cNvSpPr>
              <a:spLocks noChangeArrowheads="1"/>
            </p:cNvSpPr>
            <p:nvPr/>
          </p:nvSpPr>
          <p:spPr bwMode="auto">
            <a:xfrm>
              <a:off x="6551543" y="742075"/>
              <a:ext cx="42325" cy="42325"/>
            </a:xfrm>
            <a:prstGeom prst="rect">
              <a:avLst/>
            </a:prstGeom>
            <a:solidFill>
              <a:schemeClr val="bg1"/>
            </a:solid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521" name="Freeform 604"/>
            <p:cNvSpPr>
              <a:spLocks/>
            </p:cNvSpPr>
            <p:nvPr/>
          </p:nvSpPr>
          <p:spPr bwMode="auto">
            <a:xfrm>
              <a:off x="1193627" y="740152"/>
              <a:ext cx="84649" cy="73106"/>
            </a:xfrm>
            <a:custGeom>
              <a:avLst/>
              <a:gdLst>
                <a:gd name="T0" fmla="*/ 45 w 89"/>
                <a:gd name="T1" fmla="*/ 76 h 76"/>
                <a:gd name="T2" fmla="*/ 0 w 89"/>
                <a:gd name="T3" fmla="*/ 0 h 76"/>
                <a:gd name="T4" fmla="*/ 89 w 89"/>
                <a:gd name="T5" fmla="*/ 0 h 76"/>
                <a:gd name="T6" fmla="*/ 45 w 89"/>
                <a:gd name="T7" fmla="*/ 76 h 76"/>
              </a:gdLst>
              <a:ahLst/>
              <a:cxnLst>
                <a:cxn ang="0">
                  <a:pos x="T0" y="T1"/>
                </a:cxn>
                <a:cxn ang="0">
                  <a:pos x="T2" y="T3"/>
                </a:cxn>
                <a:cxn ang="0">
                  <a:pos x="T4" y="T5"/>
                </a:cxn>
                <a:cxn ang="0">
                  <a:pos x="T6" y="T7"/>
                </a:cxn>
              </a:cxnLst>
              <a:rect l="0" t="0" r="r" b="b"/>
              <a:pathLst>
                <a:path w="89" h="76">
                  <a:moveTo>
                    <a:pt x="45" y="76"/>
                  </a:moveTo>
                  <a:lnTo>
                    <a:pt x="0" y="0"/>
                  </a:lnTo>
                  <a:lnTo>
                    <a:pt x="89" y="0"/>
                  </a:lnTo>
                  <a:lnTo>
                    <a:pt x="45" y="76"/>
                  </a:lnTo>
                  <a:close/>
                </a:path>
              </a:pathLst>
            </a:custGeom>
            <a:solidFill>
              <a:schemeClr val="bg1"/>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155" name="Freeform 639"/>
            <p:cNvSpPr>
              <a:spLocks/>
            </p:cNvSpPr>
            <p:nvPr/>
          </p:nvSpPr>
          <p:spPr bwMode="auto">
            <a:xfrm>
              <a:off x="6528457" y="740152"/>
              <a:ext cx="86573" cy="73106"/>
            </a:xfrm>
            <a:custGeom>
              <a:avLst/>
              <a:gdLst>
                <a:gd name="T0" fmla="*/ 45 w 89"/>
                <a:gd name="T1" fmla="*/ 77 h 77"/>
                <a:gd name="T2" fmla="*/ 0 w 89"/>
                <a:gd name="T3" fmla="*/ 0 h 77"/>
                <a:gd name="T4" fmla="*/ 89 w 89"/>
                <a:gd name="T5" fmla="*/ 0 h 77"/>
                <a:gd name="T6" fmla="*/ 45 w 89"/>
                <a:gd name="T7" fmla="*/ 77 h 77"/>
              </a:gdLst>
              <a:ahLst/>
              <a:cxnLst>
                <a:cxn ang="0">
                  <a:pos x="T0" y="T1"/>
                </a:cxn>
                <a:cxn ang="0">
                  <a:pos x="T2" y="T3"/>
                </a:cxn>
                <a:cxn ang="0">
                  <a:pos x="T4" y="T5"/>
                </a:cxn>
                <a:cxn ang="0">
                  <a:pos x="T6" y="T7"/>
                </a:cxn>
              </a:cxnLst>
              <a:rect l="0" t="0" r="r" b="b"/>
              <a:pathLst>
                <a:path w="89" h="77">
                  <a:moveTo>
                    <a:pt x="45" y="77"/>
                  </a:moveTo>
                  <a:lnTo>
                    <a:pt x="0" y="0"/>
                  </a:lnTo>
                  <a:lnTo>
                    <a:pt x="89" y="0"/>
                  </a:lnTo>
                  <a:lnTo>
                    <a:pt x="45" y="77"/>
                  </a:lnTo>
                  <a:close/>
                </a:path>
              </a:pathLst>
            </a:custGeom>
            <a:solidFill>
              <a:schemeClr val="bg1"/>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7" name="Line 641"/>
            <p:cNvSpPr>
              <a:spLocks noChangeShapeType="1"/>
            </p:cNvSpPr>
            <p:nvPr/>
          </p:nvSpPr>
          <p:spPr bwMode="auto">
            <a:xfrm>
              <a:off x="1203247" y="730533"/>
              <a:ext cx="67335" cy="69259"/>
            </a:xfrm>
            <a:prstGeom prst="line">
              <a:avLst/>
            </a:pr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158" name="Line 642"/>
            <p:cNvSpPr>
              <a:spLocks noChangeShapeType="1"/>
            </p:cNvSpPr>
            <p:nvPr/>
          </p:nvSpPr>
          <p:spPr bwMode="auto">
            <a:xfrm flipH="1">
              <a:off x="1203247" y="730533"/>
              <a:ext cx="67335" cy="69259"/>
            </a:xfrm>
            <a:prstGeom prst="line">
              <a:avLst/>
            </a:pr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159" name="Line 643"/>
            <p:cNvSpPr>
              <a:spLocks noChangeShapeType="1"/>
            </p:cNvSpPr>
            <p:nvPr/>
          </p:nvSpPr>
          <p:spPr bwMode="auto">
            <a:xfrm>
              <a:off x="1187856" y="765162"/>
              <a:ext cx="98116" cy="0"/>
            </a:xfrm>
            <a:prstGeom prst="line">
              <a:avLst/>
            </a:pr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290" name="Line 774"/>
            <p:cNvSpPr>
              <a:spLocks noChangeShapeType="1"/>
            </p:cNvSpPr>
            <p:nvPr/>
          </p:nvSpPr>
          <p:spPr bwMode="auto">
            <a:xfrm>
              <a:off x="6538077" y="728609"/>
              <a:ext cx="69259" cy="69259"/>
            </a:xfrm>
            <a:prstGeom prst="line">
              <a:avLst/>
            </a:pr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1" name="Line 775"/>
            <p:cNvSpPr>
              <a:spLocks noChangeShapeType="1"/>
            </p:cNvSpPr>
            <p:nvPr/>
          </p:nvSpPr>
          <p:spPr bwMode="auto">
            <a:xfrm flipH="1">
              <a:off x="6538077" y="728609"/>
              <a:ext cx="69259" cy="69259"/>
            </a:xfrm>
            <a:prstGeom prst="line">
              <a:avLst/>
            </a:pr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2" name="Line 776"/>
            <p:cNvSpPr>
              <a:spLocks noChangeShapeType="1"/>
            </p:cNvSpPr>
            <p:nvPr/>
          </p:nvSpPr>
          <p:spPr bwMode="auto">
            <a:xfrm>
              <a:off x="6522686" y="763238"/>
              <a:ext cx="100040" cy="0"/>
            </a:xfrm>
            <a:prstGeom prst="line">
              <a:avLst/>
            </a:pr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3" name="Line 777"/>
            <p:cNvSpPr>
              <a:spLocks noChangeShapeType="1"/>
            </p:cNvSpPr>
            <p:nvPr/>
          </p:nvSpPr>
          <p:spPr bwMode="auto">
            <a:xfrm>
              <a:off x="6572706" y="715142"/>
              <a:ext cx="0" cy="98116"/>
            </a:xfrm>
            <a:prstGeom prst="line">
              <a:avLst/>
            </a:pr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5" name="Freeform 779"/>
            <p:cNvSpPr>
              <a:spLocks/>
            </p:cNvSpPr>
            <p:nvPr/>
          </p:nvSpPr>
          <p:spPr bwMode="auto">
            <a:xfrm>
              <a:off x="1203247" y="730533"/>
              <a:ext cx="67335" cy="69259"/>
            </a:xfrm>
            <a:custGeom>
              <a:avLst/>
              <a:gdLst>
                <a:gd name="T0" fmla="*/ 0 w 62"/>
                <a:gd name="T1" fmla="*/ 0 h 62"/>
                <a:gd name="T2" fmla="*/ 62 w 62"/>
                <a:gd name="T3" fmla="*/ 0 h 62"/>
                <a:gd name="T4" fmla="*/ 0 w 62"/>
                <a:gd name="T5" fmla="*/ 62 h 62"/>
                <a:gd name="T6" fmla="*/ 62 w 62"/>
                <a:gd name="T7" fmla="*/ 62 h 62"/>
                <a:gd name="T8" fmla="*/ 0 w 62"/>
                <a:gd name="T9" fmla="*/ 0 h 62"/>
              </a:gdLst>
              <a:ahLst/>
              <a:cxnLst>
                <a:cxn ang="0">
                  <a:pos x="T0" y="T1"/>
                </a:cxn>
                <a:cxn ang="0">
                  <a:pos x="T2" y="T3"/>
                </a:cxn>
                <a:cxn ang="0">
                  <a:pos x="T4" y="T5"/>
                </a:cxn>
                <a:cxn ang="0">
                  <a:pos x="T6" y="T7"/>
                </a:cxn>
                <a:cxn ang="0">
                  <a:pos x="T8" y="T9"/>
                </a:cxn>
              </a:cxnLst>
              <a:rect l="0" t="0" r="r" b="b"/>
              <a:pathLst>
                <a:path w="62" h="62">
                  <a:moveTo>
                    <a:pt x="0" y="0"/>
                  </a:moveTo>
                  <a:lnTo>
                    <a:pt x="62" y="0"/>
                  </a:lnTo>
                  <a:lnTo>
                    <a:pt x="0" y="62"/>
                  </a:lnTo>
                  <a:lnTo>
                    <a:pt x="62" y="62"/>
                  </a:lnTo>
                  <a:lnTo>
                    <a:pt x="0" y="0"/>
                  </a:lnTo>
                </a:path>
              </a:pathLst>
            </a:custGeom>
            <a:solidFill>
              <a:schemeClr val="bg1"/>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20" name="Freeform 814"/>
            <p:cNvSpPr>
              <a:spLocks/>
            </p:cNvSpPr>
            <p:nvPr/>
          </p:nvSpPr>
          <p:spPr bwMode="auto">
            <a:xfrm>
              <a:off x="6538077" y="728609"/>
              <a:ext cx="69259" cy="69259"/>
            </a:xfrm>
            <a:custGeom>
              <a:avLst/>
              <a:gdLst>
                <a:gd name="T0" fmla="*/ 0 w 63"/>
                <a:gd name="T1" fmla="*/ 0 h 62"/>
                <a:gd name="T2" fmla="*/ 63 w 63"/>
                <a:gd name="T3" fmla="*/ 0 h 62"/>
                <a:gd name="T4" fmla="*/ 0 w 63"/>
                <a:gd name="T5" fmla="*/ 62 h 62"/>
                <a:gd name="T6" fmla="*/ 63 w 63"/>
                <a:gd name="T7" fmla="*/ 62 h 62"/>
                <a:gd name="T8" fmla="*/ 0 w 63"/>
                <a:gd name="T9" fmla="*/ 0 h 62"/>
              </a:gdLst>
              <a:ahLst/>
              <a:cxnLst>
                <a:cxn ang="0">
                  <a:pos x="T0" y="T1"/>
                </a:cxn>
                <a:cxn ang="0">
                  <a:pos x="T2" y="T3"/>
                </a:cxn>
                <a:cxn ang="0">
                  <a:pos x="T4" y="T5"/>
                </a:cxn>
                <a:cxn ang="0">
                  <a:pos x="T6" y="T7"/>
                </a:cxn>
                <a:cxn ang="0">
                  <a:pos x="T8" y="T9"/>
                </a:cxn>
              </a:cxnLst>
              <a:rect l="0" t="0" r="r" b="b"/>
              <a:pathLst>
                <a:path w="63" h="62">
                  <a:moveTo>
                    <a:pt x="0" y="0"/>
                  </a:moveTo>
                  <a:lnTo>
                    <a:pt x="63" y="0"/>
                  </a:lnTo>
                  <a:lnTo>
                    <a:pt x="0" y="62"/>
                  </a:lnTo>
                  <a:lnTo>
                    <a:pt x="63" y="62"/>
                  </a:lnTo>
                  <a:lnTo>
                    <a:pt x="0" y="0"/>
                  </a:lnTo>
                </a:path>
              </a:pathLst>
            </a:custGeom>
            <a:solidFill>
              <a:schemeClr val="bg1"/>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816"/>
            <p:cNvSpPr>
              <a:spLocks/>
            </p:cNvSpPr>
            <p:nvPr/>
          </p:nvSpPr>
          <p:spPr bwMode="auto">
            <a:xfrm>
              <a:off x="1187856" y="715142"/>
              <a:ext cx="98116" cy="98116"/>
            </a:xfrm>
            <a:custGeom>
              <a:avLst/>
              <a:gdLst>
                <a:gd name="T0" fmla="*/ 102 w 102"/>
                <a:gd name="T1" fmla="*/ 51 h 101"/>
                <a:gd name="T2" fmla="*/ 51 w 102"/>
                <a:gd name="T3" fmla="*/ 101 h 101"/>
                <a:gd name="T4" fmla="*/ 0 w 102"/>
                <a:gd name="T5" fmla="*/ 51 h 101"/>
                <a:gd name="T6" fmla="*/ 51 w 102"/>
                <a:gd name="T7" fmla="*/ 0 h 101"/>
                <a:gd name="T8" fmla="*/ 102 w 102"/>
                <a:gd name="T9" fmla="*/ 51 h 101"/>
              </a:gdLst>
              <a:ahLst/>
              <a:cxnLst>
                <a:cxn ang="0">
                  <a:pos x="T0" y="T1"/>
                </a:cxn>
                <a:cxn ang="0">
                  <a:pos x="T2" y="T3"/>
                </a:cxn>
                <a:cxn ang="0">
                  <a:pos x="T4" y="T5"/>
                </a:cxn>
                <a:cxn ang="0">
                  <a:pos x="T6" y="T7"/>
                </a:cxn>
                <a:cxn ang="0">
                  <a:pos x="T8" y="T9"/>
                </a:cxn>
              </a:cxnLst>
              <a:rect l="0" t="0" r="r" b="b"/>
              <a:pathLst>
                <a:path w="102" h="101">
                  <a:moveTo>
                    <a:pt x="102" y="51"/>
                  </a:moveTo>
                  <a:lnTo>
                    <a:pt x="51" y="101"/>
                  </a:lnTo>
                  <a:lnTo>
                    <a:pt x="0" y="51"/>
                  </a:lnTo>
                  <a:lnTo>
                    <a:pt x="51" y="0"/>
                  </a:lnTo>
                  <a:lnTo>
                    <a:pt x="102" y="51"/>
                  </a:lnTo>
                  <a:close/>
                </a:path>
              </a:pathLst>
            </a:cu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sp>
          <p:nvSpPr>
            <p:cNvPr id="56" name="Freeform 850"/>
            <p:cNvSpPr>
              <a:spLocks/>
            </p:cNvSpPr>
            <p:nvPr/>
          </p:nvSpPr>
          <p:spPr bwMode="auto">
            <a:xfrm>
              <a:off x="6522686" y="715142"/>
              <a:ext cx="100040" cy="98116"/>
            </a:xfrm>
            <a:custGeom>
              <a:avLst/>
              <a:gdLst>
                <a:gd name="T0" fmla="*/ 102 w 102"/>
                <a:gd name="T1" fmla="*/ 50 h 102"/>
                <a:gd name="T2" fmla="*/ 51 w 102"/>
                <a:gd name="T3" fmla="*/ 102 h 102"/>
                <a:gd name="T4" fmla="*/ 0 w 102"/>
                <a:gd name="T5" fmla="*/ 50 h 102"/>
                <a:gd name="T6" fmla="*/ 51 w 102"/>
                <a:gd name="T7" fmla="*/ 0 h 102"/>
                <a:gd name="T8" fmla="*/ 102 w 102"/>
                <a:gd name="T9" fmla="*/ 50 h 102"/>
              </a:gdLst>
              <a:ahLst/>
              <a:cxnLst>
                <a:cxn ang="0">
                  <a:pos x="T0" y="T1"/>
                </a:cxn>
                <a:cxn ang="0">
                  <a:pos x="T2" y="T3"/>
                </a:cxn>
                <a:cxn ang="0">
                  <a:pos x="T4" y="T5"/>
                </a:cxn>
                <a:cxn ang="0">
                  <a:pos x="T6" y="T7"/>
                </a:cxn>
                <a:cxn ang="0">
                  <a:pos x="T8" y="T9"/>
                </a:cxn>
              </a:cxnLst>
              <a:rect l="0" t="0" r="r" b="b"/>
              <a:pathLst>
                <a:path w="102" h="102">
                  <a:moveTo>
                    <a:pt x="102" y="50"/>
                  </a:moveTo>
                  <a:lnTo>
                    <a:pt x="51" y="102"/>
                  </a:lnTo>
                  <a:lnTo>
                    <a:pt x="0" y="50"/>
                  </a:lnTo>
                  <a:lnTo>
                    <a:pt x="51" y="0"/>
                  </a:lnTo>
                  <a:lnTo>
                    <a:pt x="102" y="50"/>
                  </a:lnTo>
                  <a:close/>
                </a:path>
              </a:pathLst>
            </a:custGeom>
            <a:solidFill>
              <a:schemeClr val="bg1"/>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 name="Freeform 854"/>
            <p:cNvSpPr>
              <a:spLocks/>
            </p:cNvSpPr>
            <p:nvPr/>
          </p:nvSpPr>
          <p:spPr bwMode="auto">
            <a:xfrm>
              <a:off x="6464971" y="5166925"/>
              <a:ext cx="107735" cy="136593"/>
            </a:xfrm>
            <a:custGeom>
              <a:avLst/>
              <a:gdLst>
                <a:gd name="T0" fmla="*/ 0 w 113"/>
                <a:gd name="T1" fmla="*/ 0 h 140"/>
                <a:gd name="T2" fmla="*/ 56 w 113"/>
                <a:gd name="T3" fmla="*/ 70 h 140"/>
                <a:gd name="T4" fmla="*/ 113 w 113"/>
                <a:gd name="T5" fmla="*/ 140 h 140"/>
              </a:gdLst>
              <a:ahLst/>
              <a:cxnLst>
                <a:cxn ang="0">
                  <a:pos x="T0" y="T1"/>
                </a:cxn>
                <a:cxn ang="0">
                  <a:pos x="T2" y="T3"/>
                </a:cxn>
                <a:cxn ang="0">
                  <a:pos x="T4" y="T5"/>
                </a:cxn>
              </a:cxnLst>
              <a:rect l="0" t="0" r="r" b="b"/>
              <a:pathLst>
                <a:path w="113" h="140">
                  <a:moveTo>
                    <a:pt x="0" y="0"/>
                  </a:moveTo>
                  <a:lnTo>
                    <a:pt x="56" y="70"/>
                  </a:lnTo>
                  <a:lnTo>
                    <a:pt x="113" y="140"/>
                  </a:lnTo>
                </a:path>
              </a:pathLst>
            </a:custGeom>
            <a:solidFill>
              <a:schemeClr val="bg1"/>
            </a:solidFill>
            <a:ln w="222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7" name="Line 911"/>
            <p:cNvSpPr>
              <a:spLocks noChangeShapeType="1"/>
            </p:cNvSpPr>
            <p:nvPr/>
          </p:nvSpPr>
          <p:spPr bwMode="auto">
            <a:xfrm flipV="1">
              <a:off x="4775832" y="763238"/>
              <a:ext cx="0" cy="4540281"/>
            </a:xfrm>
            <a:prstGeom prst="line">
              <a:avLst/>
            </a:prstGeom>
            <a:solidFill>
              <a:schemeClr val="bg1"/>
            </a:solidFill>
            <a:ln w="0">
              <a:solidFill>
                <a:srgbClr val="808080"/>
              </a:solidFill>
              <a:prstDash val="sysDot"/>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 name="Line 852"/>
            <p:cNvSpPr>
              <a:spLocks noChangeShapeType="1"/>
            </p:cNvSpPr>
            <p:nvPr/>
          </p:nvSpPr>
          <p:spPr bwMode="auto">
            <a:xfrm>
              <a:off x="4775832" y="763238"/>
              <a:ext cx="1796874" cy="4540281"/>
            </a:xfrm>
            <a:prstGeom prst="line">
              <a:avLst/>
            </a:prstGeom>
            <a:solidFill>
              <a:schemeClr val="bg1"/>
            </a:solidFill>
            <a:ln w="34925">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26" name="Oval 925"/>
            <p:cNvSpPr/>
            <p:nvPr/>
          </p:nvSpPr>
          <p:spPr>
            <a:xfrm>
              <a:off x="4764776" y="5275245"/>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28" name="Picture 927"/>
            <p:cNvPicPr>
              <a:picLocks noChangeAspect="1"/>
            </p:cNvPicPr>
            <p:nvPr/>
          </p:nvPicPr>
          <p:blipFill>
            <a:blip r:embed="rId5"/>
            <a:stretch>
              <a:fillRect/>
            </a:stretch>
          </p:blipFill>
          <p:spPr>
            <a:xfrm>
              <a:off x="1197255" y="685532"/>
              <a:ext cx="5381222" cy="4638731"/>
            </a:xfrm>
            <a:prstGeom prst="rect">
              <a:avLst/>
            </a:prstGeom>
          </p:spPr>
        </p:pic>
        <p:sp>
          <p:nvSpPr>
            <p:cNvPr id="929" name="Rectangle 928"/>
            <p:cNvSpPr/>
            <p:nvPr/>
          </p:nvSpPr>
          <p:spPr>
            <a:xfrm>
              <a:off x="1216713" y="1322614"/>
              <a:ext cx="1376264" cy="551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Text Box 5"/>
          <p:cNvSpPr txBox="1">
            <a:spLocks noChangeArrowheads="1"/>
          </p:cNvSpPr>
          <p:nvPr/>
        </p:nvSpPr>
        <p:spPr bwMode="auto">
          <a:xfrm>
            <a:off x="6913868" y="572622"/>
            <a:ext cx="5144205" cy="2308324"/>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de-DE" sz="1800" dirty="0"/>
              <a:t>For continuously distributed, hence quantitative traits, where we assume very many loci to jointly control the genetic variation, we assume very small s per locus.</a:t>
            </a:r>
          </a:p>
          <a:p>
            <a:pPr eaLnBrk="1" hangingPunct="1">
              <a:spcBef>
                <a:spcPct val="0"/>
              </a:spcBef>
              <a:buFontTx/>
              <a:buNone/>
            </a:pPr>
            <a:r>
              <a:rPr lang="en-GB" altLang="de-DE" sz="1800" dirty="0"/>
              <a:t>With very small s (random mating, dominance), </a:t>
            </a:r>
            <a:br>
              <a:rPr lang="en-GB" altLang="de-DE" sz="1800" dirty="0"/>
            </a:br>
            <a:r>
              <a:rPr lang="en-GB" altLang="de-DE" sz="1800" dirty="0"/>
              <a:t>*</a:t>
            </a:r>
            <a:r>
              <a:rPr lang="en-GB" altLang="de-DE" sz="1800" dirty="0" err="1"/>
              <a:t>Δq</a:t>
            </a:r>
            <a:r>
              <a:rPr lang="en-GB" altLang="de-DE" sz="1800" dirty="0"/>
              <a:t> ≈ -sq</a:t>
            </a:r>
            <a:r>
              <a:rPr lang="en-GB" altLang="de-DE" sz="1800" baseline="-25000" dirty="0"/>
              <a:t>o</a:t>
            </a:r>
            <a:r>
              <a:rPr lang="en-GB" altLang="de-DE" sz="1800" dirty="0"/>
              <a:t>² + sq</a:t>
            </a:r>
            <a:r>
              <a:rPr lang="en-GB" altLang="de-DE" sz="1800" baseline="-25000" dirty="0"/>
              <a:t>o</a:t>
            </a:r>
            <a:r>
              <a:rPr lang="en-GB" altLang="de-DE" sz="1800" dirty="0"/>
              <a:t>³ </a:t>
            </a:r>
            <a:br>
              <a:rPr lang="en-GB" altLang="de-DE" sz="1800" dirty="0"/>
            </a:br>
            <a:r>
              <a:rPr lang="en-GB" altLang="de-DE" sz="1800" dirty="0"/>
              <a:t>This function has its maximum (negative) value at q</a:t>
            </a:r>
            <a:r>
              <a:rPr lang="en-GB" altLang="de-DE" sz="1800" baseline="-25000" dirty="0"/>
              <a:t>0</a:t>
            </a:r>
            <a:r>
              <a:rPr lang="en-GB" altLang="de-DE" sz="1800" dirty="0"/>
              <a:t>(a) =  </a:t>
            </a:r>
            <a:r>
              <a:rPr lang="en-GB" altLang="de-DE" sz="1800" b="1" dirty="0">
                <a:solidFill>
                  <a:srgbClr val="FF0000"/>
                </a:solidFill>
              </a:rPr>
              <a:t>⅔</a:t>
            </a:r>
            <a:r>
              <a:rPr lang="en-GB" altLang="de-DE" sz="1800" dirty="0">
                <a:solidFill>
                  <a:srgbClr val="FF0000"/>
                </a:solidFill>
              </a:rPr>
              <a:t>     ; </a:t>
            </a:r>
            <a:r>
              <a:rPr lang="en-GB" altLang="de-DE" sz="1800" dirty="0"/>
              <a:t>that value is very small, yet.</a:t>
            </a:r>
            <a:r>
              <a:rPr lang="en-GB" altLang="de-DE" sz="1800" dirty="0">
                <a:solidFill>
                  <a:srgbClr val="FF0000"/>
                </a:solidFill>
              </a:rPr>
              <a:t>      </a:t>
            </a:r>
          </a:p>
        </p:txBody>
      </p:sp>
      <p:sp>
        <p:nvSpPr>
          <p:cNvPr id="925" name="Oval 924"/>
          <p:cNvSpPr/>
          <p:nvPr/>
        </p:nvSpPr>
        <p:spPr>
          <a:xfrm>
            <a:off x="8423823" y="2612604"/>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Line 6"/>
          <p:cNvSpPr>
            <a:spLocks noChangeShapeType="1"/>
          </p:cNvSpPr>
          <p:nvPr/>
        </p:nvSpPr>
        <p:spPr bwMode="auto">
          <a:xfrm flipH="1">
            <a:off x="4797333" y="2662495"/>
            <a:ext cx="3680050" cy="2654090"/>
          </a:xfrm>
          <a:prstGeom prst="line">
            <a:avLst/>
          </a:prstGeom>
          <a:noFill/>
          <a:ln w="22225">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GB" dirty="0"/>
          </a:p>
        </p:txBody>
      </p:sp>
      <p:sp>
        <p:nvSpPr>
          <p:cNvPr id="8" name="Textfeld 326"/>
          <p:cNvSpPr txBox="1"/>
          <p:nvPr/>
        </p:nvSpPr>
        <p:spPr>
          <a:xfrm>
            <a:off x="2406" y="49361"/>
            <a:ext cx="12055667"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‘Where’ is the </a:t>
            </a:r>
            <a:r>
              <a:rPr lang="en-GB" sz="2400" dirty="0">
                <a:solidFill>
                  <a:srgbClr val="0000FF"/>
                </a:solidFill>
                <a:latin typeface="Arial" panose="020B0604020202020204" pitchFamily="34" charset="0"/>
                <a:cs typeface="Arial" panose="020B0604020202020204" pitchFamily="34" charset="0"/>
              </a:rPr>
              <a:t>reduction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Δq</a:t>
            </a:r>
            <a:r>
              <a:rPr lang="en-GB" sz="2400" dirty="0">
                <a:latin typeface="Arial" panose="020B0604020202020204" pitchFamily="34" charset="0"/>
                <a:cs typeface="Arial" panose="020B0604020202020204" pitchFamily="34" charset="0"/>
              </a:rPr>
              <a:t>) of the unfavourable allele ‚a‘ maximum (‘</a:t>
            </a:r>
            <a:r>
              <a:rPr lang="en-GB" sz="2400" dirty="0">
                <a:solidFill>
                  <a:srgbClr val="0000FF"/>
                </a:solidFill>
                <a:latin typeface="Arial" panose="020B0604020202020204" pitchFamily="34" charset="0"/>
                <a:cs typeface="Arial" panose="020B0604020202020204" pitchFamily="34" charset="0"/>
              </a:rPr>
              <a:t>fastest</a:t>
            </a:r>
            <a:r>
              <a:rPr lang="en-GB" sz="2400" dirty="0">
                <a:latin typeface="Arial" panose="020B0604020202020204" pitchFamily="34" charset="0"/>
                <a:cs typeface="Arial" panose="020B0604020202020204" pitchFamily="34" charset="0"/>
              </a:rPr>
              <a:t>’)? </a:t>
            </a:r>
          </a:p>
        </p:txBody>
      </p:sp>
      <p:sp>
        <p:nvSpPr>
          <p:cNvPr id="3" name="TextBox 2"/>
          <p:cNvSpPr txBox="1"/>
          <p:nvPr/>
        </p:nvSpPr>
        <p:spPr>
          <a:xfrm>
            <a:off x="2440280" y="3207885"/>
            <a:ext cx="2199583" cy="646331"/>
          </a:xfrm>
          <a:prstGeom prst="rect">
            <a:avLst/>
          </a:prstGeom>
          <a:solidFill>
            <a:schemeClr val="bg1"/>
          </a:solidFill>
          <a:ln w="28575">
            <a:solidFill>
              <a:srgbClr val="0000FF"/>
            </a:solidFill>
          </a:ln>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Random mating,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dominance of A &gt; a</a:t>
            </a:r>
          </a:p>
        </p:txBody>
      </p:sp>
      <p:cxnSp>
        <p:nvCxnSpPr>
          <p:cNvPr id="9" name="Straight Connector 8"/>
          <p:cNvCxnSpPr/>
          <p:nvPr/>
        </p:nvCxnSpPr>
        <p:spPr>
          <a:xfrm>
            <a:off x="4764776" y="740152"/>
            <a:ext cx="9132" cy="4578527"/>
          </a:xfrm>
          <a:prstGeom prst="line">
            <a:avLst/>
          </a:prstGeom>
          <a:ln w="34925" cap="sq">
            <a:solidFill>
              <a:srgbClr val="FF0000"/>
            </a:solidFill>
            <a:headEnd type="oval" w="med" len="lg"/>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764777" y="763239"/>
            <a:ext cx="1773300" cy="4559518"/>
          </a:xfrm>
          <a:prstGeom prst="straightConnector1">
            <a:avLst/>
          </a:prstGeom>
          <a:ln w="73025">
            <a:solidFill>
              <a:schemeClr val="bg1">
                <a:lumMod val="8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271253" y="1809946"/>
            <a:ext cx="1335863" cy="542390"/>
          </a:xfrm>
          <a:prstGeom prst="roundRect">
            <a:avLst>
              <a:gd name="adj" fmla="val 36654"/>
            </a:avLst>
          </a:prstGeom>
          <a:noFill/>
          <a:ln w="571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7" name="Textfeld 5"/>
          <p:cNvSpPr txBox="1"/>
          <p:nvPr/>
        </p:nvSpPr>
        <p:spPr>
          <a:xfrm>
            <a:off x="11417300" y="6300000"/>
            <a:ext cx="6869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US" sz="2400">
                <a:latin typeface="Arial" panose="020B0604020202020204" pitchFamily="34" charset="0"/>
                <a:cs typeface="Arial" panose="020B0604020202020204" pitchFamily="34" charset="0"/>
              </a:rPr>
              <a:t>9</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197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888"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4000"/>
                                        <p:tgtEl>
                                          <p:spTgt spid="14"/>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heel(1)">
                                      <p:cBhvr>
                                        <p:cTn id="14" dur="2000"/>
                                        <p:tgtEl>
                                          <p:spTgt spid="18"/>
                                        </p:tgtEl>
                                      </p:cBhvr>
                                    </p:animEffect>
                                  </p:childTnLst>
                                </p:cTn>
                              </p:par>
                            </p:childTnLst>
                          </p:cTn>
                        </p:par>
                        <p:par>
                          <p:cTn id="15" fill="hold">
                            <p:stCondLst>
                              <p:cond delay="4000"/>
                            </p:stCondLst>
                            <p:childTnLst>
                              <p:par>
                                <p:cTn id="16" presetID="22" presetClass="entr" presetSubtype="1" fill="hold" nodeType="afterEffect">
                                  <p:stCondLst>
                                    <p:cond delay="200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2947</Words>
  <Application>Microsoft Office PowerPoint</Application>
  <PresentationFormat>Widescreen</PresentationFormat>
  <Paragraphs>301</Paragraphs>
  <Slides>16</Slides>
  <Notes>0</Notes>
  <HiddenSlides>0</HiddenSlides>
  <MMClips>4</MMClips>
  <ScaleCrop>false</ScaleCrop>
  <HeadingPairs>
    <vt:vector size="8" baseType="variant">
      <vt:variant>
        <vt:lpstr>Fonts Used</vt:lpstr>
      </vt:variant>
      <vt:variant>
        <vt:i4>5</vt:i4>
      </vt:variant>
      <vt:variant>
        <vt:lpstr>Theme</vt:lpstr>
      </vt:variant>
      <vt:variant>
        <vt:i4>1</vt:i4>
      </vt:variant>
      <vt:variant>
        <vt:lpstr>Links</vt:lpstr>
      </vt:variant>
      <vt:variant>
        <vt:i4>3</vt:i4>
      </vt:variant>
      <vt:variant>
        <vt:lpstr>Slide Titles</vt:lpstr>
      </vt:variant>
      <vt:variant>
        <vt:i4>16</vt:i4>
      </vt:variant>
    </vt:vector>
  </HeadingPairs>
  <TitlesOfParts>
    <vt:vector size="25" baseType="lpstr">
      <vt:lpstr>Arial</vt:lpstr>
      <vt:lpstr>Calibri</vt:lpstr>
      <vt:lpstr>Calibri Light</vt:lpstr>
      <vt:lpstr>Cambria Math</vt:lpstr>
      <vt:lpstr>inherit</vt:lpstr>
      <vt:lpstr>Office Theme</vt:lpstr>
      <vt:lpstr>file:///C:\Göttingen\W.Link\Daten%20(D)\pdf-Dateien\Für%20Lehre\ab%20Februar%202022\Change%20Δq%20of%20frequency%20q%20of%20unfafourable%20allele.docx</vt:lpstr>
      <vt:lpstr>file:///C:\Göttingen\W.Link\Daten%20(D)\pdf-Dateien\Für%20Lehre\ab%20Februar%202022\18%20Mai%202022\Change%20Δq%20of%20frequency%20q%20of%20unfafourable%20allele.docx</vt:lpstr>
      <vt:lpstr>file:///C:\Göttingen\W.Link\Daten%20(D)\pdf-Dateien\Für%20Lehre\ab%20Februar%202022\Die%20Chapter%20Population%20Genetics\selection%20delta%20q%20partial%20dominance.docx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QQQ</dc:creator>
  <cp:lastModifiedBy>Wolfgang</cp:lastModifiedBy>
  <cp:revision>354</cp:revision>
  <dcterms:created xsi:type="dcterms:W3CDTF">2022-06-11T09:46:02Z</dcterms:created>
  <dcterms:modified xsi:type="dcterms:W3CDTF">2026-06-29T09:32:57Z</dcterms:modified>
</cp:coreProperties>
</file>